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55.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95" r:id="rId3"/>
  </p:sldMasterIdLst>
  <p:notesMasterIdLst>
    <p:notesMasterId r:id="rId111"/>
  </p:notesMasterIdLst>
  <p:sldIdLst>
    <p:sldId id="258" r:id="rId4"/>
    <p:sldId id="556" r:id="rId5"/>
    <p:sldId id="517" r:id="rId6"/>
    <p:sldId id="261" r:id="rId7"/>
    <p:sldId id="262" r:id="rId8"/>
    <p:sldId id="263" r:id="rId9"/>
    <p:sldId id="266" r:id="rId10"/>
    <p:sldId id="516" r:id="rId11"/>
    <p:sldId id="482" r:id="rId12"/>
    <p:sldId id="518" r:id="rId13"/>
    <p:sldId id="298" r:id="rId14"/>
    <p:sldId id="484" r:id="rId15"/>
    <p:sldId id="519" r:id="rId16"/>
    <p:sldId id="301" r:id="rId17"/>
    <p:sldId id="483" r:id="rId18"/>
    <p:sldId id="557" r:id="rId19"/>
    <p:sldId id="272" r:id="rId20"/>
    <p:sldId id="287" r:id="rId21"/>
    <p:sldId id="273" r:id="rId22"/>
    <p:sldId id="558" r:id="rId23"/>
    <p:sldId id="455" r:id="rId24"/>
    <p:sldId id="296" r:id="rId25"/>
    <p:sldId id="277" r:id="rId26"/>
    <p:sldId id="274" r:id="rId27"/>
    <p:sldId id="290" r:id="rId28"/>
    <p:sldId id="300" r:id="rId29"/>
    <p:sldId id="302" r:id="rId30"/>
    <p:sldId id="304" r:id="rId31"/>
    <p:sldId id="303" r:id="rId32"/>
    <p:sldId id="305" r:id="rId33"/>
    <p:sldId id="306" r:id="rId34"/>
    <p:sldId id="522" r:id="rId35"/>
    <p:sldId id="523" r:id="rId36"/>
    <p:sldId id="524" r:id="rId37"/>
    <p:sldId id="525" r:id="rId38"/>
    <p:sldId id="526" r:id="rId39"/>
    <p:sldId id="527" r:id="rId40"/>
    <p:sldId id="528" r:id="rId41"/>
    <p:sldId id="529" r:id="rId42"/>
    <p:sldId id="530" r:id="rId43"/>
    <p:sldId id="531" r:id="rId44"/>
    <p:sldId id="532" r:id="rId45"/>
    <p:sldId id="533" r:id="rId46"/>
    <p:sldId id="534" r:id="rId47"/>
    <p:sldId id="535" r:id="rId48"/>
    <p:sldId id="536" r:id="rId49"/>
    <p:sldId id="561" r:id="rId50"/>
    <p:sldId id="538" r:id="rId51"/>
    <p:sldId id="562" r:id="rId52"/>
    <p:sldId id="563" r:id="rId53"/>
    <p:sldId id="564" r:id="rId54"/>
    <p:sldId id="565" r:id="rId55"/>
    <p:sldId id="566" r:id="rId56"/>
    <p:sldId id="567" r:id="rId57"/>
    <p:sldId id="568" r:id="rId58"/>
    <p:sldId id="569" r:id="rId59"/>
    <p:sldId id="570" r:id="rId60"/>
    <p:sldId id="571" r:id="rId61"/>
    <p:sldId id="572" r:id="rId62"/>
    <p:sldId id="573" r:id="rId63"/>
    <p:sldId id="574" r:id="rId64"/>
    <p:sldId id="575" r:id="rId65"/>
    <p:sldId id="576" r:id="rId66"/>
    <p:sldId id="577" r:id="rId67"/>
    <p:sldId id="578" r:id="rId68"/>
    <p:sldId id="579" r:id="rId69"/>
    <p:sldId id="580" r:id="rId70"/>
    <p:sldId id="581" r:id="rId71"/>
    <p:sldId id="582" r:id="rId72"/>
    <p:sldId id="583" r:id="rId73"/>
    <p:sldId id="584" r:id="rId74"/>
    <p:sldId id="585" r:id="rId75"/>
    <p:sldId id="586" r:id="rId76"/>
    <p:sldId id="587" r:id="rId77"/>
    <p:sldId id="588" r:id="rId78"/>
    <p:sldId id="589" r:id="rId79"/>
    <p:sldId id="590" r:id="rId80"/>
    <p:sldId id="591" r:id="rId81"/>
    <p:sldId id="592" r:id="rId82"/>
    <p:sldId id="594" r:id="rId83"/>
    <p:sldId id="595" r:id="rId84"/>
    <p:sldId id="596" r:id="rId85"/>
    <p:sldId id="597" r:id="rId86"/>
    <p:sldId id="598" r:id="rId87"/>
    <p:sldId id="539" r:id="rId88"/>
    <p:sldId id="540" r:id="rId89"/>
    <p:sldId id="541" r:id="rId90"/>
    <p:sldId id="542" r:id="rId91"/>
    <p:sldId id="543" r:id="rId92"/>
    <p:sldId id="544" r:id="rId93"/>
    <p:sldId id="545" r:id="rId94"/>
    <p:sldId id="546" r:id="rId95"/>
    <p:sldId id="547" r:id="rId96"/>
    <p:sldId id="548" r:id="rId97"/>
    <p:sldId id="599" r:id="rId98"/>
    <p:sldId id="600" r:id="rId99"/>
    <p:sldId id="601" r:id="rId100"/>
    <p:sldId id="602" r:id="rId101"/>
    <p:sldId id="603" r:id="rId102"/>
    <p:sldId id="604" r:id="rId103"/>
    <p:sldId id="605" r:id="rId104"/>
    <p:sldId id="606" r:id="rId105"/>
    <p:sldId id="607" r:id="rId106"/>
    <p:sldId id="608" r:id="rId107"/>
    <p:sldId id="609" r:id="rId108"/>
    <p:sldId id="610" r:id="rId109"/>
    <p:sldId id="611" r:id="rId11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B999"/>
    <a:srgbClr val="CFB18F"/>
    <a:srgbClr val="BDBEC0"/>
    <a:srgbClr val="CFB290"/>
    <a:srgbClr val="DABD9D"/>
    <a:srgbClr val="0033CC"/>
    <a:srgbClr val="006600"/>
    <a:srgbClr val="003300"/>
    <a:srgbClr val="FFFFFF"/>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0" autoAdjust="0"/>
    <p:restoredTop sz="78037" autoAdjust="0"/>
  </p:normalViewPr>
  <p:slideViewPr>
    <p:cSldViewPr>
      <p:cViewPr varScale="1">
        <p:scale>
          <a:sx n="73" d="100"/>
          <a:sy n="73" d="100"/>
        </p:scale>
        <p:origin x="390"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EC58D9C7-9591-4B65-AFE5-E52E871F6C8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31075" name="Rectangle 3">
            <a:extLst>
              <a:ext uri="{FF2B5EF4-FFF2-40B4-BE49-F238E27FC236}">
                <a16:creationId xmlns:a16="http://schemas.microsoft.com/office/drawing/2014/main" id="{68F4B5DD-6907-4703-B284-9A1A10DCB0F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a:extLst>
              <a:ext uri="{FF2B5EF4-FFF2-40B4-BE49-F238E27FC236}">
                <a16:creationId xmlns:a16="http://schemas.microsoft.com/office/drawing/2014/main" id="{5AF0B8F2-E504-4E71-BDE9-98DE3A97143A}"/>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7" name="Rectangle 5">
            <a:extLst>
              <a:ext uri="{FF2B5EF4-FFF2-40B4-BE49-F238E27FC236}">
                <a16:creationId xmlns:a16="http://schemas.microsoft.com/office/drawing/2014/main" id="{42357332-D8B7-42DB-AD5C-CE3E1E05D2D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1078" name="Rectangle 6">
            <a:extLst>
              <a:ext uri="{FF2B5EF4-FFF2-40B4-BE49-F238E27FC236}">
                <a16:creationId xmlns:a16="http://schemas.microsoft.com/office/drawing/2014/main" id="{D7A579CA-649E-49F7-A479-FCE47DA53BE7}"/>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31079" name="Rectangle 7">
            <a:extLst>
              <a:ext uri="{FF2B5EF4-FFF2-40B4-BE49-F238E27FC236}">
                <a16:creationId xmlns:a16="http://schemas.microsoft.com/office/drawing/2014/main" id="{590BA940-C48D-4A48-9019-C2CF7D8EE89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0DA7894-DE5E-46C8-9341-6D42077ED10E}"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aike.baidu.com/item/%E6%A4%8D%E7%89%A9%E7%94%9F%E9%95%BF%E8%B0%83%E8%8A%82%E5%89%82/986686"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5%90%91%E5%85%89%E6%80%A7"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baike.baidu.com/item/%E5%90%91%E5%8C%96%E6%80%A7" TargetMode="External"/><Relationship Id="rId4" Type="http://schemas.openxmlformats.org/officeDocument/2006/relationships/hyperlink" Target="https://baike.baidu.com/item/%E5%90%91%E8%A7%A6%E6%80%A7"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baike.baidu.com/item/%E8%A3%B8%E5%AD%90%E6%A4%8D%E7%89%A9"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baike.baidu.com/item/%E7%BA%A2%E8%B1%86%E6%9D%89%E7%BA%B2"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baike.baidu.com/item/%E6%9C%89%E4%B8%9D%E5%88%86%E8%A3%82/233589"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baike.baidu.com/item/%E5%AD%90%E7%BB%86%E8%83%9E" TargetMode="External"/><Relationship Id="rId5" Type="http://schemas.openxmlformats.org/officeDocument/2006/relationships/hyperlink" Target="https://baike.baidu.com/item/%E7%BB%86%E8%83%9E/84931" TargetMode="External"/><Relationship Id="rId4" Type="http://schemas.openxmlformats.org/officeDocument/2006/relationships/hyperlink" Target="https://baike.baidu.com/item/%E7%BA%BA%E9%94%A4%E4%BD%93/3924487"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EFCB9B1-2D47-422E-9CD6-2170CF3EEF57}"/>
              </a:ext>
            </a:extLst>
          </p:cNvPr>
          <p:cNvSpPr>
            <a:spLocks noGrp="1" noRot="1" noChangeAspect="1" noChangeArrowheads="1" noTextEdit="1"/>
          </p:cNvSpPr>
          <p:nvPr>
            <p:ph type="sldImg"/>
          </p:nvPr>
        </p:nvSpPr>
        <p:spPr>
          <a:xfrm>
            <a:off x="381000" y="685800"/>
            <a:ext cx="6096000" cy="3429000"/>
          </a:xfrm>
          <a:ln/>
        </p:spPr>
      </p:sp>
      <p:sp>
        <p:nvSpPr>
          <p:cNvPr id="6147" name="Rectangle 3">
            <a:extLst>
              <a:ext uri="{FF2B5EF4-FFF2-40B4-BE49-F238E27FC236}">
                <a16:creationId xmlns:a16="http://schemas.microsoft.com/office/drawing/2014/main" id="{C8A1F57B-FC59-4BFB-8960-3AEF7035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含羞草原产于南美洲热带地区，热带地区雨水丰富，当第一滴雨落在含羞草叶片上，含羞草就把叶片闭合起来以保护自己免遭暴雨侵袭。</a:t>
            </a:r>
          </a:p>
          <a:p>
            <a:r>
              <a:rPr lang="zh-CN" altLang="en-US" dirty="0">
                <a:latin typeface="Arial" panose="020B0604020202020204" pitchFamily="34" charset="0"/>
              </a:rPr>
              <a:t>酢浆草对光照敏感。</a:t>
            </a:r>
            <a:endParaRPr lang="en-US" altLang="zh-CN" dirty="0">
              <a:latin typeface="Arial" panose="020B0604020202020204" pitchFamily="34" charset="0"/>
            </a:endParaRPr>
          </a:p>
          <a:p>
            <a:r>
              <a:rPr lang="zh-CN" altLang="en-US" b="0" i="0" dirty="0">
                <a:solidFill>
                  <a:srgbClr val="333333"/>
                </a:solidFill>
                <a:effectLst/>
                <a:latin typeface="arial" panose="020B0604020202020204" pitchFamily="34" charset="0"/>
              </a:rPr>
              <a:t>感性运动是指植物体受到不定向的外界刺激而引起的局部运动，称为感性运动。如含羞草受到外界刺激后叶片闭合，许多花朵和复叶都有昼夜周期性开闭的现象等。</a:t>
            </a:r>
            <a:endParaRPr lang="zh-CN" altLang="en-US" dirty="0">
              <a:latin typeface="Arial" panose="020B0604020202020204" pitchFamily="34" charset="0"/>
            </a:endParaRPr>
          </a:p>
        </p:txBody>
      </p:sp>
    </p:spTree>
    <p:extLst>
      <p:ext uri="{BB962C8B-B14F-4D97-AF65-F5344CB8AC3E}">
        <p14:creationId xmlns:p14="http://schemas.microsoft.com/office/powerpoint/2010/main" val="2011019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BC2039-FF11-4531-B6E7-CED90E6F6DCC}"/>
              </a:ext>
            </a:extLst>
          </p:cNvPr>
          <p:cNvSpPr>
            <a:spLocks noGrp="1" noChangeArrowheads="1"/>
          </p:cNvSpPr>
          <p:nvPr>
            <p:ph type="sldNum" sz="quarter" idx="5"/>
          </p:nvPr>
        </p:nvSpPr>
        <p:spPr>
          <a:ln/>
        </p:spPr>
        <p:txBody>
          <a:bodyPr/>
          <a:lstStyle/>
          <a:p>
            <a:fld id="{D00E9B51-614D-4DA7-91E2-5A30FFBD09CA}" type="slidenum">
              <a:rPr lang="en-US" altLang="zh-CN"/>
              <a:pPr/>
              <a:t>16</a:t>
            </a:fld>
            <a:endParaRPr lang="en-US" altLang="zh-CN"/>
          </a:p>
        </p:txBody>
      </p:sp>
      <p:sp>
        <p:nvSpPr>
          <p:cNvPr id="888834" name="Rectangle 2">
            <a:extLst>
              <a:ext uri="{FF2B5EF4-FFF2-40B4-BE49-F238E27FC236}">
                <a16:creationId xmlns:a16="http://schemas.microsoft.com/office/drawing/2014/main" id="{BA984FB2-89B8-4A2C-8213-9F2DF8EA2872}"/>
              </a:ext>
            </a:extLst>
          </p:cNvPr>
          <p:cNvSpPr>
            <a:spLocks noGrp="1" noRot="1" noChangeAspect="1" noChangeArrowheads="1" noTextEdit="1"/>
          </p:cNvSpPr>
          <p:nvPr>
            <p:ph type="sldImg"/>
          </p:nvPr>
        </p:nvSpPr>
        <p:spPr>
          <a:ln/>
        </p:spPr>
      </p:sp>
      <p:sp>
        <p:nvSpPr>
          <p:cNvPr id="888835" name="Rectangle 3">
            <a:extLst>
              <a:ext uri="{FF2B5EF4-FFF2-40B4-BE49-F238E27FC236}">
                <a16:creationId xmlns:a16="http://schemas.microsoft.com/office/drawing/2014/main" id="{3FA63087-5FA7-4302-992B-8ECC44409FB1}"/>
              </a:ext>
            </a:extLst>
          </p:cNvPr>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1928</a:t>
            </a:r>
            <a:r>
              <a:rPr lang="zh-CN" altLang="en-US" dirty="0"/>
              <a:t>年，荷兰科学家温特（</a:t>
            </a:r>
            <a:r>
              <a:rPr lang="en-US" altLang="zh-CN" dirty="0" err="1"/>
              <a:t>F.W.Went</a:t>
            </a:r>
            <a:r>
              <a:rPr lang="zh-CN" altLang="en-US" dirty="0"/>
              <a:t>）做了以下实验：把切下的燕麦胚芽鞘尖端放在琼脂块上，几小时后，移去胚芽鞘尖端，将琼脂切成小块。再将经过处理的琼脂小块放在切去尖端的燕麦胚芽鞘一侧，结果胚芽鞘会朝对侧弯曲生长。但是，如果放上的是没有接触过胚芽鞘尖端的琼脂块，胚芽鞘既不弯曲也不生长。温特的实验进一步证明造成胚芽鞘弯曲的刺激确实是一种化学物质。温特认为这可能是一种和动物激素类似的物质，并把这种物质命名为生长素。</a:t>
            </a:r>
          </a:p>
          <a:p>
            <a:endParaRPr lang="zh-CN" altLang="en-US" dirty="0"/>
          </a:p>
        </p:txBody>
      </p:sp>
    </p:spTree>
    <p:extLst>
      <p:ext uri="{BB962C8B-B14F-4D97-AF65-F5344CB8AC3E}">
        <p14:creationId xmlns:p14="http://schemas.microsoft.com/office/powerpoint/2010/main" val="412092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1934</a:t>
            </a:r>
            <a:r>
              <a:rPr lang="zh-CN" altLang="en-US" dirty="0"/>
              <a:t>年</a:t>
            </a:r>
            <a:r>
              <a:rPr lang="en-US" altLang="zh-CN" dirty="0"/>
              <a:t>,</a:t>
            </a:r>
            <a:r>
              <a:rPr lang="zh-CN" altLang="en-US" dirty="0"/>
              <a:t>荷兰科学家科戈</a:t>
            </a:r>
            <a:r>
              <a:rPr lang="en-US" altLang="zh-CN" dirty="0"/>
              <a:t>(</a:t>
            </a:r>
            <a:r>
              <a:rPr lang="en-US" altLang="zh-CN" dirty="0" err="1"/>
              <a:t>F.Kogl</a:t>
            </a:r>
            <a:r>
              <a:rPr lang="zh-CN" altLang="en-US" dirty="0"/>
              <a:t>，也有翻译郭葛</a:t>
            </a:r>
            <a:r>
              <a:rPr lang="en-US" altLang="zh-CN" dirty="0"/>
              <a:t>)</a:t>
            </a:r>
            <a:r>
              <a:rPr lang="zh-CN" altLang="en-US" dirty="0"/>
              <a:t>等人从人尿中分离和纯化了一种刺激生长的物质</a:t>
            </a:r>
            <a:r>
              <a:rPr lang="en-US" altLang="zh-CN" dirty="0"/>
              <a:t>,</a:t>
            </a:r>
            <a:r>
              <a:rPr lang="zh-CN" altLang="en-US" dirty="0"/>
              <a:t>加入到琼胶中，同样能诱导胚芽鞘弯曲，经鉴定为吲哚乙酸</a:t>
            </a:r>
            <a:r>
              <a:rPr lang="en-US" altLang="zh-CN" dirty="0"/>
              <a:t>(indole-3-acetic </a:t>
            </a:r>
            <a:r>
              <a:rPr lang="en-US" altLang="zh-CN" dirty="0" err="1"/>
              <a:t>acid,IAA</a:t>
            </a:r>
            <a:r>
              <a:rPr lang="en-US" altLang="zh-CN" dirty="0"/>
              <a:t>),</a:t>
            </a:r>
            <a:r>
              <a:rPr lang="zh-CN" altLang="en-US" dirty="0"/>
              <a:t>随后</a:t>
            </a:r>
            <a:r>
              <a:rPr lang="en-US" altLang="zh-CN" dirty="0" err="1"/>
              <a:t>Kogl</a:t>
            </a:r>
            <a:r>
              <a:rPr lang="zh-CN" altLang="en-US" dirty="0"/>
              <a:t>等人在植物组织中也找到了吲哚乙酸（</a:t>
            </a:r>
            <a:r>
              <a:rPr lang="en-US" altLang="zh-CN" dirty="0" err="1"/>
              <a:t>indoleacetiC</a:t>
            </a:r>
            <a:r>
              <a:rPr lang="en-US" altLang="zh-CN" dirty="0"/>
              <a:t> acid</a:t>
            </a:r>
            <a:r>
              <a:rPr lang="zh-CN" altLang="en-US" dirty="0"/>
              <a:t>简称</a:t>
            </a:r>
            <a:r>
              <a:rPr lang="en-US" altLang="zh-CN" dirty="0"/>
              <a:t>IAA)</a:t>
            </a:r>
            <a:r>
              <a:rPr lang="zh-CN" altLang="en-US" dirty="0"/>
              <a:t>。从此</a:t>
            </a:r>
            <a:r>
              <a:rPr lang="en-US" altLang="zh-CN" dirty="0"/>
              <a:t>,IAA</a:t>
            </a:r>
            <a:r>
              <a:rPr lang="zh-CN" altLang="en-US" dirty="0"/>
              <a:t>就成了生长素的代号</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1946</a:t>
            </a:r>
            <a:r>
              <a:rPr lang="zh-CN" altLang="en-US" dirty="0"/>
              <a:t>年，从植物中分理出生长素</a:t>
            </a:r>
            <a:r>
              <a:rPr lang="en-US" altLang="zh-CN" dirty="0"/>
              <a:t>-</a:t>
            </a:r>
            <a:r>
              <a:rPr lang="zh-CN" altLang="en-US" dirty="0"/>
              <a:t>吲哚乙酸</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0DA7894-DE5E-46C8-9341-6D42077ED10E}" type="slidenum">
              <a:rPr lang="en-US" altLang="zh-CN" smtClean="0"/>
              <a:pPr/>
              <a:t>17</a:t>
            </a:fld>
            <a:endParaRPr lang="en-US" altLang="zh-CN"/>
          </a:p>
        </p:txBody>
      </p:sp>
    </p:spTree>
    <p:extLst>
      <p:ext uri="{BB962C8B-B14F-4D97-AF65-F5344CB8AC3E}">
        <p14:creationId xmlns:p14="http://schemas.microsoft.com/office/powerpoint/2010/main" val="101961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1273F9-717C-4DAD-8AA7-0C397DC92F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4FDE31-61FC-4D32-A101-22FDD10B1827}" type="slidenum">
              <a:rPr lang="en-US" altLang="zh-CN"/>
              <a:pPr/>
              <a:t>20</a:t>
            </a:fld>
            <a:endParaRPr lang="en-US" altLang="zh-CN"/>
          </a:p>
        </p:txBody>
      </p:sp>
      <p:sp>
        <p:nvSpPr>
          <p:cNvPr id="22531" name="Rectangle 2">
            <a:extLst>
              <a:ext uri="{FF2B5EF4-FFF2-40B4-BE49-F238E27FC236}">
                <a16:creationId xmlns:a16="http://schemas.microsoft.com/office/drawing/2014/main" id="{151A5443-D496-4F64-9F55-3E515DD9B3C6}"/>
              </a:ext>
            </a:extLst>
          </p:cNvPr>
          <p:cNvSpPr>
            <a:spLocks noGrp="1" noRot="1" noChangeAspect="1" noChangeArrowheads="1" noTextEdit="1"/>
          </p:cNvSpPr>
          <p:nvPr>
            <p:ph type="sldImg"/>
          </p:nvPr>
        </p:nvSpPr>
        <p:spPr>
          <a:xfrm>
            <a:off x="381000" y="685800"/>
            <a:ext cx="6096000" cy="3429000"/>
          </a:xfrm>
          <a:ln/>
        </p:spPr>
      </p:sp>
      <p:sp>
        <p:nvSpPr>
          <p:cNvPr id="22532" name="Rectangle 3">
            <a:extLst>
              <a:ext uri="{FF2B5EF4-FFF2-40B4-BE49-F238E27FC236}">
                <a16:creationId xmlns:a16="http://schemas.microsoft.com/office/drawing/2014/main" id="{FC03A91D-51E5-43D9-B31B-7B2912B1E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叶原基是在茎尖生长点的基部形成的突起</a:t>
            </a:r>
            <a:r>
              <a:rPr lang="en-US" altLang="zh-CN">
                <a:latin typeface="Arial" panose="020B0604020202020204" pitchFamily="34" charset="0"/>
              </a:rPr>
              <a:t>,</a:t>
            </a:r>
            <a:r>
              <a:rPr lang="zh-CN" altLang="en-US">
                <a:latin typeface="Arial" panose="020B0604020202020204" pitchFamily="34" charset="0"/>
              </a:rPr>
              <a:t>将来发育成幼叶</a:t>
            </a:r>
            <a:r>
              <a:rPr lang="en-US" altLang="zh-CN">
                <a:latin typeface="Arial" panose="020B0604020202020204" pitchFamily="34" charset="0"/>
              </a:rPr>
              <a:t>,</a:t>
            </a:r>
            <a:r>
              <a:rPr lang="zh-CN" altLang="en-US">
                <a:latin typeface="Arial" panose="020B0604020202020204" pitchFamily="34" charset="0"/>
              </a:rPr>
              <a:t>分裂分化能力很强。 </a:t>
            </a:r>
          </a:p>
          <a:p>
            <a:pPr eaLnBrk="1" hangingPunct="1"/>
            <a:r>
              <a:rPr lang="zh-CN" altLang="en-US">
                <a:latin typeface="Arial" panose="020B0604020202020204" pitchFamily="34" charset="0"/>
              </a:rPr>
              <a:t>韧皮部：树皮和形成层之间的部分。</a:t>
            </a:r>
          </a:p>
        </p:txBody>
      </p:sp>
    </p:spTree>
    <p:extLst>
      <p:ext uri="{BB962C8B-B14F-4D97-AF65-F5344CB8AC3E}">
        <p14:creationId xmlns:p14="http://schemas.microsoft.com/office/powerpoint/2010/main" val="161184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7E563F-35CA-4496-8EEC-E14512E33492}"/>
              </a:ext>
            </a:extLst>
          </p:cNvPr>
          <p:cNvSpPr>
            <a:spLocks noGrp="1" noChangeArrowheads="1"/>
          </p:cNvSpPr>
          <p:nvPr>
            <p:ph type="sldNum" sz="quarter" idx="5"/>
          </p:nvPr>
        </p:nvSpPr>
        <p:spPr>
          <a:ln/>
        </p:spPr>
        <p:txBody>
          <a:bodyPr/>
          <a:lstStyle/>
          <a:p>
            <a:fld id="{5C3F64AF-855F-4EB0-A22B-49C1A719CCFB}" type="slidenum">
              <a:rPr lang="en-US" altLang="zh-CN"/>
              <a:pPr/>
              <a:t>21</a:t>
            </a:fld>
            <a:endParaRPr lang="en-US" altLang="zh-CN"/>
          </a:p>
        </p:txBody>
      </p:sp>
      <p:sp>
        <p:nvSpPr>
          <p:cNvPr id="901122" name="Rectangle 2">
            <a:extLst>
              <a:ext uri="{FF2B5EF4-FFF2-40B4-BE49-F238E27FC236}">
                <a16:creationId xmlns:a16="http://schemas.microsoft.com/office/drawing/2014/main" id="{71728C7B-F0BC-4CEA-9602-51046C2EF829}"/>
              </a:ext>
            </a:extLst>
          </p:cNvPr>
          <p:cNvSpPr>
            <a:spLocks noGrp="1" noRot="1" noChangeAspect="1" noChangeArrowheads="1" noTextEdit="1"/>
          </p:cNvSpPr>
          <p:nvPr>
            <p:ph type="sldImg"/>
          </p:nvPr>
        </p:nvSpPr>
        <p:spPr>
          <a:ln/>
        </p:spPr>
      </p:sp>
      <p:sp>
        <p:nvSpPr>
          <p:cNvPr id="901123" name="Rectangle 3">
            <a:extLst>
              <a:ext uri="{FF2B5EF4-FFF2-40B4-BE49-F238E27FC236}">
                <a16:creationId xmlns:a16="http://schemas.microsoft.com/office/drawing/2014/main" id="{993F54E6-5E61-4000-8CB8-03C5B177CAAD}"/>
              </a:ext>
            </a:extLst>
          </p:cNvPr>
          <p:cNvSpPr>
            <a:spLocks noGrp="1" noChangeArrowheads="1"/>
          </p:cNvSpPr>
          <p:nvPr>
            <p:ph type="body" idx="1"/>
          </p:nvPr>
        </p:nvSpPr>
        <p:spPr/>
        <p:txBody>
          <a:bodyPr/>
          <a:lstStyle/>
          <a:p>
            <a:r>
              <a:rPr lang="en-US" altLang="zh-CN">
                <a:ea typeface="宋体" panose="02010600030101010101" pitchFamily="2" charset="-122"/>
              </a:rPr>
              <a:t>Figure 35.16 The shoot tip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5CF170F9-4A67-4DAF-94EB-5C1133D22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5C414D-95D8-4E39-B250-3CCC06C5951C}" type="slidenum">
              <a:rPr lang="en-US" altLang="zh-CN"/>
              <a:pPr/>
              <a:t>22</a:t>
            </a:fld>
            <a:endParaRPr lang="en-US" altLang="zh-CN"/>
          </a:p>
        </p:txBody>
      </p:sp>
      <p:sp>
        <p:nvSpPr>
          <p:cNvPr id="24579" name="Rectangle 2">
            <a:extLst>
              <a:ext uri="{FF2B5EF4-FFF2-40B4-BE49-F238E27FC236}">
                <a16:creationId xmlns:a16="http://schemas.microsoft.com/office/drawing/2014/main" id="{F5BF5F55-6FCB-4F94-8F0C-0F7D2967A5DB}"/>
              </a:ext>
            </a:extLst>
          </p:cNvPr>
          <p:cNvSpPr>
            <a:spLocks noGrp="1" noRot="1" noChangeAspect="1" noChangeArrowheads="1" noTextEdit="1"/>
          </p:cNvSpPr>
          <p:nvPr>
            <p:ph type="sldImg"/>
          </p:nvPr>
        </p:nvSpPr>
        <p:spPr>
          <a:xfrm>
            <a:off x="381000" y="685800"/>
            <a:ext cx="6096000" cy="3429000"/>
          </a:xfrm>
          <a:ln/>
        </p:spPr>
      </p:sp>
      <p:sp>
        <p:nvSpPr>
          <p:cNvPr id="24580" name="Rectangle 3">
            <a:extLst>
              <a:ext uri="{FF2B5EF4-FFF2-40B4-BE49-F238E27FC236}">
                <a16:creationId xmlns:a16="http://schemas.microsoft.com/office/drawing/2014/main" id="{A40BF149-3D37-47C9-B388-AD465EECFD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50DA7894-DE5E-46C8-9341-6D42077ED10E}" type="slidenum">
              <a:rPr lang="en-US" altLang="zh-CN" smtClean="0"/>
              <a:pPr/>
              <a:t>23</a:t>
            </a:fld>
            <a:endParaRPr lang="en-US" altLang="zh-CN"/>
          </a:p>
        </p:txBody>
      </p:sp>
    </p:spTree>
    <p:extLst>
      <p:ext uri="{BB962C8B-B14F-4D97-AF65-F5344CB8AC3E}">
        <p14:creationId xmlns:p14="http://schemas.microsoft.com/office/powerpoint/2010/main" val="406458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72ABC0F8-18DB-45E2-B0F4-9DB87C2A30C1}"/>
              </a:ext>
            </a:extLst>
          </p:cNvPr>
          <p:cNvSpPr>
            <a:spLocks noGrp="1" noRot="1" noChangeAspect="1" noChangeArrowheads="1" noTextEdit="1"/>
          </p:cNvSpPr>
          <p:nvPr>
            <p:ph type="sldImg"/>
          </p:nvPr>
        </p:nvSpPr>
        <p:spPr>
          <a:xfrm>
            <a:off x="381000" y="685800"/>
            <a:ext cx="6096000" cy="3429000"/>
          </a:xfrm>
          <a:ln/>
        </p:spPr>
      </p:sp>
      <p:sp>
        <p:nvSpPr>
          <p:cNvPr id="29699" name="备注占位符 2">
            <a:extLst>
              <a:ext uri="{FF2B5EF4-FFF2-40B4-BE49-F238E27FC236}">
                <a16:creationId xmlns:a16="http://schemas.microsoft.com/office/drawing/2014/main" id="{88CDE996-66BD-4A4C-8D57-13010671C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9700" name="灯片编号占位符 3">
            <a:extLst>
              <a:ext uri="{FF2B5EF4-FFF2-40B4-BE49-F238E27FC236}">
                <a16:creationId xmlns:a16="http://schemas.microsoft.com/office/drawing/2014/main" id="{502F7660-490F-4600-A8C9-B78908ED5E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03C51B-E6B3-43C9-B592-6C2FFB3A19F0}" type="slidenum">
              <a:rPr lang="en-US" altLang="zh-CN"/>
              <a:pPr/>
              <a:t>26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A7894-DE5E-46C8-9341-6D42077ED10E}" type="slidenum">
              <a:rPr lang="en-US" altLang="zh-CN" smtClean="0"/>
              <a:pPr/>
              <a:t>27</a:t>
            </a:fld>
            <a:endParaRPr lang="en-US" altLang="zh-CN"/>
          </a:p>
        </p:txBody>
      </p:sp>
    </p:spTree>
    <p:extLst>
      <p:ext uri="{BB962C8B-B14F-4D97-AF65-F5344CB8AC3E}">
        <p14:creationId xmlns:p14="http://schemas.microsoft.com/office/powerpoint/2010/main" val="406775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1B0C3080-6078-497B-8900-36662772C6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C57737-4A2F-402E-981C-7243B0C796B7}" type="slidenum">
              <a:rPr lang="en-US" altLang="zh-CN"/>
              <a:pPr/>
              <a:t>32</a:t>
            </a:fld>
            <a:endParaRPr lang="en-US" altLang="zh-CN"/>
          </a:p>
        </p:txBody>
      </p:sp>
      <p:sp>
        <p:nvSpPr>
          <p:cNvPr id="39939" name="Rectangle 2">
            <a:extLst>
              <a:ext uri="{FF2B5EF4-FFF2-40B4-BE49-F238E27FC236}">
                <a16:creationId xmlns:a16="http://schemas.microsoft.com/office/drawing/2014/main" id="{0A9FCB61-B66A-4855-80CC-8775B0D85B3C}"/>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D073BA0D-363C-43E7-B7EA-DD5DFD5096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生长素从幼苗到果实成熟都起作用。</a:t>
            </a:r>
            <a:endParaRPr lang="zh-CN" altLang="zh-CN" dirty="0">
              <a:latin typeface="Arial" panose="020B0604020202020204" pitchFamily="34" charset="0"/>
            </a:endParaRPr>
          </a:p>
        </p:txBody>
      </p:sp>
    </p:spTree>
    <p:extLst>
      <p:ext uri="{BB962C8B-B14F-4D97-AF65-F5344CB8AC3E}">
        <p14:creationId xmlns:p14="http://schemas.microsoft.com/office/powerpoint/2010/main" val="261132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62FA6D9B-F1B2-471D-AEAA-7FFB560E47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03D8C4-CE36-4C9F-9E93-AD0457898516}" type="slidenum">
              <a:rPr lang="en-US" altLang="zh-CN"/>
              <a:pPr/>
              <a:t>34</a:t>
            </a:fld>
            <a:endParaRPr lang="en-US" altLang="zh-CN"/>
          </a:p>
        </p:txBody>
      </p:sp>
      <p:sp>
        <p:nvSpPr>
          <p:cNvPr id="40963" name="Rectangle 2">
            <a:extLst>
              <a:ext uri="{FF2B5EF4-FFF2-40B4-BE49-F238E27FC236}">
                <a16:creationId xmlns:a16="http://schemas.microsoft.com/office/drawing/2014/main" id="{3AED732C-FB15-40E5-96C3-5B4EA1737D71}"/>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E8F09E3E-79A2-42D3-B470-0B4FEC03DB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20227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460BAAD1-904A-4B6F-A922-B0FD290261CC}"/>
              </a:ext>
            </a:extLst>
          </p:cNvPr>
          <p:cNvSpPr>
            <a:spLocks noGrp="1" noRot="1" noChangeAspect="1" noChangeArrowheads="1" noTextEdit="1"/>
          </p:cNvSpPr>
          <p:nvPr>
            <p:ph type="sldImg"/>
          </p:nvPr>
        </p:nvSpPr>
        <p:spPr>
          <a:xfrm>
            <a:off x="381000" y="685800"/>
            <a:ext cx="6096000" cy="3429000"/>
          </a:xfrm>
          <a:ln/>
        </p:spPr>
      </p:sp>
      <p:sp>
        <p:nvSpPr>
          <p:cNvPr id="8195" name="备注占位符 2">
            <a:extLst>
              <a:ext uri="{FF2B5EF4-FFF2-40B4-BE49-F238E27FC236}">
                <a16:creationId xmlns:a16="http://schemas.microsoft.com/office/drawing/2014/main" id="{5792A816-FEA5-4DF2-A7DD-96790104AD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196" name="灯片编号占位符 3">
            <a:extLst>
              <a:ext uri="{FF2B5EF4-FFF2-40B4-BE49-F238E27FC236}">
                <a16:creationId xmlns:a16="http://schemas.microsoft.com/office/drawing/2014/main" id="{CEDFF11A-5DCF-418C-812D-E76EAFEECD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65BC96-7031-473E-8983-5DDCBAA71EE8}" type="slidenum">
              <a:rPr lang="en-US" altLang="zh-CN"/>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7F00D579-128E-44DB-AEF0-C89346561A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5359AE-92A3-4662-B8D0-D397367C8BE3}" type="slidenum">
              <a:rPr lang="en-US" altLang="zh-CN"/>
              <a:pPr/>
              <a:t>35</a:t>
            </a:fld>
            <a:endParaRPr lang="en-US" altLang="zh-CN"/>
          </a:p>
        </p:txBody>
      </p:sp>
      <p:sp>
        <p:nvSpPr>
          <p:cNvPr id="41987" name="Rectangle 2">
            <a:extLst>
              <a:ext uri="{FF2B5EF4-FFF2-40B4-BE49-F238E27FC236}">
                <a16:creationId xmlns:a16="http://schemas.microsoft.com/office/drawing/2014/main" id="{CE22211A-E626-452A-B79E-B61440A6EB0A}"/>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86A5C47-B5FF-45CE-AAE8-4CC0897BDF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2994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88EF51-5C5B-4C2D-A8DC-A3B5182195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4FF9B93B-0ED8-4D1B-B740-20B49945E01E}" type="slidenum">
              <a:rPr kumimoji="0" lang="en-US" altLang="zh-CN" sz="1200" smtClean="0">
                <a:latin typeface="Times New Roman" panose="02020603050405020304" pitchFamily="18" charset="0"/>
              </a:rPr>
              <a:pPr/>
              <a:t>37</a:t>
            </a:fld>
            <a:endParaRPr kumimoji="0" lang="en-US" altLang="zh-CN" sz="1200">
              <a:latin typeface="Times New Roman" panose="02020603050405020304" pitchFamily="18" charset="0"/>
            </a:endParaRPr>
          </a:p>
        </p:txBody>
      </p:sp>
      <p:sp>
        <p:nvSpPr>
          <p:cNvPr id="106499" name="Rectangle 2">
            <a:extLst>
              <a:ext uri="{FF2B5EF4-FFF2-40B4-BE49-F238E27FC236}">
                <a16:creationId xmlns:a16="http://schemas.microsoft.com/office/drawing/2014/main" id="{F926DF29-B1BD-4AF5-8D57-6C37FEFA671C}"/>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DC89759-6E05-4672-8FE8-CB7625CDE1E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anose="02010600030101010101" pitchFamily="2" charset="-122"/>
              </a:rPr>
              <a:t>Figure 30.13 Angiosperm diversity</a:t>
            </a:r>
          </a:p>
        </p:txBody>
      </p:sp>
    </p:spTree>
    <p:extLst>
      <p:ext uri="{BB962C8B-B14F-4D97-AF65-F5344CB8AC3E}">
        <p14:creationId xmlns:p14="http://schemas.microsoft.com/office/powerpoint/2010/main" val="2149880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7E65EDE6-B443-427F-8FFC-717249854E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721B9A-4F6B-4846-9183-98EF740A60FD}" type="slidenum">
              <a:rPr lang="en-US" altLang="zh-CN"/>
              <a:pPr/>
              <a:t>38</a:t>
            </a:fld>
            <a:endParaRPr lang="en-US" altLang="zh-CN"/>
          </a:p>
        </p:txBody>
      </p:sp>
      <p:sp>
        <p:nvSpPr>
          <p:cNvPr id="43011" name="Rectangle 2">
            <a:extLst>
              <a:ext uri="{FF2B5EF4-FFF2-40B4-BE49-F238E27FC236}">
                <a16:creationId xmlns:a16="http://schemas.microsoft.com/office/drawing/2014/main" id="{4FB99CD8-6A13-4E09-A7B4-122B917E299D}"/>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AC92ED51-42BA-44F5-8CCC-FCDC0E417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888714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2F53096-64A4-4325-9AA2-2BA86BE384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306D9E-85B7-44A7-8389-B0A4268B4D03}" type="slidenum">
              <a:rPr lang="en-US" altLang="zh-CN"/>
              <a:pPr/>
              <a:t>39</a:t>
            </a:fld>
            <a:endParaRPr lang="en-US" altLang="zh-CN"/>
          </a:p>
        </p:txBody>
      </p:sp>
      <p:sp>
        <p:nvSpPr>
          <p:cNvPr id="44035" name="Rectangle 2">
            <a:extLst>
              <a:ext uri="{FF2B5EF4-FFF2-40B4-BE49-F238E27FC236}">
                <a16:creationId xmlns:a16="http://schemas.microsoft.com/office/drawing/2014/main" id="{B5A955FA-353D-4F35-9E76-CC42E2645DDA}"/>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0CDA2C69-0D00-4B6F-AAD8-EC9C6B547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a:solidFill>
                  <a:schemeClr val="tx1"/>
                </a:solidFill>
                <a:effectLst/>
                <a:latin typeface="Arial" charset="0"/>
                <a:ea typeface="宋体" pitchFamily="2" charset="-122"/>
                <a:cs typeface="+mn-cs"/>
              </a:rPr>
              <a:t>顶端优势的成因是：低浓度生长素促进顶芽发育</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而生长素从顶芽极性运输到侧芽</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使侧芽积累的高浓度生长素抑制了侧芽发育</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从变量分析的角度看</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这里有</a:t>
            </a:r>
            <a:r>
              <a:rPr lang="en-US" altLang="zh-CN" sz="1200" b="0" i="0" kern="1200" dirty="0">
                <a:solidFill>
                  <a:schemeClr val="tx1"/>
                </a:solidFill>
                <a:effectLst/>
                <a:latin typeface="Arial" charset="0"/>
                <a:ea typeface="宋体" pitchFamily="2" charset="-122"/>
                <a:cs typeface="+mn-cs"/>
              </a:rPr>
              <a:t>2</a:t>
            </a:r>
            <a:r>
              <a:rPr lang="zh-CN" altLang="en-US" sz="1200" b="0" i="0" kern="1200" dirty="0">
                <a:solidFill>
                  <a:schemeClr val="tx1"/>
                </a:solidFill>
                <a:effectLst/>
                <a:latin typeface="Arial" charset="0"/>
                <a:ea typeface="宋体" pitchFamily="2" charset="-122"/>
                <a:cs typeface="+mn-cs"/>
              </a:rPr>
              <a:t>个自变量：生长素的浓度高低不同、生长素的作用对象不同（部位：顶芽、侧芽）</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因此</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根据对照应坚持单一变量的逻辑分析规则</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这样的事实（不同浓度的生长素作用于不同的对象（部位）</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其作用结果不同）是无法得出有关生长素具有两重性的结论的</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就此问题而言</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只有在补充“去顶后顶端优势得以解除”的事实后才能说明生长素作用的两重性（即顶端优势及解除能够说明生长素作用的两重性）</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因为如此</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就在去顶前后</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针对侧芽形成了严格对照（自变量只有侧芽去顶前后的生长素浓度不同这唯一的因素）：去顶前</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侧芽部位生长素浓度高</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发育受抑制；去顶后</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侧芽部位生长素浓度降低</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发育抑制现象被解除</a:t>
            </a:r>
            <a:r>
              <a:rPr lang="en-US" altLang="zh-CN" sz="1200" b="0" i="0" kern="1200" dirty="0">
                <a:solidFill>
                  <a:schemeClr val="tx1"/>
                </a:solidFill>
                <a:effectLst/>
                <a:latin typeface="Arial" charset="0"/>
                <a:ea typeface="宋体" pitchFamily="2" charset="-122"/>
                <a:cs typeface="+mn-cs"/>
              </a:rPr>
              <a:t>.</a:t>
            </a:r>
          </a:p>
          <a:p>
            <a:pPr eaLnBrk="1" hangingPunct="1"/>
            <a:endParaRPr lang="en-US" altLang="zh-CN" sz="1200" b="0" i="0" kern="1200" dirty="0">
              <a:solidFill>
                <a:schemeClr val="tx1"/>
              </a:solidFill>
              <a:effectLst/>
              <a:latin typeface="Arial" charset="0"/>
              <a:ea typeface="宋体" pitchFamily="2" charset="-122"/>
              <a:cs typeface="+mn-cs"/>
            </a:endParaRPr>
          </a:p>
          <a:p>
            <a:pPr eaLnBrk="1" hangingPunct="1"/>
            <a:r>
              <a:rPr lang="zh-CN" altLang="en-US" sz="1200" b="0" i="0" kern="1200" dirty="0">
                <a:solidFill>
                  <a:schemeClr val="tx1"/>
                </a:solidFill>
                <a:effectLst/>
                <a:latin typeface="Arial" charset="0"/>
                <a:ea typeface="宋体" pitchFamily="2" charset="-122"/>
                <a:cs typeface="+mn-cs"/>
              </a:rPr>
              <a:t>背地性：横着的茎由于下侧生长素浓度大于上侧而比上侧生长快</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横的茎生长向上侧转弯</a:t>
            </a:r>
            <a:r>
              <a:rPr lang="en-US" altLang="zh-CN" sz="1200" b="0" i="0" kern="1200" dirty="0">
                <a:solidFill>
                  <a:schemeClr val="tx1"/>
                </a:solidFill>
                <a:effectLst/>
                <a:latin typeface="Arial" charset="0"/>
                <a:ea typeface="宋体" pitchFamily="2" charset="-122"/>
                <a:cs typeface="+mn-cs"/>
              </a:rPr>
              <a:t>.</a:t>
            </a:r>
            <a:br>
              <a:rPr lang="zh-CN" altLang="en-US" dirty="0"/>
            </a:br>
            <a:r>
              <a:rPr lang="zh-CN" altLang="en-US" sz="1200" b="0" i="0" kern="1200" dirty="0">
                <a:solidFill>
                  <a:schemeClr val="tx1"/>
                </a:solidFill>
                <a:effectLst/>
                <a:latin typeface="Arial" charset="0"/>
                <a:ea typeface="宋体" pitchFamily="2" charset="-122"/>
                <a:cs typeface="+mn-cs"/>
              </a:rPr>
              <a:t>向地性：横着生长的根由于下侧生长素浓度大于上侧</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下侧生长反而不如上侧快</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生长向下转弯</a:t>
            </a:r>
            <a:endParaRPr lang="zh-CN" altLang="zh-CN" dirty="0">
              <a:latin typeface="Arial" panose="020B0604020202020204" pitchFamily="34" charset="0"/>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483239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2FA1FEE-1921-4E20-9883-9E7CAA10B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3043BE-350C-4D42-A7C3-9528989C4AFC}" type="slidenum">
              <a:rPr lang="en-US" altLang="zh-CN"/>
              <a:pPr/>
              <a:t>40</a:t>
            </a:fld>
            <a:endParaRPr lang="en-US" altLang="zh-CN"/>
          </a:p>
        </p:txBody>
      </p:sp>
      <p:sp>
        <p:nvSpPr>
          <p:cNvPr id="45059" name="Rectangle 2">
            <a:extLst>
              <a:ext uri="{FF2B5EF4-FFF2-40B4-BE49-F238E27FC236}">
                <a16:creationId xmlns:a16="http://schemas.microsoft.com/office/drawing/2014/main" id="{7D4AB053-2F48-4D4C-97CD-90490F849116}"/>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5C64C336-1F39-4703-BC81-49D062071B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78022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AED0B7A-1CA6-4C88-BFCA-CA7B3358A5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59D524-10C5-4663-92B3-05380E3439A7}" type="slidenum">
              <a:rPr lang="en-US" altLang="zh-CN"/>
              <a:pPr/>
              <a:t>41</a:t>
            </a:fld>
            <a:endParaRPr lang="en-US" altLang="zh-CN"/>
          </a:p>
        </p:txBody>
      </p:sp>
      <p:sp>
        <p:nvSpPr>
          <p:cNvPr id="46083" name="Rectangle 2">
            <a:extLst>
              <a:ext uri="{FF2B5EF4-FFF2-40B4-BE49-F238E27FC236}">
                <a16:creationId xmlns:a16="http://schemas.microsoft.com/office/drawing/2014/main" id="{5E8F6FDF-B35E-4536-B437-6C16DBFB763A}"/>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6CAC433D-1561-4F94-9920-40F81BA808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875903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黑体" panose="02010609060101010101" pitchFamily="49" charset="-122"/>
                <a:ea typeface="黑体" panose="02010609060101010101" pitchFamily="49" charset="-122"/>
              </a:rPr>
              <a:t>打顶是棉花花铃期整枝的最重要的措施。适时打顶，去除棉花顶端优势，调节棉株体内有机养分的运输方向，使养分运向蕾铃，增加铃重。打顶尖还可以有效地控制棉株的高度，改善棉田的通风透光条件，有利于增产增收</a:t>
            </a:r>
          </a:p>
          <a:p>
            <a:endParaRPr lang="zh-CN" altLang="en-US" dirty="0"/>
          </a:p>
        </p:txBody>
      </p:sp>
      <p:sp>
        <p:nvSpPr>
          <p:cNvPr id="4" name="灯片编号占位符 3"/>
          <p:cNvSpPr>
            <a:spLocks noGrp="1"/>
          </p:cNvSpPr>
          <p:nvPr>
            <p:ph type="sldNum" sz="quarter" idx="10"/>
          </p:nvPr>
        </p:nvSpPr>
        <p:spPr/>
        <p:txBody>
          <a:bodyPr/>
          <a:lstStyle/>
          <a:p>
            <a:fld id="{4FAFFFE6-436B-439C-AB8D-EC9B128ADC95}" type="slidenum">
              <a:rPr lang="en-US" altLang="zh-CN" smtClean="0"/>
              <a:pPr/>
              <a:t>42</a:t>
            </a:fld>
            <a:endParaRPr lang="en-US" altLang="zh-CN"/>
          </a:p>
        </p:txBody>
      </p:sp>
    </p:spTree>
    <p:extLst>
      <p:ext uri="{BB962C8B-B14F-4D97-AF65-F5344CB8AC3E}">
        <p14:creationId xmlns:p14="http://schemas.microsoft.com/office/powerpoint/2010/main" val="411686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pitchFamily="2" charset="-122"/>
                <a:cs typeface="+mn-cs"/>
              </a:rPr>
              <a:t>当茶树枝梢顶端有一个茶芽时，茶树内部的养分主要输向顶端，首先保证顶芽的生长发育，同时也就相对抑制了侧芽的生长。这样的结果，茶树总体发芽数量减少，产量不高。人们为了抑制茶树的顶端优势，往往采取修剪的办法，剪去顶梢，刺激侧芽侧枝的生长。</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FAFFFE6-436B-439C-AB8D-EC9B128ADC95}" type="slidenum">
              <a:rPr lang="en-US" altLang="zh-CN" smtClean="0"/>
              <a:pPr/>
              <a:t>43</a:t>
            </a:fld>
            <a:endParaRPr lang="en-US" altLang="zh-CN"/>
          </a:p>
        </p:txBody>
      </p:sp>
    </p:spTree>
    <p:extLst>
      <p:ext uri="{BB962C8B-B14F-4D97-AF65-F5344CB8AC3E}">
        <p14:creationId xmlns:p14="http://schemas.microsoft.com/office/powerpoint/2010/main" val="119013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9068544-7CFB-4CCA-A608-E233BD803593}"/>
              </a:ext>
            </a:extLst>
          </p:cNvPr>
          <p:cNvSpPr>
            <a:spLocks noGrp="1" noRot="1" noChangeAspect="1" noChangeArrowheads="1" noTextEdit="1"/>
          </p:cNvSpPr>
          <p:nvPr>
            <p:ph type="sldImg"/>
          </p:nvPr>
        </p:nvSpPr>
        <p:spPr>
          <a:xfrm>
            <a:off x="381000" y="685800"/>
            <a:ext cx="6096000" cy="3429000"/>
          </a:xfrm>
          <a:ln/>
        </p:spPr>
      </p:sp>
      <p:sp>
        <p:nvSpPr>
          <p:cNvPr id="47107" name="备注占位符 2">
            <a:extLst>
              <a:ext uri="{FF2B5EF4-FFF2-40B4-BE49-F238E27FC236}">
                <a16:creationId xmlns:a16="http://schemas.microsoft.com/office/drawing/2014/main" id="{1B7543CF-F6A9-4278-BC11-1B7BD7A5DE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7108" name="灯片编号占位符 3">
            <a:extLst>
              <a:ext uri="{FF2B5EF4-FFF2-40B4-BE49-F238E27FC236}">
                <a16:creationId xmlns:a16="http://schemas.microsoft.com/office/drawing/2014/main" id="{2BA1EA06-116A-489A-A995-76C3870A8A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AACFB0-9BB7-4103-A552-D2F1E607D3E7}" type="slidenum">
              <a:rPr lang="en-US" altLang="zh-CN"/>
              <a:pPr/>
              <a:t>45</a:t>
            </a:fld>
            <a:endParaRPr lang="en-US" altLang="zh-CN"/>
          </a:p>
        </p:txBody>
      </p:sp>
    </p:spTree>
    <p:extLst>
      <p:ext uri="{BB962C8B-B14F-4D97-AF65-F5344CB8AC3E}">
        <p14:creationId xmlns:p14="http://schemas.microsoft.com/office/powerpoint/2010/main" val="4003925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61E74B9C-184A-4D00-AC85-F15B88373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59B571-AD59-4B3E-BD61-72FC79912556}"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8131" name="Rectangle 2">
            <a:extLst>
              <a:ext uri="{FF2B5EF4-FFF2-40B4-BE49-F238E27FC236}">
                <a16:creationId xmlns:a16="http://schemas.microsoft.com/office/drawing/2014/main" id="{BA04E949-CB84-40D4-9EA2-4A67B1ADB220}"/>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1F719603-B2BD-4A4B-BEF0-F676C6EC54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4872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实验过程：</a:t>
            </a:r>
            <a:endParaRPr lang="en-US" altLang="zh-CN" sz="1200" b="0" i="0" kern="1200" dirty="0">
              <a:solidFill>
                <a:schemeClr val="tx1"/>
              </a:solidFill>
              <a:effectLst/>
              <a:latin typeface="Arial" charset="0"/>
              <a:ea typeface="宋体" pitchFamily="2" charset="-122"/>
              <a:cs typeface="+mn-cs"/>
            </a:endParaRPr>
          </a:p>
          <a:p>
            <a:r>
              <a:rPr lang="en-US" altLang="zh-CN" sz="1200" b="0" i="0" kern="1200" dirty="0">
                <a:solidFill>
                  <a:schemeClr val="tx1"/>
                </a:solidFill>
                <a:effectLst/>
                <a:latin typeface="Arial" charset="0"/>
                <a:ea typeface="宋体" pitchFamily="2" charset="-122"/>
                <a:cs typeface="+mn-cs"/>
              </a:rPr>
              <a:t>1</a:t>
            </a:r>
            <a:r>
              <a:rPr lang="zh-CN" altLang="en-US" sz="1200" b="0" i="0" kern="1200" dirty="0">
                <a:solidFill>
                  <a:schemeClr val="tx1"/>
                </a:solidFill>
                <a:effectLst/>
                <a:latin typeface="Arial" charset="0"/>
                <a:ea typeface="宋体" pitchFamily="2" charset="-122"/>
                <a:cs typeface="+mn-cs"/>
              </a:rPr>
              <a:t>、取</a:t>
            </a:r>
            <a:r>
              <a:rPr lang="en-US" altLang="zh-CN" sz="1200" b="0" i="0" kern="1200" dirty="0">
                <a:solidFill>
                  <a:schemeClr val="tx1"/>
                </a:solidFill>
                <a:effectLst/>
                <a:latin typeface="Arial" charset="0"/>
                <a:ea typeface="宋体" pitchFamily="2" charset="-122"/>
                <a:cs typeface="+mn-cs"/>
              </a:rPr>
              <a:t>4</a:t>
            </a:r>
            <a:r>
              <a:rPr lang="zh-CN" altLang="en-US" sz="1200" b="0" i="0" kern="1200" dirty="0">
                <a:solidFill>
                  <a:schemeClr val="tx1"/>
                </a:solidFill>
                <a:effectLst/>
                <a:latin typeface="Arial" charset="0"/>
                <a:ea typeface="宋体" pitchFamily="2" charset="-122"/>
                <a:cs typeface="+mn-cs"/>
              </a:rPr>
              <a:t>粒同样大小、同样饱满的、刚刚萌发的玉米种子，平放在一个透明杯子内，使其胚根尖端朝向杯子中央。</a:t>
            </a:r>
            <a:r>
              <a:rPr lang="en-US" altLang="zh-CN" sz="1200" b="0" i="0" kern="1200" dirty="0">
                <a:solidFill>
                  <a:schemeClr val="tx1"/>
                </a:solidFill>
                <a:effectLst/>
                <a:latin typeface="Arial" charset="0"/>
                <a:ea typeface="宋体" pitchFamily="2" charset="-122"/>
                <a:cs typeface="+mn-cs"/>
              </a:rPr>
              <a:t>4</a:t>
            </a:r>
            <a:r>
              <a:rPr lang="zh-CN" altLang="en-US" sz="1200" b="0" i="0" kern="1200" dirty="0">
                <a:solidFill>
                  <a:schemeClr val="tx1"/>
                </a:solidFill>
                <a:effectLst/>
                <a:latin typeface="Arial" charset="0"/>
                <a:ea typeface="宋体" pitchFamily="2" charset="-122"/>
                <a:cs typeface="+mn-cs"/>
              </a:rPr>
              <a:t>粒种子分别位于杯子的</a:t>
            </a:r>
            <a:r>
              <a:rPr lang="en-US" altLang="zh-CN" sz="1200" b="0" i="0" kern="1200" dirty="0">
                <a:solidFill>
                  <a:schemeClr val="tx1"/>
                </a:solidFill>
                <a:effectLst/>
                <a:latin typeface="Arial" charset="0"/>
                <a:ea typeface="宋体" pitchFamily="2" charset="-122"/>
                <a:cs typeface="+mn-cs"/>
              </a:rPr>
              <a:t>4</a:t>
            </a:r>
            <a:r>
              <a:rPr lang="zh-CN" altLang="en-US" sz="1200" b="0" i="0" kern="1200" dirty="0">
                <a:solidFill>
                  <a:schemeClr val="tx1"/>
                </a:solidFill>
                <a:effectLst/>
                <a:latin typeface="Arial" charset="0"/>
                <a:ea typeface="宋体" pitchFamily="2" charset="-122"/>
                <a:cs typeface="+mn-cs"/>
              </a:rPr>
              <a:t>个方向</a:t>
            </a:r>
            <a:r>
              <a:rPr lang="en-US" altLang="zh-CN" sz="1200" b="0" i="0" kern="1200" dirty="0">
                <a:solidFill>
                  <a:schemeClr val="tx1"/>
                </a:solidFill>
                <a:effectLst/>
                <a:latin typeface="Arial" charset="0"/>
                <a:ea typeface="宋体" pitchFamily="2" charset="-122"/>
                <a:cs typeface="+mn-cs"/>
              </a:rPr>
              <a:t>;</a:t>
            </a:r>
          </a:p>
          <a:p>
            <a:r>
              <a:rPr lang="en-US" altLang="zh-CN" sz="1200" b="0" i="0" kern="1200" dirty="0">
                <a:solidFill>
                  <a:schemeClr val="tx1"/>
                </a:solidFill>
                <a:effectLst/>
                <a:latin typeface="Arial" charset="0"/>
                <a:ea typeface="宋体" pitchFamily="2" charset="-122"/>
                <a:cs typeface="+mn-cs"/>
              </a:rPr>
              <a:t>2</a:t>
            </a:r>
            <a:r>
              <a:rPr lang="zh-CN" altLang="en-US" sz="1200" b="0" i="0" kern="1200" dirty="0">
                <a:solidFill>
                  <a:schemeClr val="tx1"/>
                </a:solidFill>
                <a:effectLst/>
                <a:latin typeface="Arial" charset="0"/>
                <a:ea typeface="宋体" pitchFamily="2" charset="-122"/>
                <a:cs typeface="+mn-cs"/>
              </a:rPr>
              <a:t>、将面巾纸剪成杯子的圆口大小，盖在玉米上。在面巾纸上面再盖面巾纸，并浇足清水。</a:t>
            </a:r>
          </a:p>
          <a:p>
            <a:r>
              <a:rPr lang="en-US" altLang="zh-CN" sz="1200" b="0" i="0" kern="1200" dirty="0">
                <a:solidFill>
                  <a:schemeClr val="tx1"/>
                </a:solidFill>
                <a:effectLst/>
                <a:latin typeface="Arial" charset="0"/>
                <a:ea typeface="宋体" pitchFamily="2" charset="-122"/>
                <a:cs typeface="+mn-cs"/>
              </a:rPr>
              <a:t>3</a:t>
            </a:r>
            <a:r>
              <a:rPr lang="zh-CN" altLang="en-US" sz="1200" b="0" i="0" kern="1200" dirty="0">
                <a:solidFill>
                  <a:schemeClr val="tx1"/>
                </a:solidFill>
                <a:effectLst/>
                <a:latin typeface="Arial" charset="0"/>
                <a:ea typeface="宋体" pitchFamily="2" charset="-122"/>
                <a:cs typeface="+mn-cs"/>
              </a:rPr>
              <a:t>、整个杯子竖立着放置在温暖的环境中。</a:t>
            </a:r>
            <a:endParaRPr lang="en-US" altLang="zh-CN" sz="1200" b="0" i="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pitchFamily="2" charset="-122"/>
                <a:cs typeface="+mn-cs"/>
              </a:rPr>
              <a:t>实验现象：</a:t>
            </a:r>
            <a:r>
              <a:rPr lang="en-US" altLang="zh-CN" sz="1200" b="0" i="0" kern="1200" dirty="0">
                <a:solidFill>
                  <a:schemeClr val="tx1"/>
                </a:solidFill>
                <a:effectLst/>
                <a:latin typeface="Arial" charset="0"/>
                <a:ea typeface="宋体" pitchFamily="2" charset="-122"/>
                <a:cs typeface="+mn-cs"/>
              </a:rPr>
              <a:t>4</a:t>
            </a:r>
            <a:r>
              <a:rPr lang="zh-CN" altLang="en-US" sz="1200" b="0" i="0" kern="1200" dirty="0">
                <a:solidFill>
                  <a:schemeClr val="tx1"/>
                </a:solidFill>
                <a:effectLst/>
                <a:latin typeface="Arial" charset="0"/>
                <a:ea typeface="宋体" pitchFamily="2" charset="-122"/>
                <a:cs typeface="+mn-cs"/>
              </a:rPr>
              <a:t>粒玉米种子的根部都向着地面生长</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pitchFamily="2" charset="-122"/>
                <a:cs typeface="+mn-cs"/>
              </a:rPr>
              <a:t>实验结论：植物的根具有向地性</a:t>
            </a:r>
          </a:p>
          <a:p>
            <a:endParaRPr lang="zh-CN" altLang="en-US" dirty="0"/>
          </a:p>
        </p:txBody>
      </p:sp>
      <p:sp>
        <p:nvSpPr>
          <p:cNvPr id="4" name="灯片编号占位符 3"/>
          <p:cNvSpPr>
            <a:spLocks noGrp="1"/>
          </p:cNvSpPr>
          <p:nvPr>
            <p:ph type="sldNum" sz="quarter" idx="10"/>
          </p:nvPr>
        </p:nvSpPr>
        <p:spPr/>
        <p:txBody>
          <a:bodyPr/>
          <a:lstStyle/>
          <a:p>
            <a:fld id="{50DA7894-DE5E-46C8-9341-6D42077ED10E}" type="slidenum">
              <a:rPr lang="en-US" altLang="zh-CN" smtClean="0"/>
              <a:pPr/>
              <a:t>5</a:t>
            </a:fld>
            <a:endParaRPr lang="en-US" altLang="zh-CN"/>
          </a:p>
        </p:txBody>
      </p:sp>
    </p:spTree>
    <p:extLst>
      <p:ext uri="{BB962C8B-B14F-4D97-AF65-F5344CB8AC3E}">
        <p14:creationId xmlns:p14="http://schemas.microsoft.com/office/powerpoint/2010/main" val="2971321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考查植物的向性运动与外界环境条件之间的关系。把一盆植物水平放在地面上，由于根、茎内的生长素受重力作用分布不均匀，远地侧生长素浓度较低，近地侧生长素浓度较高，而根和茎对生长素浓度的敏感程度不同，导致茎背地生长，根向地生长。在宇宙飞船中，水平放置的幼苗所受的微重力，对幼苗的生长几乎无影响，故根和茎都水平方向生长</a:t>
            </a:r>
          </a:p>
          <a:p>
            <a:endParaRPr lang="zh-CN" altLang="en-US" dirty="0"/>
          </a:p>
        </p:txBody>
      </p:sp>
      <p:sp>
        <p:nvSpPr>
          <p:cNvPr id="4" name="灯片编号占位符 3"/>
          <p:cNvSpPr>
            <a:spLocks noGrp="1"/>
          </p:cNvSpPr>
          <p:nvPr>
            <p:ph type="sldNum" sz="quarter" idx="10"/>
          </p:nvPr>
        </p:nvSpPr>
        <p:spPr/>
        <p:txBody>
          <a:bodyPr/>
          <a:lstStyle/>
          <a:p>
            <a:fld id="{4FAFFFE6-436B-439C-AB8D-EC9B128ADC95}" type="slidenum">
              <a:rPr lang="en-US" altLang="zh-CN" smtClean="0"/>
              <a:pPr/>
              <a:t>48</a:t>
            </a:fld>
            <a:endParaRPr lang="en-US" altLang="zh-CN"/>
          </a:p>
        </p:txBody>
      </p:sp>
    </p:spTree>
    <p:extLst>
      <p:ext uri="{BB962C8B-B14F-4D97-AF65-F5344CB8AC3E}">
        <p14:creationId xmlns:p14="http://schemas.microsoft.com/office/powerpoint/2010/main" val="2656460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播放视频：</a:t>
            </a:r>
            <a:r>
              <a:rPr lang="en-US" altLang="zh-CN" dirty="0"/>
              <a:t>3-3</a:t>
            </a:r>
            <a:r>
              <a:rPr lang="zh-CN" altLang="en-US" dirty="0"/>
              <a:t>海南香蕉滞销调查</a:t>
            </a:r>
            <a:endParaRPr lang="en-US" altLang="zh-CN" dirty="0"/>
          </a:p>
          <a:p>
            <a:r>
              <a:rPr lang="zh-CN" altLang="en-US" b="0" i="0" dirty="0">
                <a:solidFill>
                  <a:srgbClr val="333333"/>
                </a:solidFill>
                <a:effectLst/>
                <a:latin typeface="arial" panose="020B0604020202020204" pitchFamily="34" charset="0"/>
              </a:rPr>
              <a:t>乙烯利是一种优质高效</a:t>
            </a:r>
            <a:r>
              <a:rPr lang="zh-CN" altLang="en-US" sz="1200" b="0" i="0" kern="1200" dirty="0">
                <a:solidFill>
                  <a:srgbClr val="333333"/>
                </a:solidFill>
                <a:effectLst/>
                <a:latin typeface="arial" panose="020B0604020202020204" pitchFamily="34" charset="0"/>
                <a:ea typeface="宋体" pitchFamily="2" charset="-122"/>
                <a:cs typeface="+mn-cs"/>
                <a:hlinkClick r:id="rId3">
                  <a:extLst>
                    <a:ext uri="{A12FA001-AC4F-418D-AE19-62706E023703}">
                      <ahyp:hlinkClr xmlns:ahyp="http://schemas.microsoft.com/office/drawing/2018/hyperlinkcolor" val="tx"/>
                    </a:ext>
                  </a:extLst>
                </a:hlinkClick>
              </a:rPr>
              <a:t>植物生长调节剂</a:t>
            </a:r>
            <a:endParaRPr lang="en-US" altLang="zh-CN" sz="1200" b="0" i="0" kern="1200" dirty="0">
              <a:solidFill>
                <a:srgbClr val="333333"/>
              </a:solidFill>
              <a:effectLst/>
              <a:latin typeface="arial" panose="020B0604020202020204" pitchFamily="34" charset="0"/>
              <a:ea typeface="宋体" pitchFamily="2" charset="-122"/>
              <a:cs typeface="+mn-cs"/>
            </a:endParaRPr>
          </a:p>
          <a:p>
            <a:r>
              <a:rPr lang="en-US" altLang="zh-CN" b="0" i="0" dirty="0" err="1">
                <a:solidFill>
                  <a:srgbClr val="333333"/>
                </a:solidFill>
                <a:effectLst/>
                <a:latin typeface="Microsoft YaHei" panose="020B0503020204020204" pitchFamily="34" charset="-122"/>
                <a:ea typeface="Microsoft YaHei" panose="020B0503020204020204" pitchFamily="34" charset="-122"/>
              </a:rPr>
              <a:t>Lìn</a:t>
            </a:r>
            <a:r>
              <a:rPr lang="zh-CN" altLang="en-US" sz="1200" b="0" i="0" kern="1200" dirty="0">
                <a:solidFill>
                  <a:srgbClr val="333333"/>
                </a:solidFill>
                <a:effectLst/>
                <a:latin typeface="arial" panose="020B0604020202020204" pitchFamily="34" charset="0"/>
                <a:ea typeface="宋体" pitchFamily="2" charset="-122"/>
                <a:cs typeface="+mn-cs"/>
              </a:rPr>
              <a:t>，膦酸，四声</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33DBE-73D9-4FEF-8380-C9DC82CB89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3579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1926</a:t>
            </a:r>
            <a:r>
              <a:rPr lang="zh-CN" altLang="en-US" b="0" i="0" dirty="0">
                <a:solidFill>
                  <a:srgbClr val="333333"/>
                </a:solidFill>
                <a:effectLst/>
                <a:latin typeface="arial" panose="020B0604020202020204" pitchFamily="34" charset="0"/>
              </a:rPr>
              <a:t>年，科学家观察到，当水稻感染了赤霉菌后，会出现植株疯长的现象，病株往往比正常植株高</a:t>
            </a:r>
            <a:r>
              <a:rPr lang="en-US" altLang="zh-CN" b="0" i="0" dirty="0">
                <a:solidFill>
                  <a:srgbClr val="333333"/>
                </a:solidFill>
                <a:effectLst/>
                <a:latin typeface="arial" panose="020B0604020202020204" pitchFamily="34" charset="0"/>
              </a:rPr>
              <a:t>50%</a:t>
            </a:r>
            <a:r>
              <a:rPr lang="zh-CN" altLang="en-US" b="0" i="0" dirty="0">
                <a:solidFill>
                  <a:srgbClr val="333333"/>
                </a:solidFill>
                <a:effectLst/>
                <a:latin typeface="arial" panose="020B0604020202020204" pitchFamily="34" charset="0"/>
              </a:rPr>
              <a:t>以上，而且结实率大大降低，因而称之为“恶苗病”。</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33DBE-73D9-4FEF-8380-C9DC82CB89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8254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7B1382-4EC1-45AE-9D5C-AD9D9E455E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2404FA-2A6D-4E55-8F38-BCBCC7DFBAFA}"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5" name="Rectangle 2">
            <a:extLst>
              <a:ext uri="{FF2B5EF4-FFF2-40B4-BE49-F238E27FC236}">
                <a16:creationId xmlns:a16="http://schemas.microsoft.com/office/drawing/2014/main" id="{21DDBF55-A0EE-415D-83B8-79551F362C4D}"/>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704C45C8-357E-4E02-AB60-2462A3043D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使植物器官（如叶、花和果）脱离母株的组织，称为离区。如：“瓜熟蒂落”的“蒂”。</a:t>
            </a:r>
          </a:p>
          <a:p>
            <a:pPr eaLnBrk="1" hangingPunct="1"/>
            <a:r>
              <a:rPr lang="zh-CN" altLang="en-US">
                <a:latin typeface="Arial" panose="020B0604020202020204" pitchFamily="34" charset="0"/>
              </a:rPr>
              <a:t>单性结实：子房不经过受精作用而形成不含种子的果实的现象。</a:t>
            </a:r>
          </a:p>
        </p:txBody>
      </p:sp>
    </p:spTree>
    <p:extLst>
      <p:ext uri="{BB962C8B-B14F-4D97-AF65-F5344CB8AC3E}">
        <p14:creationId xmlns:p14="http://schemas.microsoft.com/office/powerpoint/2010/main" val="321004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693D321-1B37-4693-B0F4-78CF8167C7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BBC98B-5E7E-4DAF-B0BB-DA3D3ADCBFF8}"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3" name="Rectangle 2">
            <a:extLst>
              <a:ext uri="{FF2B5EF4-FFF2-40B4-BE49-F238E27FC236}">
                <a16:creationId xmlns:a16="http://schemas.microsoft.com/office/drawing/2014/main" id="{B22E60E0-1D0F-4ECF-BEED-22A2367A0FA3}"/>
              </a:ext>
            </a:extLst>
          </p:cNvPr>
          <p:cNvSpPr>
            <a:spLocks noGrp="1" noRot="1" noChangeAspect="1" noChangeArrowheads="1" noTextEdit="1"/>
          </p:cNvSpPr>
          <p:nvPr>
            <p:ph type="sldImg"/>
          </p:nvPr>
        </p:nvSpPr>
        <p:spPr>
          <a:xfrm>
            <a:off x="381000" y="685800"/>
            <a:ext cx="6096000" cy="3429000"/>
          </a:xfrm>
          <a:ln/>
        </p:spPr>
      </p:sp>
      <p:sp>
        <p:nvSpPr>
          <p:cNvPr id="15364" name="Rectangle 3">
            <a:extLst>
              <a:ext uri="{FF2B5EF4-FFF2-40B4-BE49-F238E27FC236}">
                <a16:creationId xmlns:a16="http://schemas.microsoft.com/office/drawing/2014/main" id="{C0948339-D4E1-485B-83A6-548C93454B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使植物器官（如叶、花和果）脱离母株的组织，称为离区。</a:t>
            </a:r>
          </a:p>
          <a:p>
            <a:pPr eaLnBrk="1" hangingPunct="1"/>
            <a:r>
              <a:rPr lang="zh-CN" altLang="en-US" dirty="0">
                <a:latin typeface="Arial" panose="020B0604020202020204" pitchFamily="34" charset="0"/>
              </a:rPr>
              <a:t>单性结实：子房不经过受精作用而形成不含种子的果实的现象。</a:t>
            </a:r>
            <a:endParaRPr lang="en-US" altLang="zh-CN" dirty="0">
              <a:latin typeface="Arial" panose="020B0604020202020204" pitchFamily="34" charset="0"/>
            </a:endParaRPr>
          </a:p>
          <a:p>
            <a:pPr eaLnBrk="1" hangingPunct="1"/>
            <a:r>
              <a:rPr lang="zh-CN" altLang="en-US" dirty="0">
                <a:latin typeface="Arial" panose="020B0604020202020204" pitchFamily="34" charset="0"/>
              </a:rPr>
              <a:t>使植物器官（如叶、花和果）脱离母株的组织，称为离区。</a:t>
            </a:r>
          </a:p>
          <a:p>
            <a:pPr eaLnBrk="1" hangingPunct="1"/>
            <a:r>
              <a:rPr lang="zh-CN" altLang="en-US" dirty="0">
                <a:latin typeface="Arial" panose="020B0604020202020204" pitchFamily="34" charset="0"/>
              </a:rPr>
              <a:t>单性结实：子房不经过受精作用而形成不含种子的果实的现象。</a:t>
            </a:r>
            <a:endParaRPr lang="en-US" altLang="zh-CN" dirty="0">
              <a:latin typeface="Arial" panose="020B0604020202020204" pitchFamily="34" charset="0"/>
            </a:endParaRPr>
          </a:p>
          <a:p>
            <a:pPr eaLnBrk="1" hangingPunct="1"/>
            <a:r>
              <a:rPr lang="zh-CN" altLang="en-US" dirty="0">
                <a:latin typeface="Arial" panose="020B0604020202020204" pitchFamily="34" charset="0"/>
              </a:rPr>
              <a:t>生长素→与质膜上受体</a:t>
            </a:r>
            <a:r>
              <a:rPr lang="en-US" altLang="zh-CN" dirty="0">
                <a:latin typeface="Arial" panose="020B0604020202020204" pitchFamily="34" charset="0"/>
              </a:rPr>
              <a:t>ABP</a:t>
            </a:r>
            <a:r>
              <a:rPr lang="zh-CN" altLang="en-US" dirty="0">
                <a:latin typeface="Arial" panose="020B0604020202020204" pitchFamily="34" charset="0"/>
              </a:rPr>
              <a:t>（生长素结合蛋白）结合 → 活化</a:t>
            </a:r>
            <a:r>
              <a:rPr lang="en-US" altLang="zh-CN" dirty="0">
                <a:latin typeface="Arial" panose="020B0604020202020204" pitchFamily="34" charset="0"/>
              </a:rPr>
              <a:t>H+</a:t>
            </a:r>
            <a:r>
              <a:rPr lang="zh-CN" altLang="en-US" dirty="0">
                <a:latin typeface="Arial" panose="020B0604020202020204" pitchFamily="34" charset="0"/>
              </a:rPr>
              <a:t>泵 → 胞内</a:t>
            </a:r>
            <a:r>
              <a:rPr lang="en-US" altLang="zh-CN" dirty="0">
                <a:latin typeface="Arial" panose="020B0604020202020204" pitchFamily="34" charset="0"/>
              </a:rPr>
              <a:t>H+</a:t>
            </a:r>
            <a:r>
              <a:rPr lang="zh-CN" altLang="en-US" dirty="0">
                <a:latin typeface="Arial" panose="020B0604020202020204" pitchFamily="34" charset="0"/>
              </a:rPr>
              <a:t>泵到胞壁中 → 胞壁中的</a:t>
            </a:r>
            <a:r>
              <a:rPr lang="en-US" altLang="zh-CN" dirty="0">
                <a:latin typeface="Arial" panose="020B0604020202020204" pitchFamily="34" charset="0"/>
              </a:rPr>
              <a:t>pH↓</a:t>
            </a:r>
            <a:r>
              <a:rPr lang="zh-CN" altLang="en-US" dirty="0">
                <a:latin typeface="Arial" panose="020B0604020202020204" pitchFamily="34" charset="0"/>
              </a:rPr>
              <a:t>（酸化）→ 激活纤维素酶和果胶酶，水解固体多糖为可溶性多糖，且氢键在低</a:t>
            </a:r>
            <a:r>
              <a:rPr lang="en-US" altLang="zh-CN" dirty="0">
                <a:latin typeface="Arial" panose="020B0604020202020204" pitchFamily="34" charset="0"/>
              </a:rPr>
              <a:t>pH</a:t>
            </a:r>
            <a:r>
              <a:rPr lang="zh-CN" altLang="en-US" dirty="0">
                <a:latin typeface="Arial" panose="020B0604020202020204" pitchFamily="34" charset="0"/>
              </a:rPr>
              <a:t>时易断裂 → 胞壁结构变松 → 胞壁的可塑性增强 → 胞质吸水膨胀，细胞伸长。</a:t>
            </a:r>
          </a:p>
          <a:p>
            <a:pPr eaLnBrk="1" hangingPunct="1"/>
            <a:endParaRPr lang="zh-CN" altLang="en-US" dirty="0">
              <a:latin typeface="Arial" panose="020B0604020202020204" pitchFamily="34" charset="0"/>
            </a:endParaRPr>
          </a:p>
        </p:txBody>
      </p:sp>
    </p:spTree>
    <p:extLst>
      <p:ext uri="{BB962C8B-B14F-4D97-AF65-F5344CB8AC3E}">
        <p14:creationId xmlns:p14="http://schemas.microsoft.com/office/powerpoint/2010/main" val="394389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4E4F6AC4-6409-4634-B867-AA72F9D2E3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79B109-0FF9-481B-8632-5C558A899265}"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60419" name="Rectangle 2">
            <a:extLst>
              <a:ext uri="{FF2B5EF4-FFF2-40B4-BE49-F238E27FC236}">
                <a16:creationId xmlns:a16="http://schemas.microsoft.com/office/drawing/2014/main" id="{255B4E31-5E29-4AA9-8F9B-AFAD6DCA2D6F}"/>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B252FB4-CE49-489A-877F-6153D28B4B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0" i="0" dirty="0">
                <a:solidFill>
                  <a:srgbClr val="333333"/>
                </a:solidFill>
                <a:effectLst/>
                <a:latin typeface="arial" panose="020B0604020202020204" pitchFamily="34" charset="0"/>
              </a:rPr>
              <a:t>扩展蛋白，又称扩张蛋白，延展蛋白，细胞壁糖蛋白等，是一种糖蛋白，存在于植物细胞壁，是一类能使植物细胞壁松弛的、非酶类的细胞壁活性蛋白。</a:t>
            </a:r>
            <a:r>
              <a:rPr lang="en-US" altLang="zh-CN" dirty="0">
                <a:ea typeface="宋体" panose="02010600030101010101" pitchFamily="2" charset="-122"/>
              </a:rPr>
              <a:t>Figure 39.8 Cell elongation in response to auxin: the acid growth hypothesis</a:t>
            </a:r>
          </a:p>
        </p:txBody>
      </p:sp>
    </p:spTree>
    <p:extLst>
      <p:ext uri="{BB962C8B-B14F-4D97-AF65-F5344CB8AC3E}">
        <p14:creationId xmlns:p14="http://schemas.microsoft.com/office/powerpoint/2010/main" val="854358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3606478-CBB0-4236-A29B-ACFD7363BCC9}"/>
              </a:ext>
            </a:extLst>
          </p:cNvPr>
          <p:cNvSpPr>
            <a:spLocks noGrp="1" noRot="1" noChangeAspect="1" noChangeArrowheads="1" noTextEdit="1"/>
          </p:cNvSpPr>
          <p:nvPr>
            <p:ph type="sldImg"/>
          </p:nvPr>
        </p:nvSpPr>
        <p:spPr>
          <a:xfrm>
            <a:off x="381000" y="685800"/>
            <a:ext cx="6096000" cy="3429000"/>
          </a:xfrm>
          <a:ln/>
        </p:spPr>
      </p:sp>
      <p:sp>
        <p:nvSpPr>
          <p:cNvPr id="17411" name="Rectangle 3">
            <a:extLst>
              <a:ext uri="{FF2B5EF4-FFF2-40B4-BE49-F238E27FC236}">
                <a16:creationId xmlns:a16="http://schemas.microsoft.com/office/drawing/2014/main" id="{A880BFF9-D48B-456E-9FD7-07BB288D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啤酒酿造过程：将大麦中的糖分发酵，产生酒精、二氧化碳和其他微量发酵产物。大麦必须经过发芽过程将难溶性淀粉转变为可溶性糖类。</a:t>
            </a:r>
          </a:p>
        </p:txBody>
      </p:sp>
    </p:spTree>
    <p:extLst>
      <p:ext uri="{BB962C8B-B14F-4D97-AF65-F5344CB8AC3E}">
        <p14:creationId xmlns:p14="http://schemas.microsoft.com/office/powerpoint/2010/main" val="2225308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D460D581-2C68-4A54-AFAA-B7A6597107A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0CF913-C4D4-4357-924B-F59E5C292A52}"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74755" name="Rectangle 2">
            <a:extLst>
              <a:ext uri="{FF2B5EF4-FFF2-40B4-BE49-F238E27FC236}">
                <a16:creationId xmlns:a16="http://schemas.microsoft.com/office/drawing/2014/main" id="{2B31F695-E04F-4716-BFB6-73A18BDA4E8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9EF4CD12-138A-4DAC-B6A9-BB2FE861692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dirty="0">
                <a:ea typeface="宋体" panose="02010600030101010101" pitchFamily="2" charset="-122"/>
              </a:rPr>
              <a:t>Figure 39.11 Mobilization of nutrients by gibberellins during the germination of grain seeds such as barley</a:t>
            </a:r>
          </a:p>
        </p:txBody>
      </p:sp>
    </p:spTree>
    <p:extLst>
      <p:ext uri="{BB962C8B-B14F-4D97-AF65-F5344CB8AC3E}">
        <p14:creationId xmlns:p14="http://schemas.microsoft.com/office/powerpoint/2010/main" val="4087267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3606478-CBB0-4236-A29B-ACFD7363BCC9}"/>
              </a:ext>
            </a:extLst>
          </p:cNvPr>
          <p:cNvSpPr>
            <a:spLocks noGrp="1" noRot="1" noChangeAspect="1" noChangeArrowheads="1" noTextEdit="1"/>
          </p:cNvSpPr>
          <p:nvPr>
            <p:ph type="sldImg"/>
          </p:nvPr>
        </p:nvSpPr>
        <p:spPr>
          <a:xfrm>
            <a:off x="381000" y="685800"/>
            <a:ext cx="6096000" cy="3429000"/>
          </a:xfrm>
          <a:ln/>
        </p:spPr>
      </p:sp>
      <p:sp>
        <p:nvSpPr>
          <p:cNvPr id="17411" name="Rectangle 3">
            <a:extLst>
              <a:ext uri="{FF2B5EF4-FFF2-40B4-BE49-F238E27FC236}">
                <a16:creationId xmlns:a16="http://schemas.microsoft.com/office/drawing/2014/main" id="{A880BFF9-D48B-456E-9FD7-07BB288D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啤酒酿造过程：将大麦中的糖分发酵，产生酒精、二氧化碳和其他微量发酵产物。大麦必须经过发芽过程将难溶性淀粉转变为可溶性糖类。</a:t>
            </a:r>
          </a:p>
        </p:txBody>
      </p:sp>
    </p:spTree>
    <p:extLst>
      <p:ext uri="{BB962C8B-B14F-4D97-AF65-F5344CB8AC3E}">
        <p14:creationId xmlns:p14="http://schemas.microsoft.com/office/powerpoint/2010/main" val="15147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2FA1FEE-1921-4E20-9883-9E7CAA10B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3043BE-350C-4D42-A7C3-9528989C4AFC}"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59" name="Rectangle 2">
            <a:extLst>
              <a:ext uri="{FF2B5EF4-FFF2-40B4-BE49-F238E27FC236}">
                <a16:creationId xmlns:a16="http://schemas.microsoft.com/office/drawing/2014/main" id="{7D4AB053-2F48-4D4C-97CD-90490F849116}"/>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5C64C336-1F39-4703-BC81-49D062071B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9105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BA4F2CB7-7BD3-4C92-98D7-62D09023AB10}"/>
              </a:ext>
            </a:extLst>
          </p:cNvPr>
          <p:cNvSpPr>
            <a:spLocks noGrp="1" noRot="1" noChangeAspect="1" noChangeArrowheads="1" noTextEdit="1"/>
          </p:cNvSpPr>
          <p:nvPr>
            <p:ph type="sldImg"/>
          </p:nvPr>
        </p:nvSpPr>
        <p:spPr>
          <a:xfrm>
            <a:off x="381000" y="685800"/>
            <a:ext cx="6096000" cy="3429000"/>
          </a:xfrm>
          <a:ln/>
        </p:spPr>
      </p:sp>
      <p:sp>
        <p:nvSpPr>
          <p:cNvPr id="11267" name="备注占位符 2">
            <a:extLst>
              <a:ext uri="{FF2B5EF4-FFF2-40B4-BE49-F238E27FC236}">
                <a16:creationId xmlns:a16="http://schemas.microsoft.com/office/drawing/2014/main" id="{B39177E5-8EA1-45EB-9DEB-8ECCC68DF4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0" i="0" dirty="0">
                <a:solidFill>
                  <a:srgbClr val="333333"/>
                </a:solidFill>
                <a:effectLst/>
                <a:latin typeface="arial" panose="020B0604020202020204" pitchFamily="34" charset="0"/>
              </a:rPr>
              <a:t>植物向性运动是指在刺激方向和诱导所产生运动的方向之间有固定关系的运动。依外界因素的不同，向性运动主要包括</a:t>
            </a:r>
            <a:r>
              <a:rPr lang="zh-CN" altLang="en-US" b="0" i="0" u="none" strike="noStrike" dirty="0">
                <a:solidFill>
                  <a:srgbClr val="136EC2"/>
                </a:solidFill>
                <a:effectLst/>
                <a:latin typeface="arial" panose="020B0604020202020204" pitchFamily="34" charset="0"/>
                <a:hlinkClick r:id="rId3"/>
              </a:rPr>
              <a:t>向光性</a:t>
            </a:r>
            <a:r>
              <a:rPr lang="zh-CN" altLang="en-US" b="0" i="0" dirty="0">
                <a:solidFill>
                  <a:srgbClr val="333333"/>
                </a:solidFill>
                <a:effectLst/>
                <a:latin typeface="arial" panose="020B0604020202020204" pitchFamily="34" charset="0"/>
              </a:rPr>
              <a:t>、向重力性、</a:t>
            </a:r>
            <a:r>
              <a:rPr lang="zh-CN" altLang="en-US" b="0" i="0" u="none" strike="noStrike" dirty="0">
                <a:solidFill>
                  <a:srgbClr val="136EC2"/>
                </a:solidFill>
                <a:effectLst/>
                <a:latin typeface="arial" panose="020B0604020202020204" pitchFamily="34" charset="0"/>
                <a:hlinkClick r:id="rId4"/>
              </a:rPr>
              <a:t>向触性</a:t>
            </a:r>
            <a:r>
              <a:rPr lang="zh-CN" altLang="en-US" b="0" i="0" dirty="0">
                <a:solidFill>
                  <a:srgbClr val="333333"/>
                </a:solidFill>
                <a:effectLst/>
                <a:latin typeface="arial" panose="020B0604020202020204" pitchFamily="34" charset="0"/>
              </a:rPr>
              <a:t>、</a:t>
            </a:r>
            <a:r>
              <a:rPr lang="zh-CN" altLang="en-US" b="0" i="0" u="none" strike="noStrike" dirty="0">
                <a:solidFill>
                  <a:srgbClr val="136EC2"/>
                </a:solidFill>
                <a:effectLst/>
                <a:latin typeface="arial" panose="020B0604020202020204" pitchFamily="34" charset="0"/>
                <a:hlinkClick r:id="rId5"/>
              </a:rPr>
              <a:t>向化性</a:t>
            </a:r>
            <a:r>
              <a:rPr lang="zh-CN" altLang="en-US" b="0" i="0" dirty="0">
                <a:solidFill>
                  <a:srgbClr val="333333"/>
                </a:solidFill>
                <a:effectLst/>
                <a:latin typeface="arial" panose="020B0604020202020204" pitchFamily="34" charset="0"/>
              </a:rPr>
              <a:t>和向水性等。</a:t>
            </a:r>
            <a:endParaRPr lang="en-US" altLang="zh-CN" b="0" i="0" dirty="0">
              <a:solidFill>
                <a:srgbClr val="333333"/>
              </a:solidFill>
              <a:effectLst/>
              <a:latin typeface="arial" panose="020B0604020202020204" pitchFamily="34" charset="0"/>
            </a:endParaRPr>
          </a:p>
          <a:p>
            <a:pPr eaLnBrk="1" hangingPunct="1"/>
            <a:r>
              <a:rPr kumimoji="1" lang="zh-CN" altLang="en-US" dirty="0">
                <a:latin typeface="楷体_GB2312" pitchFamily="49" charset="-122"/>
                <a:ea typeface="楷体_GB2312" pitchFamily="49" charset="-122"/>
              </a:rPr>
              <a:t>植物体表现出的向性运动对它的生活有什么意义？</a:t>
            </a:r>
          </a:p>
          <a:p>
            <a:pPr eaLnBrk="1" hangingPunct="1"/>
            <a:r>
              <a:rPr kumimoji="1" lang="zh-CN" altLang="en-US" dirty="0">
                <a:latin typeface="楷体_GB2312" pitchFamily="49" charset="-122"/>
                <a:ea typeface="楷体_GB2312" pitchFamily="49" charset="-122"/>
              </a:rPr>
              <a:t>是植物对外界环境的</a:t>
            </a:r>
            <a:r>
              <a:rPr kumimoji="1" lang="zh-CN" altLang="en-US" dirty="0">
                <a:solidFill>
                  <a:srgbClr val="CC0066"/>
                </a:solidFill>
                <a:latin typeface="楷体_GB2312" pitchFamily="49" charset="-122"/>
                <a:ea typeface="楷体_GB2312" pitchFamily="49" charset="-122"/>
              </a:rPr>
              <a:t>适应性。</a:t>
            </a:r>
          </a:p>
          <a:p>
            <a:pPr eaLnBrk="1" hangingPunct="1"/>
            <a:r>
              <a:rPr kumimoji="1" lang="zh-CN" altLang="en-US" dirty="0">
                <a:latin typeface="黑体" panose="02010609060101010101" pitchFamily="49" charset="-122"/>
                <a:ea typeface="黑体" panose="02010609060101010101" pitchFamily="49" charset="-122"/>
              </a:rPr>
              <a:t>（幼苗的向光性生长、根的向地性生长等）</a:t>
            </a:r>
          </a:p>
          <a:p>
            <a:pPr eaLnBrk="1" hangingPunct="1"/>
            <a:r>
              <a:rPr kumimoji="1" lang="zh-CN" altLang="en-US" dirty="0">
                <a:solidFill>
                  <a:srgbClr val="0000CC"/>
                </a:solidFill>
                <a:latin typeface="Arial" panose="020B0604020202020204" pitchFamily="34" charset="0"/>
              </a:rPr>
              <a:t>引起这些向性运动的内因究竟是什么？植物激素的作用。</a:t>
            </a:r>
          </a:p>
        </p:txBody>
      </p:sp>
      <p:sp>
        <p:nvSpPr>
          <p:cNvPr id="11268" name="灯片编号占位符 3">
            <a:extLst>
              <a:ext uri="{FF2B5EF4-FFF2-40B4-BE49-F238E27FC236}">
                <a16:creationId xmlns:a16="http://schemas.microsoft.com/office/drawing/2014/main" id="{66A881AB-5B83-4592-95E6-AD85305666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31034F-5116-41BA-B393-BC1867071CA8}" type="slidenum">
              <a:rPr lang="en-US" altLang="zh-CN"/>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64FC8E01-00BA-40EA-A5A0-F14F1011107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B4AD44-B96E-4DFB-9051-D97569AAC2B4}"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72707" name="Rectangle 2">
            <a:extLst>
              <a:ext uri="{FF2B5EF4-FFF2-40B4-BE49-F238E27FC236}">
                <a16:creationId xmlns:a16="http://schemas.microsoft.com/office/drawing/2014/main" id="{DE0FBA2B-519E-41EB-B95F-58E41B81696D}"/>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85CE7D0B-9B55-4D68-8606-DA74012D3D6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ea typeface="宋体" panose="02010600030101010101" pitchFamily="2" charset="-122"/>
              </a:rPr>
              <a:t>Figure 39.10 Effects of gibberellins on stem elongation and fruit growth</a:t>
            </a:r>
          </a:p>
        </p:txBody>
      </p:sp>
    </p:spTree>
    <p:extLst>
      <p:ext uri="{BB962C8B-B14F-4D97-AF65-F5344CB8AC3E}">
        <p14:creationId xmlns:p14="http://schemas.microsoft.com/office/powerpoint/2010/main" val="397309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33DBE-73D9-4FEF-8380-C9DC82CB89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4768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fld id="{14C6AAA3-073E-4374-A385-FB7A6D28DA0E}" type="slidenum">
              <a:rPr kumimoji="0" lang="en-US" altLang="zh-CN" sz="1200">
                <a:latin typeface="Times New Roman" panose="02020603050405020304" pitchFamily="18" charset="0"/>
              </a:rPr>
              <a:pPr/>
              <a:t>73</a:t>
            </a:fld>
            <a:endParaRPr kumimoji="0" lang="en-US" altLang="zh-CN" sz="120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dirty="0">
                <a:ea typeface="宋体" panose="02010600030101010101" pitchFamily="2" charset="-122"/>
              </a:rPr>
              <a:t>枫叶脱落</a:t>
            </a:r>
            <a:endParaRPr lang="en-US" altLang="zh-CN" dirty="0">
              <a:ea typeface="宋体" panose="02010600030101010101" pitchFamily="2" charset="-122"/>
            </a:endParaRPr>
          </a:p>
          <a:p>
            <a:pPr eaLnBrk="1" hangingPunct="1"/>
            <a:r>
              <a:rPr lang="zh-CN" altLang="en-US" dirty="0">
                <a:ea typeface="宋体" panose="02010600030101010101" pitchFamily="2" charset="-122"/>
              </a:rPr>
              <a:t>离层</a:t>
            </a:r>
            <a:endParaRPr lang="en-US" altLang="zh-CN" dirty="0">
              <a:ea typeface="宋体" panose="02010600030101010101" pitchFamily="2" charset="-122"/>
            </a:endParaRPr>
          </a:p>
          <a:p>
            <a:pPr eaLnBrk="1" hangingPunct="1"/>
            <a:r>
              <a:rPr lang="en-US" altLang="zh-CN" dirty="0">
                <a:ea typeface="宋体" panose="02010600030101010101" pitchFamily="2" charset="-122"/>
              </a:rPr>
              <a:t>Figure 39.15 Abscission of a maple leaf</a:t>
            </a:r>
          </a:p>
        </p:txBody>
      </p:sp>
    </p:spTree>
    <p:extLst>
      <p:ext uri="{BB962C8B-B14F-4D97-AF65-F5344CB8AC3E}">
        <p14:creationId xmlns:p14="http://schemas.microsoft.com/office/powerpoint/2010/main" val="4088566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E318574-B3A9-4C9D-A026-E4E5659CD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6E4762-FEDD-4016-9B62-B00040D5BCDF}"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79" name="Rectangle 2">
            <a:extLst>
              <a:ext uri="{FF2B5EF4-FFF2-40B4-BE49-F238E27FC236}">
                <a16:creationId xmlns:a16="http://schemas.microsoft.com/office/drawing/2014/main" id="{3F69D719-9C05-44A8-B479-493F10B19422}"/>
              </a:ext>
            </a:extLst>
          </p:cNvPr>
          <p:cNvSpPr>
            <a:spLocks noGrp="1" noRot="1" noChangeAspect="1" noChangeArrowheads="1" noTextEdit="1"/>
          </p:cNvSpPr>
          <p:nvPr>
            <p:ph type="sldImg"/>
          </p:nvPr>
        </p:nvSpPr>
        <p:spPr>
          <a:xfrm>
            <a:off x="381000" y="685800"/>
            <a:ext cx="6096000" cy="3429000"/>
          </a:xfrm>
          <a:ln/>
        </p:spPr>
      </p:sp>
      <p:sp>
        <p:nvSpPr>
          <p:cNvPr id="24580" name="Rectangle 3">
            <a:extLst>
              <a:ext uri="{FF2B5EF4-FFF2-40B4-BE49-F238E27FC236}">
                <a16:creationId xmlns:a16="http://schemas.microsoft.com/office/drawing/2014/main" id="{EB48B3B3-D223-4C4B-8A86-A9E7896DF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植物细胞培养基中</a:t>
            </a:r>
            <a:r>
              <a:rPr lang="en-US" altLang="zh-CN">
                <a:latin typeface="Arial" panose="020B0604020202020204" pitchFamily="34" charset="0"/>
              </a:rPr>
              <a:t>——</a:t>
            </a:r>
          </a:p>
          <a:p>
            <a:pPr eaLnBrk="1" hangingPunct="1"/>
            <a:r>
              <a:rPr lang="zh-CN" altLang="en-US">
                <a:latin typeface="Arial" panose="020B0604020202020204" pitchFamily="34" charset="0"/>
              </a:rPr>
              <a:t>先使用生长素，后使用细胞分裂素：有利于细胞分裂，但细胞不分化 </a:t>
            </a:r>
          </a:p>
          <a:p>
            <a:pPr eaLnBrk="1" hangingPunct="1"/>
            <a:r>
              <a:rPr lang="zh-CN" altLang="en-US">
                <a:latin typeface="Arial" panose="020B0604020202020204" pitchFamily="34" charset="0"/>
              </a:rPr>
              <a:t>先使用细胞分裂素，后使用生长素：细胞既分裂也分化 </a:t>
            </a:r>
          </a:p>
          <a:p>
            <a:pPr eaLnBrk="1" hangingPunct="1"/>
            <a:r>
              <a:rPr lang="zh-CN" altLang="en-US">
                <a:latin typeface="Arial" panose="020B0604020202020204" pitchFamily="34" charset="0"/>
              </a:rPr>
              <a:t>同时使用：分化频率提高 </a:t>
            </a:r>
          </a:p>
        </p:txBody>
      </p:sp>
    </p:spTree>
    <p:extLst>
      <p:ext uri="{BB962C8B-B14F-4D97-AF65-F5344CB8AC3E}">
        <p14:creationId xmlns:p14="http://schemas.microsoft.com/office/powerpoint/2010/main" val="3977444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植物激素的相互作用：</a:t>
            </a:r>
            <a:endParaRPr lang="en-US" altLang="zh-CN" dirty="0"/>
          </a:p>
          <a:p>
            <a:r>
              <a:rPr lang="zh-CN" altLang="en-US" dirty="0"/>
              <a:t>在植物生长发育的过程中，任何一种生理活动都不是受单一激素的控制，而是各种激素相互作用的结果。也就是说，植物的生长发育过程，是受多种激素的相互作用所控制的。</a:t>
            </a:r>
            <a:endParaRPr lang="en-US" altLang="zh-CN" dirty="0"/>
          </a:p>
          <a:p>
            <a:r>
              <a:rPr lang="zh-CN" altLang="en-US" dirty="0"/>
              <a:t>例如，细胞分裂素促进细胞增殖，而生长素则促进增殖的子细胞继续增大。</a:t>
            </a:r>
            <a:endParaRPr lang="en-US" altLang="zh-CN" dirty="0"/>
          </a:p>
          <a:p>
            <a:r>
              <a:rPr lang="zh-CN" altLang="en-US" dirty="0"/>
              <a:t>又如，脱落酸强烈的抑制着生长，并使衰老的过程加速，但是这些作用又会被细胞分裂素所解除。</a:t>
            </a:r>
            <a:endParaRPr lang="en-US" altLang="zh-CN" dirty="0"/>
          </a:p>
          <a:p>
            <a:r>
              <a:rPr lang="zh-CN" altLang="en-US" dirty="0"/>
              <a:t>再如，生长素的浓度适宜时，促进植物生长，同时开始诱导乙烯的形成。当生长素的浓度超过最适浓度时，就会出现抑制生长的现象。研究激素之间的相互关系，对生产实践有着重要意义。</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33DBE-73D9-4FEF-8380-C9DC82CB89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79964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95E42B3-3451-4922-B39A-D287B771BE48}"/>
              </a:ext>
            </a:extLst>
          </p:cNvPr>
          <p:cNvSpPr>
            <a:spLocks noGrp="1" noRot="1" noChangeAspect="1" noChangeArrowheads="1" noTextEdit="1"/>
          </p:cNvSpPr>
          <p:nvPr>
            <p:ph type="sldImg"/>
          </p:nvPr>
        </p:nvSpPr>
        <p:spPr>
          <a:xfrm>
            <a:off x="381000" y="685800"/>
            <a:ext cx="6096000" cy="3429000"/>
          </a:xfrm>
          <a:ln/>
        </p:spPr>
      </p:sp>
      <p:sp>
        <p:nvSpPr>
          <p:cNvPr id="27651" name="Rectangle 3">
            <a:extLst>
              <a:ext uri="{FF2B5EF4-FFF2-40B4-BE49-F238E27FC236}">
                <a16:creationId xmlns:a16="http://schemas.microsoft.com/office/drawing/2014/main" id="{D0C16EEC-810F-4F59-ACA4-537D1337FD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单性花：与两性花（如桃、小麦的花）相对。指一朵花中只有雄蕊或只有雌蕊。有分“雌雄同株”和“雌雄异株”。前者如玉米、葫芦科植物，后者如杨柳科植物等。</a:t>
            </a:r>
          </a:p>
          <a:p>
            <a:r>
              <a:rPr lang="zh-CN" altLang="en-US">
                <a:latin typeface="Arial" panose="020B0604020202020204" pitchFamily="34" charset="0"/>
              </a:rPr>
              <a:t>两性花：指被子植物的一朵花，同时具有雌蕊和雄蕊。 </a:t>
            </a:r>
          </a:p>
        </p:txBody>
      </p:sp>
    </p:spTree>
    <p:extLst>
      <p:ext uri="{BB962C8B-B14F-4D97-AF65-F5344CB8AC3E}">
        <p14:creationId xmlns:p14="http://schemas.microsoft.com/office/powerpoint/2010/main" val="3228319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7D44DA7-0070-4901-9620-B0C33991A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EC592D-206E-45A0-AAC6-DD7E57857021}"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5" name="Rectangle 2">
            <a:extLst>
              <a:ext uri="{FF2B5EF4-FFF2-40B4-BE49-F238E27FC236}">
                <a16:creationId xmlns:a16="http://schemas.microsoft.com/office/drawing/2014/main" id="{5FA1B61D-BBDF-4B17-A68B-9B8FACE645F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400F9E70-5EEB-4DBE-86C4-823D852AC8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矮壮素的生理功能：控制植株的营养生长（即根茎叶的生长），促进植株的生殖生长（即花和果实的生长），使植株的间节缩短、矮壮并抗倒伏，促进叶片颜色加深，光合作用加强，提高植株的坐果率、抗旱性、抗寒性和抗盐碱的能力。 </a:t>
            </a:r>
          </a:p>
        </p:txBody>
      </p:sp>
    </p:spTree>
    <p:extLst>
      <p:ext uri="{BB962C8B-B14F-4D97-AF65-F5344CB8AC3E}">
        <p14:creationId xmlns:p14="http://schemas.microsoft.com/office/powerpoint/2010/main" val="4095821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6B81546-F6CE-438E-AD44-FCD43914E6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22CAA8-2B65-445A-9489-FE816AF23855}" type="slidenum">
              <a:rPr lang="en-US" altLang="zh-CN"/>
              <a:pPr/>
              <a:t>86</a:t>
            </a:fld>
            <a:endParaRPr lang="en-US" altLang="zh-CN"/>
          </a:p>
        </p:txBody>
      </p:sp>
      <p:sp>
        <p:nvSpPr>
          <p:cNvPr id="49155" name="Rectangle 2">
            <a:extLst>
              <a:ext uri="{FF2B5EF4-FFF2-40B4-BE49-F238E27FC236}">
                <a16:creationId xmlns:a16="http://schemas.microsoft.com/office/drawing/2014/main" id="{C7D42097-815D-4CC2-B877-07AB8210EF4C}"/>
              </a:ext>
            </a:extLst>
          </p:cNvPr>
          <p:cNvSpPr>
            <a:spLocks noGrp="1" noRot="1" noChangeAspect="1" noChangeArrowheads="1" noTextEdit="1"/>
          </p:cNvSpPr>
          <p:nvPr>
            <p:ph type="sldImg"/>
          </p:nvPr>
        </p:nvSpPr>
        <p:spPr>
          <a:xfrm>
            <a:off x="381000" y="685800"/>
            <a:ext cx="6096000" cy="3429000"/>
          </a:xfrm>
          <a:ln/>
        </p:spPr>
      </p:sp>
      <p:sp>
        <p:nvSpPr>
          <p:cNvPr id="49156" name="Rectangle 3">
            <a:extLst>
              <a:ext uri="{FF2B5EF4-FFF2-40B4-BE49-F238E27FC236}">
                <a16:creationId xmlns:a16="http://schemas.microsoft.com/office/drawing/2014/main" id="{964B4273-1F76-498E-9CEA-03A8833A96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latin typeface="Arial" panose="020B0604020202020204" pitchFamily="34" charset="0"/>
              </a:rPr>
              <a:t>植物体的器官、组织甚至细胞中在不同的轴向上存在某种形态结构和生理生化上的梯度差异，这在生物学上称为极性，极性是植物分化中的一个基本现象，极性一旦建立，即难于逆转。极性使扦插的枝条生不定根有一定的顺序位置，最容易生不定根的是形态学下端，其次是节上，在枝条所有节中离形态学下端最近的节又是最容易生不定根。 </a:t>
            </a:r>
          </a:p>
        </p:txBody>
      </p:sp>
    </p:spTree>
    <p:extLst>
      <p:ext uri="{BB962C8B-B14F-4D97-AF65-F5344CB8AC3E}">
        <p14:creationId xmlns:p14="http://schemas.microsoft.com/office/powerpoint/2010/main" val="4195876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可引起染色体数目的变异</a:t>
            </a:r>
            <a:endParaRPr lang="en-US" altLang="zh-CN" dirty="0"/>
          </a:p>
          <a:p>
            <a:r>
              <a:rPr lang="zh-CN" altLang="en-US" b="0" i="0" dirty="0">
                <a:solidFill>
                  <a:srgbClr val="333333"/>
                </a:solidFill>
                <a:effectLst/>
                <a:latin typeface="arial" panose="020B0604020202020204" pitchFamily="34" charset="0"/>
              </a:rPr>
              <a:t>种子植物可分为</a:t>
            </a:r>
            <a:r>
              <a:rPr lang="zh-CN" altLang="en-US" b="0" i="0" u="none" strike="noStrike" dirty="0">
                <a:solidFill>
                  <a:srgbClr val="136EC2"/>
                </a:solidFill>
                <a:effectLst/>
                <a:latin typeface="arial" panose="020B0604020202020204" pitchFamily="34" charset="0"/>
                <a:hlinkClick r:id="rId3"/>
              </a:rPr>
              <a:t>裸子植物</a:t>
            </a:r>
            <a:r>
              <a:rPr lang="zh-CN" altLang="en-US" b="0" i="0" baseline="30000" dirty="0">
                <a:solidFill>
                  <a:srgbClr val="3366CC"/>
                </a:solidFill>
                <a:effectLst/>
                <a:latin typeface="arial" panose="020B0604020202020204" pitchFamily="34" charset="0"/>
              </a:rPr>
              <a:t> </a:t>
            </a:r>
            <a:r>
              <a:rPr lang="en-US" altLang="zh-CN" b="0" i="0" baseline="30000" dirty="0">
                <a:solidFill>
                  <a:srgbClr val="3366CC"/>
                </a:solidFill>
                <a:effectLst/>
                <a:latin typeface="arial" panose="020B0604020202020204" pitchFamily="34" charset="0"/>
              </a:rPr>
              <a:t>[1]</a:t>
            </a:r>
            <a:r>
              <a:rPr lang="zh-CN" altLang="en-US" b="0" i="0" u="none" strike="noStrike" dirty="0">
                <a:solidFill>
                  <a:srgbClr val="136EC2"/>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 和被子植物。</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现代裸子植物的种类分属于</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纲</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银杏纲、苏铁纲、</a:t>
            </a:r>
            <a:r>
              <a:rPr lang="zh-CN" altLang="en-US" b="0" i="0" u="none" strike="noStrike" dirty="0">
                <a:solidFill>
                  <a:srgbClr val="136EC2"/>
                </a:solidFill>
                <a:effectLst/>
                <a:latin typeface="arial" panose="020B0604020202020204" pitchFamily="34" charset="0"/>
                <a:hlinkClick r:id="rId4"/>
              </a:rPr>
              <a:t>红豆杉纲</a:t>
            </a:r>
            <a:r>
              <a:rPr lang="zh-CN" altLang="en-US" b="0" i="0" dirty="0">
                <a:solidFill>
                  <a:srgbClr val="333333"/>
                </a:solidFill>
                <a:effectLst/>
                <a:latin typeface="arial" panose="020B0604020202020204" pitchFamily="34" charset="0"/>
              </a:rPr>
              <a:t>、松柏纲、买麻藤纲</a:t>
            </a:r>
            <a:r>
              <a:rPr lang="en-US" altLang="zh-CN" b="0" i="0" dirty="0">
                <a:solidFill>
                  <a:srgbClr val="333333"/>
                </a:solidFill>
                <a:effectLst/>
                <a:latin typeface="arial" panose="020B0604020202020204" pitchFamily="34" charset="0"/>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FAFFFE6-436B-439C-AB8D-EC9B128ADC95}" type="slidenum">
              <a:rPr lang="en-US" altLang="zh-CN" smtClean="0"/>
              <a:pPr/>
              <a:t>88</a:t>
            </a:fld>
            <a:endParaRPr lang="en-US" altLang="zh-CN"/>
          </a:p>
        </p:txBody>
      </p:sp>
    </p:spTree>
    <p:extLst>
      <p:ext uri="{BB962C8B-B14F-4D97-AF65-F5344CB8AC3E}">
        <p14:creationId xmlns:p14="http://schemas.microsoft.com/office/powerpoint/2010/main" val="167101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3D6D250E-808B-40A9-991E-B1CB9E328F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37D8CF86-3C4F-4E20-A0CB-71A3209DFB49}" type="slidenum">
              <a:rPr kumimoji="0" lang="en-US" altLang="zh-CN" sz="1200" smtClean="0">
                <a:latin typeface="Times New Roman" panose="02020603050405020304" pitchFamily="18" charset="0"/>
              </a:rPr>
              <a:pPr/>
              <a:t>89</a:t>
            </a:fld>
            <a:endParaRPr kumimoji="0" lang="en-US" altLang="zh-CN" sz="1200">
              <a:latin typeface="Times New Roman" panose="02020603050405020304" pitchFamily="18" charset="0"/>
            </a:endParaRPr>
          </a:p>
        </p:txBody>
      </p:sp>
      <p:sp>
        <p:nvSpPr>
          <p:cNvPr id="94211" name="Rectangle 2">
            <a:extLst>
              <a:ext uri="{FF2B5EF4-FFF2-40B4-BE49-F238E27FC236}">
                <a16:creationId xmlns:a16="http://schemas.microsoft.com/office/drawing/2014/main" id="{4D8DD3CA-75AA-4517-9BCD-5B1CBA3E480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CB6F0E1D-C3A5-454B-956B-36FAB311DE9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anose="02010600030101010101" pitchFamily="2" charset="-122"/>
              </a:rPr>
              <a:t>Figure 30.7 The structure of an idealized flower</a:t>
            </a:r>
          </a:p>
          <a:p>
            <a:endParaRPr lang="en-US" altLang="zh-CN">
              <a:ea typeface="宋体" panose="02010600030101010101" pitchFamily="2" charset="-122"/>
            </a:endParaRPr>
          </a:p>
        </p:txBody>
      </p:sp>
    </p:spTree>
    <p:extLst>
      <p:ext uri="{BB962C8B-B14F-4D97-AF65-F5344CB8AC3E}">
        <p14:creationId xmlns:p14="http://schemas.microsoft.com/office/powerpoint/2010/main" val="155659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6326F3-59DF-429C-A839-214C47DD1996}"/>
              </a:ext>
            </a:extLst>
          </p:cNvPr>
          <p:cNvSpPr>
            <a:spLocks noGrp="1" noChangeArrowheads="1"/>
          </p:cNvSpPr>
          <p:nvPr>
            <p:ph type="sldNum" sz="quarter" idx="5"/>
          </p:nvPr>
        </p:nvSpPr>
        <p:spPr>
          <a:ln/>
        </p:spPr>
        <p:txBody>
          <a:bodyPr/>
          <a:lstStyle/>
          <a:p>
            <a:fld id="{8C62903F-0424-4FED-A7D9-C528AD2DD3BD}" type="slidenum">
              <a:rPr lang="en-US" altLang="zh-CN"/>
              <a:pPr/>
              <a:t>8</a:t>
            </a:fld>
            <a:endParaRPr lang="en-US" altLang="zh-CN"/>
          </a:p>
        </p:txBody>
      </p:sp>
      <p:sp>
        <p:nvSpPr>
          <p:cNvPr id="923650" name="Rectangle 2">
            <a:extLst>
              <a:ext uri="{FF2B5EF4-FFF2-40B4-BE49-F238E27FC236}">
                <a16:creationId xmlns:a16="http://schemas.microsoft.com/office/drawing/2014/main" id="{C675ECD7-9F51-4635-864C-3D4E09F18923}"/>
              </a:ext>
            </a:extLst>
          </p:cNvPr>
          <p:cNvSpPr>
            <a:spLocks noGrp="1" noRot="1" noChangeAspect="1" noChangeArrowheads="1" noTextEdit="1"/>
          </p:cNvSpPr>
          <p:nvPr>
            <p:ph type="sldImg"/>
          </p:nvPr>
        </p:nvSpPr>
        <p:spPr>
          <a:ln/>
        </p:spPr>
      </p:sp>
      <p:sp>
        <p:nvSpPr>
          <p:cNvPr id="923651" name="Rectangle 3">
            <a:extLst>
              <a:ext uri="{FF2B5EF4-FFF2-40B4-BE49-F238E27FC236}">
                <a16:creationId xmlns:a16="http://schemas.microsoft.com/office/drawing/2014/main" id="{4501CDDC-D690-4262-9B33-E0EC06300E3A}"/>
              </a:ext>
            </a:extLst>
          </p:cNvPr>
          <p:cNvSpPr>
            <a:spLocks noGrp="1" noChangeArrowheads="1"/>
          </p:cNvSpPr>
          <p:nvPr>
            <p:ph type="body" idx="1"/>
          </p:nvPr>
        </p:nvSpPr>
        <p:spPr/>
        <p:txBody>
          <a:bodyPr/>
          <a:lstStyle/>
          <a:p>
            <a:r>
              <a:rPr lang="zh-CN" altLang="en-US" dirty="0">
                <a:ea typeface="宋体" panose="02010600030101010101" pitchFamily="2" charset="-122"/>
              </a:rPr>
              <a:t>英国科学家达尔文</a:t>
            </a:r>
            <a:r>
              <a:rPr lang="en-US" altLang="zh-CN" dirty="0">
                <a:ea typeface="宋体" panose="02010600030101010101" pitchFamily="2" charset="-122"/>
              </a:rPr>
              <a:t>(Darwin)</a:t>
            </a:r>
            <a:r>
              <a:rPr lang="zh-CN" altLang="en-US" dirty="0">
                <a:ea typeface="宋体" panose="02010600030101010101" pitchFamily="2" charset="-122"/>
              </a:rPr>
              <a:t>父子利用金丝雀虉草胚芽鞘进行向光性实验</a:t>
            </a:r>
            <a:r>
              <a:rPr lang="en-US" altLang="zh-CN" dirty="0">
                <a:ea typeface="宋体" panose="02010600030101010101" pitchFamily="2" charset="-122"/>
              </a:rPr>
              <a:t>,</a:t>
            </a:r>
            <a:r>
              <a:rPr lang="zh-CN" altLang="en-US" dirty="0">
                <a:ea typeface="宋体" panose="02010600030101010101" pitchFamily="2" charset="-122"/>
              </a:rPr>
              <a:t>发现在单方向光照射下</a:t>
            </a:r>
            <a:r>
              <a:rPr lang="en-US" altLang="zh-CN" dirty="0">
                <a:ea typeface="宋体" panose="02010600030101010101" pitchFamily="2" charset="-122"/>
              </a:rPr>
              <a:t>,</a:t>
            </a:r>
            <a:r>
              <a:rPr lang="zh-CN" altLang="en-US" dirty="0">
                <a:ea typeface="宋体" panose="02010600030101010101" pitchFamily="2" charset="-122"/>
              </a:rPr>
              <a:t>胚芽鞘向光弯曲；如果切去胚芽鞘的尖端或在尖端套以锡箔小帽</a:t>
            </a:r>
            <a:r>
              <a:rPr lang="en-US" altLang="zh-CN" dirty="0">
                <a:ea typeface="宋体" panose="02010600030101010101" pitchFamily="2" charset="-122"/>
              </a:rPr>
              <a:t>,</a:t>
            </a:r>
            <a:r>
              <a:rPr lang="zh-CN" altLang="en-US" dirty="0">
                <a:ea typeface="宋体" panose="02010600030101010101" pitchFamily="2" charset="-122"/>
              </a:rPr>
              <a:t>单侧光照便不会使胚芽鞘向光弯曲；如果单侧光线只照射胚芽鞘尖端而不照射胚芽鞘下部</a:t>
            </a:r>
            <a:r>
              <a:rPr lang="en-US" altLang="zh-CN" dirty="0">
                <a:ea typeface="宋体" panose="02010600030101010101" pitchFamily="2" charset="-122"/>
              </a:rPr>
              <a:t>,</a:t>
            </a:r>
            <a:r>
              <a:rPr lang="zh-CN" altLang="en-US" dirty="0">
                <a:ea typeface="宋体" panose="02010600030101010101" pitchFamily="2" charset="-122"/>
              </a:rPr>
              <a:t>胚芽鞘还是会向光弯曲</a:t>
            </a:r>
            <a:r>
              <a:rPr lang="en-US" altLang="zh-CN" dirty="0">
                <a:ea typeface="宋体" panose="02010600030101010101" pitchFamily="2" charset="-122"/>
              </a:rPr>
              <a:t>(</a:t>
            </a:r>
            <a:r>
              <a:rPr lang="zh-CN" altLang="en-US" dirty="0">
                <a:ea typeface="宋体" panose="02010600030101010101" pitchFamily="2" charset="-122"/>
              </a:rPr>
              <a:t>图</a:t>
            </a:r>
            <a:r>
              <a:rPr lang="en-US" altLang="zh-CN" dirty="0">
                <a:ea typeface="宋体" panose="02010600030101010101" pitchFamily="2" charset="-122"/>
              </a:rPr>
              <a:t>7-2A).</a:t>
            </a:r>
            <a:r>
              <a:rPr lang="zh-CN" altLang="en-US" dirty="0">
                <a:ea typeface="宋体" panose="02010600030101010101" pitchFamily="2" charset="-122"/>
              </a:rPr>
              <a:t>他们在</a:t>
            </a:r>
            <a:r>
              <a:rPr lang="en-US" altLang="zh-CN" dirty="0">
                <a:ea typeface="宋体" panose="02010600030101010101" pitchFamily="2" charset="-122"/>
              </a:rPr>
              <a:t>1880</a:t>
            </a:r>
            <a:r>
              <a:rPr lang="zh-CN" altLang="en-US" dirty="0">
                <a:ea typeface="宋体" panose="02010600030101010101" pitchFamily="2" charset="-122"/>
              </a:rPr>
              <a:t>年出版的</a:t>
            </a:r>
            <a:r>
              <a:rPr lang="en-US" altLang="zh-CN" dirty="0">
                <a:ea typeface="宋体" panose="02010600030101010101" pitchFamily="2" charset="-122"/>
              </a:rPr>
              <a:t>《</a:t>
            </a:r>
            <a:r>
              <a:rPr lang="zh-CN" altLang="en-US" dirty="0">
                <a:ea typeface="宋体" panose="02010600030101010101" pitchFamily="2" charset="-122"/>
              </a:rPr>
              <a:t>植物运动的本领</a:t>
            </a:r>
            <a:r>
              <a:rPr lang="en-US" altLang="zh-CN" dirty="0">
                <a:ea typeface="宋体" panose="02010600030101010101" pitchFamily="2" charset="-122"/>
              </a:rPr>
              <a:t>》</a:t>
            </a:r>
            <a:r>
              <a:rPr lang="zh-CN" altLang="en-US" dirty="0">
                <a:ea typeface="宋体" panose="02010600030101010101" pitchFamily="2" charset="-122"/>
              </a:rPr>
              <a:t>一书中指出：胚芽鞘产生向光弯曲是由于幼苗在单侧光照下产生某种影响</a:t>
            </a:r>
            <a:r>
              <a:rPr lang="en-US" altLang="zh-CN" dirty="0">
                <a:ea typeface="宋体" panose="02010600030101010101" pitchFamily="2" charset="-122"/>
              </a:rPr>
              <a:t>,</a:t>
            </a:r>
            <a:r>
              <a:rPr lang="zh-CN" altLang="en-US" dirty="0">
                <a:ea typeface="宋体" panose="02010600030101010101" pitchFamily="2" charset="-122"/>
              </a:rPr>
              <a:t>并将这种影响从上部传到下部</a:t>
            </a:r>
            <a:r>
              <a:rPr lang="en-US" altLang="zh-CN" dirty="0">
                <a:ea typeface="宋体" panose="02010600030101010101" pitchFamily="2" charset="-122"/>
              </a:rPr>
              <a:t>,</a:t>
            </a:r>
            <a:r>
              <a:rPr lang="zh-CN" altLang="en-US" dirty="0">
                <a:ea typeface="宋体" panose="02010600030101010101" pitchFamily="2" charset="-122"/>
              </a:rPr>
              <a:t>造成背光面和向光面生长速度不同</a:t>
            </a:r>
            <a:r>
              <a:rPr lang="en-US" altLang="zh-CN" dirty="0">
                <a:ea typeface="宋体" panose="02010600030101010101" pitchFamily="2" charset="-122"/>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849EA9A2-72F5-4D17-A8CE-2C14D0C709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3DC377-E03B-45CB-84CA-B55B76B63878}" type="slidenum">
              <a:rPr lang="en-US" altLang="zh-CN"/>
              <a:pPr/>
              <a:t>90</a:t>
            </a:fld>
            <a:endParaRPr lang="en-US" altLang="zh-CN"/>
          </a:p>
        </p:txBody>
      </p:sp>
      <p:sp>
        <p:nvSpPr>
          <p:cNvPr id="50179" name="Rectangle 2">
            <a:extLst>
              <a:ext uri="{FF2B5EF4-FFF2-40B4-BE49-F238E27FC236}">
                <a16:creationId xmlns:a16="http://schemas.microsoft.com/office/drawing/2014/main" id="{262DFF2A-6D5F-425F-8D3A-DA362BB9453A}"/>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83FB0D8-FEED-4860-B0A6-00EA361B54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果实是由植物的子房发育而来的。其中，子房壁发育成果皮，子房壁内的胚珠发育成种子，而胚珠中的珠被发育成种皮。注意，与我们平时的习惯不同，这里所说的果皮实际上是指我们食用的果肉。 </a:t>
            </a:r>
          </a:p>
          <a:p>
            <a:pPr eaLnBrk="1" hangingPunct="1"/>
            <a:r>
              <a:rPr lang="zh-CN" altLang="en-US" dirty="0">
                <a:latin typeface="Arial" panose="020B0604020202020204" pitchFamily="34" charset="0"/>
              </a:rPr>
              <a:t>被子植物授粉后，</a:t>
            </a:r>
            <a:r>
              <a:rPr lang="en-US" altLang="zh-CN" dirty="0">
                <a:latin typeface="Arial" panose="020B0604020202020204" pitchFamily="34" charset="0"/>
              </a:rPr>
              <a:t>1</a:t>
            </a:r>
            <a:r>
              <a:rPr lang="zh-CN" altLang="en-US" dirty="0">
                <a:latin typeface="Arial" panose="020B0604020202020204" pitchFamily="34" charset="0"/>
              </a:rPr>
              <a:t>个精核与</a:t>
            </a:r>
            <a:r>
              <a:rPr lang="en-US" altLang="zh-CN" dirty="0">
                <a:latin typeface="Arial" panose="020B0604020202020204" pitchFamily="34" charset="0"/>
              </a:rPr>
              <a:t>1</a:t>
            </a:r>
            <a:r>
              <a:rPr lang="zh-CN" altLang="en-US" dirty="0">
                <a:latin typeface="Arial" panose="020B0604020202020204" pitchFamily="34" charset="0"/>
              </a:rPr>
              <a:t>个卵细胞结合，形成合子，发育成种子的胚；另一个精核先与</a:t>
            </a:r>
            <a:r>
              <a:rPr lang="en-US" altLang="zh-CN" dirty="0">
                <a:latin typeface="Arial" panose="020B0604020202020204" pitchFamily="34" charset="0"/>
              </a:rPr>
              <a:t>1</a:t>
            </a:r>
            <a:r>
              <a:rPr lang="zh-CN" altLang="en-US" dirty="0">
                <a:latin typeface="Arial" panose="020B0604020202020204" pitchFamily="34" charset="0"/>
              </a:rPr>
              <a:t>个极核融合，再与另一个极核融合，形成胚乳核，发育成种子的胚乳，以供应幼胚发育所需的营养物质。</a:t>
            </a:r>
          </a:p>
        </p:txBody>
      </p:sp>
    </p:spTree>
    <p:extLst>
      <p:ext uri="{BB962C8B-B14F-4D97-AF65-F5344CB8AC3E}">
        <p14:creationId xmlns:p14="http://schemas.microsoft.com/office/powerpoint/2010/main" val="3073833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51E04D9F-40D7-411D-8D8B-99C3A688FB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2F80E9-884E-419A-9D18-4D729E56BB5F}" type="slidenum">
              <a:rPr lang="en-US" altLang="zh-CN"/>
              <a:pPr/>
              <a:t>91</a:t>
            </a:fld>
            <a:endParaRPr lang="en-US" altLang="zh-CN"/>
          </a:p>
        </p:txBody>
      </p:sp>
      <p:sp>
        <p:nvSpPr>
          <p:cNvPr id="51203" name="Rectangle 2">
            <a:extLst>
              <a:ext uri="{FF2B5EF4-FFF2-40B4-BE49-F238E27FC236}">
                <a16:creationId xmlns:a16="http://schemas.microsoft.com/office/drawing/2014/main" id="{5ADF4549-4AF0-48F9-B89D-25C7A3F0CDCF}"/>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5191DCCC-9BDD-4179-A4B4-3931B7EA5129}"/>
              </a:ext>
            </a:extLst>
          </p:cNvPr>
          <p:cNvSpPr>
            <a:spLocks noGrp="1" noChangeArrowheads="1"/>
          </p:cNvSpPr>
          <p:nvPr>
            <p:ph type="body" idx="1"/>
          </p:nvPr>
        </p:nvSpPr>
        <p:spPr>
          <a:ln/>
        </p:spPr>
        <p:txBody>
          <a:bodyPr/>
          <a:lstStyle/>
          <a:p>
            <a:pPr eaLnBrk="1" hangingPunct="1">
              <a:defRPr/>
            </a:pPr>
            <a:r>
              <a:rPr lang="zh-CN" altLang="en-US" b="1" dirty="0">
                <a:effectLst>
                  <a:outerShdw blurRad="38100" dist="38100" dir="2700000" algn="tl">
                    <a:srgbClr val="C0C0C0"/>
                  </a:outerShdw>
                </a:effectLst>
                <a:latin typeface="楷体_GB2312" pitchFamily="49" charset="-122"/>
                <a:ea typeface="楷体_GB2312" pitchFamily="49" charset="-122"/>
              </a:rPr>
              <a:t>原理是</a:t>
            </a:r>
            <a:r>
              <a:rPr lang="zh-CN" altLang="en-US" b="1" dirty="0">
                <a:solidFill>
                  <a:srgbClr val="990033"/>
                </a:solidFill>
                <a:effectLst>
                  <a:outerShdw blurRad="38100" dist="38100" dir="2700000" algn="tl">
                    <a:srgbClr val="C0C0C0"/>
                  </a:outerShdw>
                </a:effectLst>
                <a:latin typeface="楷体_GB2312" pitchFamily="49" charset="-122"/>
                <a:ea typeface="楷体_GB2312" pitchFamily="49" charset="-122"/>
              </a:rPr>
              <a:t>生长素能促进果实发育。</a:t>
            </a:r>
            <a:endParaRPr lang="zh-CN" altLang="zh-CN" dirty="0"/>
          </a:p>
        </p:txBody>
      </p:sp>
    </p:spTree>
    <p:extLst>
      <p:ext uri="{BB962C8B-B14F-4D97-AF65-F5344CB8AC3E}">
        <p14:creationId xmlns:p14="http://schemas.microsoft.com/office/powerpoint/2010/main" val="3698263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14ECDE56-6225-4AAB-8DF8-0AA59C141F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B9EAB1-F775-4B65-8CAD-3446E2E31226}" type="slidenum">
              <a:rPr lang="en-US" altLang="zh-CN"/>
              <a:pPr/>
              <a:t>92</a:t>
            </a:fld>
            <a:endParaRPr lang="en-US" altLang="zh-CN"/>
          </a:p>
        </p:txBody>
      </p:sp>
      <p:sp>
        <p:nvSpPr>
          <p:cNvPr id="52227" name="Rectangle 2">
            <a:extLst>
              <a:ext uri="{FF2B5EF4-FFF2-40B4-BE49-F238E27FC236}">
                <a16:creationId xmlns:a16="http://schemas.microsoft.com/office/drawing/2014/main" id="{BB1E924A-725D-412C-B0A5-22DEDB52E174}"/>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8B1B7D29-92C9-4320-8F9A-94BA171F4AC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无子番茄是直接由子房壁发育而来的，子房壁是母本的一部分，子房壁细胞就是母本的体细胞， 因此无子番茄的染色体数应该与体细胞相等（</a:t>
            </a:r>
            <a:r>
              <a:rPr lang="en-US" altLang="zh-CN" dirty="0">
                <a:latin typeface="Arial" panose="020B0604020202020204" pitchFamily="34" charset="0"/>
              </a:rPr>
              <a:t>2N</a:t>
            </a:r>
            <a:r>
              <a:rPr lang="zh-CN" altLang="en-US" dirty="0">
                <a:latin typeface="Arial" panose="020B0604020202020204" pitchFamily="34" charset="0"/>
              </a:rPr>
              <a:t>）。这种无籽的性状不能遗传的。 </a:t>
            </a:r>
          </a:p>
          <a:p>
            <a:pPr eaLnBrk="1" hangingPunct="1"/>
            <a:r>
              <a:rPr lang="zh-CN" altLang="en-US" dirty="0">
                <a:latin typeface="Arial" panose="020B0604020202020204" pitchFamily="34" charset="0"/>
              </a:rPr>
              <a:t>无籽西瓜是由二倍体和四倍体杂交而来的，为三倍体。</a:t>
            </a:r>
          </a:p>
        </p:txBody>
      </p:sp>
    </p:spTree>
    <p:extLst>
      <p:ext uri="{BB962C8B-B14F-4D97-AF65-F5344CB8AC3E}">
        <p14:creationId xmlns:p14="http://schemas.microsoft.com/office/powerpoint/2010/main" val="1024491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秋水仙碱能抑制</a:t>
            </a:r>
            <a:r>
              <a:rPr lang="zh-CN" altLang="en-US" b="0" i="0" u="none" strike="noStrike" dirty="0">
                <a:solidFill>
                  <a:srgbClr val="136EC2"/>
                </a:solidFill>
                <a:effectLst/>
                <a:latin typeface="arial" panose="020B0604020202020204" pitchFamily="34" charset="0"/>
                <a:hlinkClick r:id="rId3"/>
              </a:rPr>
              <a:t>有丝分裂</a:t>
            </a:r>
            <a:r>
              <a:rPr lang="zh-CN" altLang="en-US" b="0" i="0" dirty="0">
                <a:solidFill>
                  <a:srgbClr val="333333"/>
                </a:solidFill>
                <a:effectLst/>
                <a:latin typeface="arial" panose="020B0604020202020204" pitchFamily="34" charset="0"/>
              </a:rPr>
              <a:t>，破坏</a:t>
            </a:r>
            <a:r>
              <a:rPr lang="zh-CN" altLang="en-US" b="0" i="0" u="none" strike="noStrike" dirty="0">
                <a:solidFill>
                  <a:srgbClr val="136EC2"/>
                </a:solidFill>
                <a:effectLst/>
                <a:latin typeface="arial" panose="020B0604020202020204" pitchFamily="34" charset="0"/>
                <a:hlinkClick r:id="rId4"/>
              </a:rPr>
              <a:t>纺锤体</a:t>
            </a:r>
            <a:r>
              <a:rPr lang="zh-CN" altLang="en-US" b="0" i="0" dirty="0">
                <a:solidFill>
                  <a:srgbClr val="333333"/>
                </a:solidFill>
                <a:effectLst/>
                <a:latin typeface="arial" panose="020B0604020202020204" pitchFamily="34" charset="0"/>
              </a:rPr>
              <a:t>，使染色体停滞在分裂中期。染色体虽然纵裂，但</a:t>
            </a:r>
            <a:r>
              <a:rPr lang="zh-CN" altLang="en-US" b="0" i="0" u="none" strike="noStrike" dirty="0">
                <a:solidFill>
                  <a:srgbClr val="136EC2"/>
                </a:solidFill>
                <a:effectLst/>
                <a:latin typeface="arial" panose="020B0604020202020204" pitchFamily="34" charset="0"/>
                <a:hlinkClick r:id="rId5"/>
              </a:rPr>
              <a:t>细胞</a:t>
            </a:r>
            <a:r>
              <a:rPr lang="zh-CN" altLang="en-US" b="0" i="0" dirty="0">
                <a:solidFill>
                  <a:srgbClr val="333333"/>
                </a:solidFill>
                <a:effectLst/>
                <a:latin typeface="arial" panose="020B0604020202020204" pitchFamily="34" charset="0"/>
              </a:rPr>
              <a:t>不分裂，不能形成两个</a:t>
            </a:r>
            <a:r>
              <a:rPr lang="zh-CN" altLang="en-US" b="0" i="0" u="none" strike="noStrike" dirty="0">
                <a:solidFill>
                  <a:srgbClr val="136EC2"/>
                </a:solidFill>
                <a:effectLst/>
                <a:latin typeface="arial" panose="020B0604020202020204" pitchFamily="34" charset="0"/>
                <a:hlinkClick r:id="rId6"/>
              </a:rPr>
              <a:t>子细胞</a:t>
            </a:r>
            <a:r>
              <a:rPr lang="zh-CN" altLang="en-US" b="0" i="0" dirty="0">
                <a:solidFill>
                  <a:srgbClr val="333333"/>
                </a:solidFill>
                <a:effectLst/>
                <a:latin typeface="arial" panose="020B0604020202020204" pitchFamily="34" charset="0"/>
              </a:rPr>
              <a:t>，因而使染色体加倍。</a:t>
            </a:r>
            <a:endParaRPr lang="en-US" altLang="zh-CN" b="0" i="0" dirty="0">
              <a:solidFill>
                <a:srgbClr val="333333"/>
              </a:solidFill>
              <a:effectLst/>
              <a:latin typeface="arial" panose="020B0604020202020204" pitchFamily="34" charset="0"/>
            </a:endParaRPr>
          </a:p>
          <a:p>
            <a:r>
              <a:rPr lang="zh-CN" altLang="en-US" dirty="0"/>
              <a:t>使用秋水仙素后，纺锤丝的合成被抑制，在后期染色单体分裂后，没有纺锤丝，不能被拉向细胞两极，于是也不会形成细胞板，细胞就不分裂，最后就形成了染色体加倍的细胞。</a:t>
            </a:r>
          </a:p>
        </p:txBody>
      </p:sp>
      <p:sp>
        <p:nvSpPr>
          <p:cNvPr id="4" name="灯片编号占位符 3"/>
          <p:cNvSpPr>
            <a:spLocks noGrp="1"/>
          </p:cNvSpPr>
          <p:nvPr>
            <p:ph type="sldNum" sz="quarter" idx="5"/>
          </p:nvPr>
        </p:nvSpPr>
        <p:spPr/>
        <p:txBody>
          <a:bodyPr/>
          <a:lstStyle/>
          <a:p>
            <a:fld id="{4FAFFFE6-436B-439C-AB8D-EC9B128ADC95}" type="slidenum">
              <a:rPr lang="en-US" altLang="zh-CN" smtClean="0"/>
              <a:pPr/>
              <a:t>93</a:t>
            </a:fld>
            <a:endParaRPr lang="en-US" altLang="zh-CN"/>
          </a:p>
        </p:txBody>
      </p:sp>
    </p:spTree>
    <p:extLst>
      <p:ext uri="{BB962C8B-B14F-4D97-AF65-F5344CB8AC3E}">
        <p14:creationId xmlns:p14="http://schemas.microsoft.com/office/powerpoint/2010/main" val="2652537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4C245E8-AA26-419A-8E55-AD462F9D90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A63CBD-4D34-418F-9D5D-2A52B2A62269}" type="slidenum">
              <a:rPr lang="en-US" altLang="zh-CN"/>
              <a:pPr/>
              <a:t>94</a:t>
            </a:fld>
            <a:endParaRPr lang="en-US" altLang="zh-CN"/>
          </a:p>
        </p:txBody>
      </p:sp>
      <p:sp>
        <p:nvSpPr>
          <p:cNvPr id="53251" name="Rectangle 2">
            <a:extLst>
              <a:ext uri="{FF2B5EF4-FFF2-40B4-BE49-F238E27FC236}">
                <a16:creationId xmlns:a16="http://schemas.microsoft.com/office/drawing/2014/main" id="{A0F55FFD-1016-4776-85B8-4B078EB6C49F}"/>
              </a:ext>
            </a:extLst>
          </p:cNvPr>
          <p:cNvSpPr>
            <a:spLocks noGrp="1" noRot="1" noChangeAspect="1" noChangeArrowheads="1" noTextEdit="1"/>
          </p:cNvSpPr>
          <p:nvPr>
            <p:ph type="sldImg"/>
          </p:nvPr>
        </p:nvSpPr>
        <p:spPr>
          <a:xfrm>
            <a:off x="381000" y="685800"/>
            <a:ext cx="6096000" cy="3429000"/>
          </a:xfrm>
          <a:ln/>
        </p:spPr>
      </p:sp>
      <p:sp>
        <p:nvSpPr>
          <p:cNvPr id="53252" name="Rectangle 3">
            <a:extLst>
              <a:ext uri="{FF2B5EF4-FFF2-40B4-BE49-F238E27FC236}">
                <a16:creationId xmlns:a16="http://schemas.microsoft.com/office/drawing/2014/main" id="{401212A4-72F5-4FEA-9423-86ACF88EA0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541976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B. </a:t>
            </a:r>
            <a:r>
              <a:rPr lang="zh-CN" altLang="en-US" b="0" i="0" dirty="0">
                <a:solidFill>
                  <a:srgbClr val="333333"/>
                </a:solidFill>
                <a:effectLst/>
                <a:latin typeface="PingFang SC"/>
              </a:rPr>
              <a:t>由于根系受伤，剪去部分叶片减少水分蒸发，利于成活。</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AFFFE6-436B-439C-AB8D-EC9B128ADC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998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E4963C-0DC8-4C1C-BD50-9CD2A6673A08}"/>
              </a:ext>
            </a:extLst>
          </p:cNvPr>
          <p:cNvSpPr>
            <a:spLocks noGrp="1" noChangeArrowheads="1"/>
          </p:cNvSpPr>
          <p:nvPr>
            <p:ph type="sldNum" sz="quarter" idx="5"/>
          </p:nvPr>
        </p:nvSpPr>
        <p:spPr>
          <a:ln/>
        </p:spPr>
        <p:txBody>
          <a:bodyPr/>
          <a:lstStyle/>
          <a:p>
            <a:fld id="{6DF8A9AE-2D16-43CF-A012-C085FC53B0FB}" type="slidenum">
              <a:rPr lang="en-US" altLang="zh-CN"/>
              <a:pPr/>
              <a:t>9</a:t>
            </a:fld>
            <a:endParaRPr lang="en-US" altLang="zh-CN"/>
          </a:p>
        </p:txBody>
      </p:sp>
      <p:sp>
        <p:nvSpPr>
          <p:cNvPr id="886786" name="Rectangle 2">
            <a:extLst>
              <a:ext uri="{FF2B5EF4-FFF2-40B4-BE49-F238E27FC236}">
                <a16:creationId xmlns:a16="http://schemas.microsoft.com/office/drawing/2014/main" id="{D2D69235-EAAC-4580-8D41-5EBD33D1AD5C}"/>
              </a:ext>
            </a:extLst>
          </p:cNvPr>
          <p:cNvSpPr>
            <a:spLocks noGrp="1" noRot="1" noChangeAspect="1" noChangeArrowheads="1" noTextEdit="1"/>
          </p:cNvSpPr>
          <p:nvPr>
            <p:ph type="sldImg"/>
          </p:nvPr>
        </p:nvSpPr>
        <p:spPr>
          <a:ln/>
        </p:spPr>
      </p:sp>
      <p:sp>
        <p:nvSpPr>
          <p:cNvPr id="886787" name="Rectangle 3">
            <a:extLst>
              <a:ext uri="{FF2B5EF4-FFF2-40B4-BE49-F238E27FC236}">
                <a16:creationId xmlns:a16="http://schemas.microsoft.com/office/drawing/2014/main" id="{373293B9-40A6-4E39-A6AF-26DF96B452B4}"/>
              </a:ext>
            </a:extLst>
          </p:cNvPr>
          <p:cNvSpPr>
            <a:spLocks noGrp="1" noChangeArrowheads="1"/>
          </p:cNvSpPr>
          <p:nvPr>
            <p:ph type="body" idx="1"/>
          </p:nvPr>
        </p:nvSpPr>
        <p:spPr/>
        <p:txBody>
          <a:bodyPr/>
          <a:lstStyle/>
          <a:p>
            <a:r>
              <a:rPr lang="zh-CN" altLang="en-US" dirty="0">
                <a:ea typeface="宋体" panose="02010600030101010101" pitchFamily="2" charset="-122"/>
              </a:rPr>
              <a:t>英国科学家达尔文</a:t>
            </a:r>
            <a:r>
              <a:rPr lang="en-US" altLang="zh-CN" dirty="0">
                <a:ea typeface="宋体" panose="02010600030101010101" pitchFamily="2" charset="-122"/>
              </a:rPr>
              <a:t>(Darwin)</a:t>
            </a:r>
            <a:r>
              <a:rPr lang="zh-CN" altLang="en-US" dirty="0">
                <a:ea typeface="宋体" panose="02010600030101010101" pitchFamily="2" charset="-122"/>
              </a:rPr>
              <a:t>父子利用金丝雀虉草胚芽鞘进行向光性实验</a:t>
            </a:r>
            <a:r>
              <a:rPr lang="en-US" altLang="zh-CN" dirty="0">
                <a:ea typeface="宋体" panose="02010600030101010101" pitchFamily="2" charset="-122"/>
              </a:rPr>
              <a:t>,</a:t>
            </a:r>
            <a:r>
              <a:rPr lang="zh-CN" altLang="en-US" dirty="0">
                <a:ea typeface="宋体" panose="02010600030101010101" pitchFamily="2" charset="-122"/>
              </a:rPr>
              <a:t>发现在单方向光照射下</a:t>
            </a:r>
            <a:r>
              <a:rPr lang="en-US" altLang="zh-CN" dirty="0">
                <a:ea typeface="宋体" panose="02010600030101010101" pitchFamily="2" charset="-122"/>
              </a:rPr>
              <a:t>,</a:t>
            </a:r>
            <a:r>
              <a:rPr lang="zh-CN" altLang="en-US" dirty="0">
                <a:ea typeface="宋体" panose="02010600030101010101" pitchFamily="2" charset="-122"/>
              </a:rPr>
              <a:t>胚芽鞘向光弯曲；如果切去胚芽鞘的尖端或在尖端套以锡箔小帽</a:t>
            </a:r>
            <a:r>
              <a:rPr lang="en-US" altLang="zh-CN" dirty="0">
                <a:ea typeface="宋体" panose="02010600030101010101" pitchFamily="2" charset="-122"/>
              </a:rPr>
              <a:t>,</a:t>
            </a:r>
            <a:r>
              <a:rPr lang="zh-CN" altLang="en-US" dirty="0">
                <a:ea typeface="宋体" panose="02010600030101010101" pitchFamily="2" charset="-122"/>
              </a:rPr>
              <a:t>单侧光照便不会使胚芽鞘向光弯曲；如果单侧光线只照射胚芽鞘尖端而不照射胚芽鞘下部</a:t>
            </a:r>
            <a:r>
              <a:rPr lang="en-US" altLang="zh-CN" dirty="0">
                <a:ea typeface="宋体" panose="02010600030101010101" pitchFamily="2" charset="-122"/>
              </a:rPr>
              <a:t>,</a:t>
            </a:r>
            <a:r>
              <a:rPr lang="zh-CN" altLang="en-US" dirty="0">
                <a:ea typeface="宋体" panose="02010600030101010101" pitchFamily="2" charset="-122"/>
              </a:rPr>
              <a:t>胚芽鞘还是会向光弯曲</a:t>
            </a:r>
            <a:r>
              <a:rPr lang="en-US" altLang="zh-CN" dirty="0">
                <a:ea typeface="宋体" panose="02010600030101010101" pitchFamily="2" charset="-122"/>
              </a:rPr>
              <a:t>(</a:t>
            </a:r>
            <a:r>
              <a:rPr lang="zh-CN" altLang="en-US" dirty="0">
                <a:ea typeface="宋体" panose="02010600030101010101" pitchFamily="2" charset="-122"/>
              </a:rPr>
              <a:t>图</a:t>
            </a:r>
            <a:r>
              <a:rPr lang="en-US" altLang="zh-CN" dirty="0">
                <a:ea typeface="宋体" panose="02010600030101010101" pitchFamily="2" charset="-122"/>
              </a:rPr>
              <a:t>7-2A).</a:t>
            </a:r>
            <a:r>
              <a:rPr lang="zh-CN" altLang="en-US" dirty="0">
                <a:ea typeface="宋体" panose="02010600030101010101" pitchFamily="2" charset="-122"/>
              </a:rPr>
              <a:t>他们在</a:t>
            </a:r>
            <a:r>
              <a:rPr lang="en-US" altLang="zh-CN" dirty="0">
                <a:ea typeface="宋体" panose="02010600030101010101" pitchFamily="2" charset="-122"/>
              </a:rPr>
              <a:t>1880</a:t>
            </a:r>
            <a:r>
              <a:rPr lang="zh-CN" altLang="en-US" dirty="0">
                <a:ea typeface="宋体" panose="02010600030101010101" pitchFamily="2" charset="-122"/>
              </a:rPr>
              <a:t>年出版的</a:t>
            </a:r>
            <a:r>
              <a:rPr lang="en-US" altLang="zh-CN" dirty="0">
                <a:ea typeface="宋体" panose="02010600030101010101" pitchFamily="2" charset="-122"/>
              </a:rPr>
              <a:t>《</a:t>
            </a:r>
            <a:r>
              <a:rPr lang="zh-CN" altLang="en-US" dirty="0">
                <a:ea typeface="宋体" panose="02010600030101010101" pitchFamily="2" charset="-122"/>
              </a:rPr>
              <a:t>植物运动的本领</a:t>
            </a:r>
            <a:r>
              <a:rPr lang="en-US" altLang="zh-CN" dirty="0">
                <a:ea typeface="宋体" panose="02010600030101010101" pitchFamily="2" charset="-122"/>
              </a:rPr>
              <a:t>》</a:t>
            </a:r>
            <a:r>
              <a:rPr lang="zh-CN" altLang="en-US" dirty="0">
                <a:ea typeface="宋体" panose="02010600030101010101" pitchFamily="2" charset="-122"/>
              </a:rPr>
              <a:t>一书中指出：胚芽鞘产生向光弯曲是由于幼苗在单侧光照下产生某种影响</a:t>
            </a:r>
            <a:r>
              <a:rPr lang="en-US" altLang="zh-CN" dirty="0">
                <a:ea typeface="宋体" panose="02010600030101010101" pitchFamily="2" charset="-122"/>
              </a:rPr>
              <a:t>,</a:t>
            </a:r>
            <a:r>
              <a:rPr lang="zh-CN" altLang="en-US" dirty="0">
                <a:ea typeface="宋体" panose="02010600030101010101" pitchFamily="2" charset="-122"/>
              </a:rPr>
              <a:t>并将这种影响从上部传到下部</a:t>
            </a:r>
            <a:r>
              <a:rPr lang="en-US" altLang="zh-CN" dirty="0">
                <a:ea typeface="宋体" panose="02010600030101010101" pitchFamily="2" charset="-122"/>
              </a:rPr>
              <a:t>,</a:t>
            </a:r>
            <a:r>
              <a:rPr lang="zh-CN" altLang="en-US" dirty="0">
                <a:ea typeface="宋体" panose="02010600030101010101" pitchFamily="2" charset="-122"/>
              </a:rPr>
              <a:t>造成背光面和向光面生长速度不同</a:t>
            </a:r>
            <a:r>
              <a:rPr lang="en-US" altLang="zh-CN" dirty="0">
                <a:ea typeface="宋体" panose="02010600030101010101" pitchFamily="2" charset="-122"/>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6326F3-59DF-429C-A839-214C47DD1996}"/>
              </a:ext>
            </a:extLst>
          </p:cNvPr>
          <p:cNvSpPr>
            <a:spLocks noGrp="1" noChangeArrowheads="1"/>
          </p:cNvSpPr>
          <p:nvPr>
            <p:ph type="sldNum" sz="quarter" idx="5"/>
          </p:nvPr>
        </p:nvSpPr>
        <p:spPr>
          <a:ln/>
        </p:spPr>
        <p:txBody>
          <a:bodyPr/>
          <a:lstStyle/>
          <a:p>
            <a:fld id="{8C62903F-0424-4FED-A7D9-C528AD2DD3BD}" type="slidenum">
              <a:rPr lang="en-US" altLang="zh-CN"/>
              <a:pPr/>
              <a:t>10</a:t>
            </a:fld>
            <a:endParaRPr lang="en-US" altLang="zh-CN"/>
          </a:p>
        </p:txBody>
      </p:sp>
      <p:sp>
        <p:nvSpPr>
          <p:cNvPr id="923650" name="Rectangle 2">
            <a:extLst>
              <a:ext uri="{FF2B5EF4-FFF2-40B4-BE49-F238E27FC236}">
                <a16:creationId xmlns:a16="http://schemas.microsoft.com/office/drawing/2014/main" id="{C675ECD7-9F51-4635-864C-3D4E09F18923}"/>
              </a:ext>
            </a:extLst>
          </p:cNvPr>
          <p:cNvSpPr>
            <a:spLocks noGrp="1" noRot="1" noChangeAspect="1" noChangeArrowheads="1" noTextEdit="1"/>
          </p:cNvSpPr>
          <p:nvPr>
            <p:ph type="sldImg"/>
          </p:nvPr>
        </p:nvSpPr>
        <p:spPr>
          <a:ln/>
        </p:spPr>
      </p:sp>
      <p:sp>
        <p:nvSpPr>
          <p:cNvPr id="923651" name="Rectangle 3">
            <a:extLst>
              <a:ext uri="{FF2B5EF4-FFF2-40B4-BE49-F238E27FC236}">
                <a16:creationId xmlns:a16="http://schemas.microsoft.com/office/drawing/2014/main" id="{4501CDDC-D690-4262-9B33-E0EC06300E3A}"/>
              </a:ext>
            </a:extLst>
          </p:cNvPr>
          <p:cNvSpPr>
            <a:spLocks noGrp="1" noChangeArrowheads="1"/>
          </p:cNvSpPr>
          <p:nvPr>
            <p:ph type="body" idx="1"/>
          </p:nvPr>
        </p:nvSpPr>
        <p:spPr/>
        <p:txBody>
          <a:bodyPr/>
          <a:lstStyle/>
          <a:p>
            <a:r>
              <a:rPr lang="zh-CN" altLang="en-US" dirty="0">
                <a:ea typeface="宋体" panose="02010600030101010101" pitchFamily="2" charset="-122"/>
              </a:rPr>
              <a:t>植物运动的本领中指出</a:t>
            </a:r>
            <a:endParaRPr lang="en-US" altLang="zh-CN" dirty="0">
              <a:ea typeface="宋体" panose="02010600030101010101" pitchFamily="2" charset="-122"/>
            </a:endParaRPr>
          </a:p>
        </p:txBody>
      </p:sp>
    </p:spTree>
    <p:extLst>
      <p:ext uri="{BB962C8B-B14F-4D97-AF65-F5344CB8AC3E}">
        <p14:creationId xmlns:p14="http://schemas.microsoft.com/office/powerpoint/2010/main" val="241170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7806C8-1251-44B3-9B97-CD5E5D7FA34F}"/>
              </a:ext>
            </a:extLst>
          </p:cNvPr>
          <p:cNvSpPr>
            <a:spLocks noGrp="1" noChangeArrowheads="1"/>
          </p:cNvSpPr>
          <p:nvPr>
            <p:ph type="sldNum" sz="quarter" idx="5"/>
          </p:nvPr>
        </p:nvSpPr>
        <p:spPr>
          <a:ln/>
        </p:spPr>
        <p:txBody>
          <a:bodyPr/>
          <a:lstStyle/>
          <a:p>
            <a:fld id="{00E2B53B-52F1-4C89-8B1C-297AD14F8DF7}" type="slidenum">
              <a:rPr lang="en-US" altLang="zh-CN"/>
              <a:pPr/>
              <a:t>12</a:t>
            </a:fld>
            <a:endParaRPr lang="en-US" altLang="zh-CN"/>
          </a:p>
        </p:txBody>
      </p:sp>
      <p:sp>
        <p:nvSpPr>
          <p:cNvPr id="887810" name="Rectangle 2">
            <a:extLst>
              <a:ext uri="{FF2B5EF4-FFF2-40B4-BE49-F238E27FC236}">
                <a16:creationId xmlns:a16="http://schemas.microsoft.com/office/drawing/2014/main" id="{7EE18956-A026-4593-B8BC-48EE6549E782}"/>
              </a:ext>
            </a:extLst>
          </p:cNvPr>
          <p:cNvSpPr>
            <a:spLocks noGrp="1" noRot="1" noChangeAspect="1" noChangeArrowheads="1" noTextEdit="1"/>
          </p:cNvSpPr>
          <p:nvPr>
            <p:ph type="sldImg"/>
          </p:nvPr>
        </p:nvSpPr>
        <p:spPr>
          <a:ln/>
        </p:spPr>
      </p:sp>
      <p:sp>
        <p:nvSpPr>
          <p:cNvPr id="887811" name="Rectangle 3">
            <a:extLst>
              <a:ext uri="{FF2B5EF4-FFF2-40B4-BE49-F238E27FC236}">
                <a16:creationId xmlns:a16="http://schemas.microsoft.com/office/drawing/2014/main" id="{C21A09F2-BDA9-45F9-9AB1-525E9BAAD263}"/>
              </a:ext>
            </a:extLst>
          </p:cNvPr>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pitchFamily="2" charset="-122"/>
                <a:cs typeface="+mn-cs"/>
              </a:rPr>
              <a:t>1910</a:t>
            </a:r>
            <a:r>
              <a:rPr lang="zh-CN" altLang="en-US" sz="1200" b="0" i="0" kern="1200" dirty="0">
                <a:solidFill>
                  <a:schemeClr val="tx1"/>
                </a:solidFill>
                <a:effectLst/>
                <a:latin typeface="Arial" charset="0"/>
                <a:ea typeface="宋体" pitchFamily="2" charset="-122"/>
                <a:cs typeface="+mn-cs"/>
              </a:rPr>
              <a:t>年，詹森（</a:t>
            </a:r>
            <a:r>
              <a:rPr lang="en-US" altLang="zh-CN" sz="1200" b="0" i="0" kern="1200" dirty="0" err="1">
                <a:solidFill>
                  <a:schemeClr val="tx1"/>
                </a:solidFill>
                <a:effectLst/>
                <a:latin typeface="Arial" charset="0"/>
                <a:ea typeface="宋体" pitchFamily="2" charset="-122"/>
                <a:cs typeface="+mn-cs"/>
              </a:rPr>
              <a:t>B.Jensen</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的实验证明，胚芽鞘尖端产生的刺激可以透过琼脂片传递给下部。鲍森</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詹森，</a:t>
            </a:r>
            <a:r>
              <a:rPr lang="zh-CN" altLang="en-US" sz="1200" b="0" i="0" kern="1200">
                <a:solidFill>
                  <a:schemeClr val="tx1"/>
                </a:solidFill>
                <a:effectLst/>
                <a:latin typeface="Arial" charset="0"/>
                <a:ea typeface="宋体" pitchFamily="2" charset="-122"/>
                <a:cs typeface="+mn-cs"/>
              </a:rPr>
              <a:t>丹麦生物学家詹森</a:t>
            </a:r>
            <a:r>
              <a:rPr lang="zh-CN" altLang="en-US" sz="1200" b="0" i="0" kern="1200" dirty="0">
                <a:solidFill>
                  <a:schemeClr val="tx1"/>
                </a:solidFill>
                <a:effectLst/>
                <a:latin typeface="Arial" charset="0"/>
                <a:ea typeface="宋体" pitchFamily="2" charset="-122"/>
                <a:cs typeface="+mn-cs"/>
              </a:rPr>
              <a:t>的实验过程如下：取一完整的胚芽鞘，切去尖端后再把尖端放上，但尖端和下部用琼脂薄片隔开，结果发现向光性重新出现，由此证实了尖端对下部的影响可以透过琼脂片向下传递，所以影响下部的不是尖端本身，而是尖端产生的某种可运输到下部化学物质。学生通过思考分析，一般能总结出：该实验不能完美的解释尖端产生了可向下运输的化学物质，仅仅能证明这种影响作用可以透过琼脂片向下传递，不足之处为不能完全排除尖端对实验结果的影响。</a:t>
            </a:r>
            <a:endParaRPr lang="en-US" altLang="zh-CN"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BC2039-FF11-4531-B6E7-CED90E6F6DCC}"/>
              </a:ext>
            </a:extLst>
          </p:cNvPr>
          <p:cNvSpPr>
            <a:spLocks noGrp="1" noChangeArrowheads="1"/>
          </p:cNvSpPr>
          <p:nvPr>
            <p:ph type="sldNum" sz="quarter" idx="5"/>
          </p:nvPr>
        </p:nvSpPr>
        <p:spPr>
          <a:ln/>
        </p:spPr>
        <p:txBody>
          <a:bodyPr/>
          <a:lstStyle/>
          <a:p>
            <a:fld id="{D00E9B51-614D-4DA7-91E2-5A30FFBD09CA}" type="slidenum">
              <a:rPr lang="en-US" altLang="zh-CN"/>
              <a:pPr/>
              <a:t>15</a:t>
            </a:fld>
            <a:endParaRPr lang="en-US" altLang="zh-CN"/>
          </a:p>
        </p:txBody>
      </p:sp>
      <p:sp>
        <p:nvSpPr>
          <p:cNvPr id="888834" name="Rectangle 2">
            <a:extLst>
              <a:ext uri="{FF2B5EF4-FFF2-40B4-BE49-F238E27FC236}">
                <a16:creationId xmlns:a16="http://schemas.microsoft.com/office/drawing/2014/main" id="{BA984FB2-89B8-4A2C-8213-9F2DF8EA2872}"/>
              </a:ext>
            </a:extLst>
          </p:cNvPr>
          <p:cNvSpPr>
            <a:spLocks noGrp="1" noRot="1" noChangeAspect="1" noChangeArrowheads="1" noTextEdit="1"/>
          </p:cNvSpPr>
          <p:nvPr>
            <p:ph type="sldImg"/>
          </p:nvPr>
        </p:nvSpPr>
        <p:spPr>
          <a:ln/>
        </p:spPr>
      </p:sp>
      <p:sp>
        <p:nvSpPr>
          <p:cNvPr id="888835" name="Rectangle 3">
            <a:extLst>
              <a:ext uri="{FF2B5EF4-FFF2-40B4-BE49-F238E27FC236}">
                <a16:creationId xmlns:a16="http://schemas.microsoft.com/office/drawing/2014/main" id="{3FA63087-5FA7-4302-992B-8ECC44409FB1}"/>
              </a:ext>
            </a:extLst>
          </p:cNvPr>
          <p:cNvSpPr>
            <a:spLocks noGrp="1" noChangeArrowheads="1"/>
          </p:cNvSpPr>
          <p:nvPr>
            <p:ph type="body" idx="1"/>
          </p:nvPr>
        </p:nvSpPr>
        <p:spPr/>
        <p:txBody>
          <a:bodyPr/>
          <a:lstStyle/>
          <a:p>
            <a:r>
              <a:rPr lang="zh-CN" altLang="en-US" dirty="0">
                <a:ea typeface="宋体" panose="02010600030101010101" pitchFamily="2" charset="-122"/>
              </a:rPr>
              <a:t>匈牙利科学家拜尔（</a:t>
            </a:r>
            <a:r>
              <a:rPr lang="en-US" altLang="zh-CN" dirty="0" err="1">
                <a:ea typeface="宋体" panose="02010600030101010101" pitchFamily="2" charset="-122"/>
              </a:rPr>
              <a:t>Paal</a:t>
            </a:r>
            <a:r>
              <a:rPr lang="en-US" altLang="zh-CN" dirty="0">
                <a:ea typeface="宋体" panose="02010600030101010101" pitchFamily="2" charset="-122"/>
              </a:rPr>
              <a:t>)</a:t>
            </a:r>
            <a:r>
              <a:rPr lang="zh-CN" altLang="en-US" sz="1200" b="0" i="0" kern="1200" dirty="0">
                <a:solidFill>
                  <a:schemeClr val="tx1"/>
                </a:solidFill>
                <a:effectLst/>
                <a:latin typeface="Arial" charset="0"/>
                <a:ea typeface="宋体" pitchFamily="2" charset="-122"/>
                <a:cs typeface="+mn-cs"/>
              </a:rPr>
              <a:t>拜尔在</a:t>
            </a:r>
            <a:r>
              <a:rPr lang="en-US" altLang="zh-CN" sz="1200" b="0" i="0" kern="1200" dirty="0">
                <a:solidFill>
                  <a:schemeClr val="tx1"/>
                </a:solidFill>
                <a:effectLst/>
                <a:latin typeface="Arial" charset="0"/>
                <a:ea typeface="宋体" pitchFamily="2" charset="-122"/>
                <a:cs typeface="+mn-cs"/>
              </a:rPr>
              <a:t>1914</a:t>
            </a:r>
            <a:r>
              <a:rPr lang="zh-CN" altLang="en-US" sz="1200" b="0" i="0" kern="1200" dirty="0">
                <a:solidFill>
                  <a:schemeClr val="tx1"/>
                </a:solidFill>
                <a:effectLst/>
                <a:latin typeface="Arial" charset="0"/>
                <a:ea typeface="宋体" pitchFamily="2" charset="-122"/>
                <a:cs typeface="+mn-cs"/>
              </a:rPr>
              <a:t>～</a:t>
            </a:r>
            <a:r>
              <a:rPr lang="en-US" altLang="zh-CN" sz="1200" b="0" i="0" kern="1200" dirty="0">
                <a:solidFill>
                  <a:schemeClr val="tx1"/>
                </a:solidFill>
                <a:effectLst/>
                <a:latin typeface="Arial" charset="0"/>
                <a:ea typeface="宋体" pitchFamily="2" charset="-122"/>
                <a:cs typeface="+mn-cs"/>
              </a:rPr>
              <a:t>1918</a:t>
            </a:r>
            <a:r>
              <a:rPr lang="zh-CN" altLang="en-US" sz="1200" b="0" i="0" kern="1200" dirty="0">
                <a:solidFill>
                  <a:schemeClr val="tx1"/>
                </a:solidFill>
                <a:effectLst/>
                <a:latin typeface="Arial" charset="0"/>
                <a:ea typeface="宋体" pitchFamily="2" charset="-122"/>
                <a:cs typeface="+mn-cs"/>
              </a:rPr>
              <a:t>年间进行植物生长的实验研究，曾在黑暗条件下，将切下的燕麦胚芽鞘顶端移到切口的一侧，胚芽鞘会向另一侧弯曲生长</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如图</a:t>
            </a:r>
            <a:r>
              <a:rPr lang="en-US" altLang="zh-CN" sz="1200" b="0"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a:t>
            </a:r>
            <a:endParaRPr lang="en-US" altLang="zh-CN"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该实验选在在黑暗中进行的目的是排除受光不均匀对实验结果的影响，（虽然可以表明该刺激的合成不受光的影响，但该实验无法证明胚芽鞘能够合成某种物质）</a:t>
            </a:r>
            <a:endParaRPr lang="en-US" altLang="zh-CN" dirty="0">
              <a:ea typeface="宋体" panose="02010600030101010101" pitchFamily="2" charset="-122"/>
            </a:endParaRPr>
          </a:p>
          <a:p>
            <a:r>
              <a:rPr lang="zh-CN" altLang="en-US" dirty="0">
                <a:ea typeface="宋体" panose="02010600030101010101" pitchFamily="2" charset="-122"/>
              </a:rPr>
              <a:t>拜耳的实验证明，胚芽鞘的弯曲生长，是因为尖端产生的刺激在其下部分布不均匀造成的。这些实验初步证明尖端产生的刺激可能是一种化学物质，这种化学物质的分布不均匀造成了胚芽鞘的弯曲生长。</a:t>
            </a:r>
            <a:endParaRPr lang="en-US" altLang="zh-CN" dirty="0">
              <a:ea typeface="宋体" panose="02010600030101010101" pitchFamily="2" charset="-122"/>
            </a:endParaRPr>
          </a:p>
          <a:p>
            <a:r>
              <a:rPr lang="zh-CN" altLang="en-US" dirty="0">
                <a:ea typeface="宋体" panose="02010600030101010101" pitchFamily="2" charset="-122"/>
              </a:rPr>
              <a:t>拜耳的实验没有设置空白对照</a:t>
            </a:r>
            <a:endParaRPr lang="en-US" altLang="zh-CN"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4664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963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2395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55413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1733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079854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04229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62897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7408" y="196324"/>
            <a:ext cx="10972800" cy="652934"/>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A6FE893-9668-4124-8245-1D24E877E4E3}"/>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Tree>
    <p:extLst>
      <p:ext uri="{BB962C8B-B14F-4D97-AF65-F5344CB8AC3E}">
        <p14:creationId xmlns:p14="http://schemas.microsoft.com/office/powerpoint/2010/main" val="2195458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25BDB3B-775E-4230-BEF7-D43492027CBA}"/>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Tree>
    <p:extLst>
      <p:ext uri="{BB962C8B-B14F-4D97-AF65-F5344CB8AC3E}">
        <p14:creationId xmlns:p14="http://schemas.microsoft.com/office/powerpoint/2010/main" val="1427599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356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697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16511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5270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64812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A017F06A-2FAB-478F-91D9-94224DA271D6}"/>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4" name="Rectangle 5">
            <a:extLst>
              <a:ext uri="{FF2B5EF4-FFF2-40B4-BE49-F238E27FC236}">
                <a16:creationId xmlns:a16="http://schemas.microsoft.com/office/drawing/2014/main" id="{7A17AA0D-8859-44DA-8E6C-DD20E933C7E1}"/>
              </a:ext>
            </a:extLst>
          </p:cNvPr>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6">
            <a:extLst>
              <a:ext uri="{FF2B5EF4-FFF2-40B4-BE49-F238E27FC236}">
                <a16:creationId xmlns:a16="http://schemas.microsoft.com/office/drawing/2014/main" id="{3C0ACD11-7777-4D39-BF83-4A58670CEFEB}"/>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C0AA256-1DAB-403B-8DAD-0673981D26B7}" type="slidenum">
              <a:rPr kumimoji="0" lang="en-US" altLang="zh-CN" sz="11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1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3583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235481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5263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612901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42522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1078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7408" y="196324"/>
            <a:ext cx="10972800" cy="652934"/>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A6FE893-9668-4124-8245-1D24E877E4E3}"/>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Tree>
    <p:extLst>
      <p:ext uri="{BB962C8B-B14F-4D97-AF65-F5344CB8AC3E}">
        <p14:creationId xmlns:p14="http://schemas.microsoft.com/office/powerpoint/2010/main" val="3262379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43835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25BDB3B-775E-4230-BEF7-D43492027CBA}"/>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Tree>
    <p:extLst>
      <p:ext uri="{BB962C8B-B14F-4D97-AF65-F5344CB8AC3E}">
        <p14:creationId xmlns:p14="http://schemas.microsoft.com/office/powerpoint/2010/main" val="1673989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246358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61867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2179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2595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Rectangle 6">
            <a:extLst>
              <a:ext uri="{FF2B5EF4-FFF2-40B4-BE49-F238E27FC236}">
                <a16:creationId xmlns:a16="http://schemas.microsoft.com/office/drawing/2014/main" id="{65BC6C6E-C7BB-409C-AB08-DA720B43F558}"/>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a:solidFill>
                  <a:schemeClr val="tx1">
                    <a:lumMod val="65000"/>
                    <a:lumOff val="3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133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2558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3898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8952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483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69122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7601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085BEA3-918D-490B-BB5C-D102CF4EFAB3}"/>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1" dirty="0">
              <a:latin typeface="微软雅黑" panose="020B0503020204020204" pitchFamily="34" charset="-122"/>
              <a:ea typeface="微软雅黑" panose="020B0503020204020204" pitchFamily="34" charset="-122"/>
            </a:endParaRPr>
          </a:p>
        </p:txBody>
      </p:sp>
      <p:sp>
        <p:nvSpPr>
          <p:cNvPr id="10" name="箭头: V 形 9">
            <a:extLst>
              <a:ext uri="{FF2B5EF4-FFF2-40B4-BE49-F238E27FC236}">
                <a16:creationId xmlns:a16="http://schemas.microsoft.com/office/drawing/2014/main" id="{0049B3D2-199A-4E13-9856-ADA9FFC00838}"/>
              </a:ext>
            </a:extLst>
          </p:cNvPr>
          <p:cNvSpPr/>
          <p:nvPr userDrawn="1"/>
        </p:nvSpPr>
        <p:spPr bwMode="auto">
          <a:xfrm>
            <a:off x="387998" y="395803"/>
            <a:ext cx="180000" cy="288000"/>
          </a:xfrm>
          <a:prstGeom prst="chevron">
            <a:avLst>
              <a:gd name="adj" fmla="val 53708"/>
            </a:avLst>
          </a:prstGeom>
          <a:solidFill>
            <a:srgbClr val="71B8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0750A76B-7351-4DCE-AB09-9D9AB64AE13D}"/>
              </a:ext>
            </a:extLst>
          </p:cNvPr>
          <p:cNvSpPr/>
          <p:nvPr userDrawn="1"/>
        </p:nvSpPr>
        <p:spPr bwMode="auto">
          <a:xfrm>
            <a:off x="539552" y="395803"/>
            <a:ext cx="180000" cy="288000"/>
          </a:xfrm>
          <a:prstGeom prst="chevron">
            <a:avLst>
              <a:gd name="adj" fmla="val 53708"/>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2"/>
              </a:solidFill>
              <a:effectLst/>
              <a:latin typeface="微软雅黑" panose="020B0503020204020204" pitchFamily="34" charset="-122"/>
              <a:ea typeface="微软雅黑" panose="020B0503020204020204" pitchFamily="34" charset="-122"/>
            </a:endParaRPr>
          </a:p>
        </p:txBody>
      </p:sp>
      <p:sp>
        <p:nvSpPr>
          <p:cNvPr id="12" name="Rectangle 6">
            <a:extLst>
              <a:ext uri="{FF2B5EF4-FFF2-40B4-BE49-F238E27FC236}">
                <a16:creationId xmlns:a16="http://schemas.microsoft.com/office/drawing/2014/main" id="{6CDBB5D2-8A3C-4C6F-9A5D-B10858244841}"/>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
        <p:nvSpPr>
          <p:cNvPr id="13" name="Rectangle 2">
            <a:extLst>
              <a:ext uri="{FF2B5EF4-FFF2-40B4-BE49-F238E27FC236}">
                <a16:creationId xmlns:a16="http://schemas.microsoft.com/office/drawing/2014/main" id="{86F6687D-D8DF-4512-B4AB-5D86F1B6D122}"/>
              </a:ext>
            </a:extLst>
          </p:cNvPr>
          <p:cNvSpPr>
            <a:spLocks noGrp="1" noChangeArrowheads="1"/>
          </p:cNvSpPr>
          <p:nvPr>
            <p:ph type="title"/>
          </p:nvPr>
        </p:nvSpPr>
        <p:spPr bwMode="auto">
          <a:xfrm>
            <a:off x="723544" y="196902"/>
            <a:ext cx="10972800" cy="68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4" name="Rectangle 3">
            <a:extLst>
              <a:ext uri="{FF2B5EF4-FFF2-40B4-BE49-F238E27FC236}">
                <a16:creationId xmlns:a16="http://schemas.microsoft.com/office/drawing/2014/main" id="{3BA9EB47-C731-4277-A179-EF4EA3347F1A}"/>
              </a:ext>
            </a:extLst>
          </p:cNvPr>
          <p:cNvSpPr>
            <a:spLocks noGrp="1" noChangeArrowheads="1"/>
          </p:cNvSpPr>
          <p:nvPr>
            <p:ph type="body" idx="1"/>
          </p:nvPr>
        </p:nvSpPr>
        <p:spPr bwMode="auto">
          <a:xfrm>
            <a:off x="871106" y="13153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707" r:id="rId12"/>
  </p:sldLayoutIdLst>
  <p:txStyles>
    <p:titleStyle>
      <a:lvl1pPr algn="l" rtl="0" eaLnBrk="0" fontAlgn="base" hangingPunct="0">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085BEA3-918D-490B-BB5C-D102CF4EFAB3}"/>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1" dirty="0">
              <a:latin typeface="微软雅黑" panose="020B0503020204020204" pitchFamily="34" charset="-122"/>
              <a:ea typeface="微软雅黑" panose="020B0503020204020204" pitchFamily="34" charset="-122"/>
            </a:endParaRPr>
          </a:p>
        </p:txBody>
      </p:sp>
      <p:sp>
        <p:nvSpPr>
          <p:cNvPr id="12" name="Rectangle 6">
            <a:extLst>
              <a:ext uri="{FF2B5EF4-FFF2-40B4-BE49-F238E27FC236}">
                <a16:creationId xmlns:a16="http://schemas.microsoft.com/office/drawing/2014/main" id="{6CDBB5D2-8A3C-4C6F-9A5D-B10858244841}"/>
              </a:ext>
            </a:extLst>
          </p:cNvPr>
          <p:cNvSpPr>
            <a:spLocks noGrp="1" noChangeArrowheads="1"/>
          </p:cNvSpPr>
          <p:nvPr>
            <p:ph type="sldNum" sz="quarter" idx="4"/>
          </p:nvPr>
        </p:nvSpPr>
        <p:spPr bwMode="auto">
          <a:xfrm>
            <a:off x="11281833" y="6400006"/>
            <a:ext cx="598669" cy="396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b="0">
                <a:solidFill>
                  <a:schemeClr val="tx1">
                    <a:lumMod val="65000"/>
                    <a:lumOff val="35000"/>
                  </a:schemeClr>
                </a:solidFill>
                <a:latin typeface="+mn-lt"/>
                <a:ea typeface="微软雅黑" panose="020B0503020204020204" pitchFamily="34" charset="-122"/>
              </a:defRPr>
            </a:lvl1pPr>
          </a:lstStyle>
          <a:p>
            <a:fld id="{DF87CC0A-B7CA-4118-8CCF-99B9B5407152}" type="slidenum">
              <a:rPr lang="en-US" altLang="zh-CN" smtClean="0"/>
              <a:pPr/>
              <a:t>‹#›</a:t>
            </a:fld>
            <a:endParaRPr lang="en-US" altLang="zh-CN" dirty="0">
              <a:latin typeface="+mn-lt"/>
            </a:endParaRPr>
          </a:p>
        </p:txBody>
      </p:sp>
      <p:sp>
        <p:nvSpPr>
          <p:cNvPr id="13" name="Rectangle 2">
            <a:extLst>
              <a:ext uri="{FF2B5EF4-FFF2-40B4-BE49-F238E27FC236}">
                <a16:creationId xmlns:a16="http://schemas.microsoft.com/office/drawing/2014/main" id="{86F6687D-D8DF-4512-B4AB-5D86F1B6D122}"/>
              </a:ext>
            </a:extLst>
          </p:cNvPr>
          <p:cNvSpPr>
            <a:spLocks noGrp="1" noChangeArrowheads="1"/>
          </p:cNvSpPr>
          <p:nvPr>
            <p:ph type="title"/>
          </p:nvPr>
        </p:nvSpPr>
        <p:spPr bwMode="auto">
          <a:xfrm>
            <a:off x="723544" y="196902"/>
            <a:ext cx="10972800" cy="68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4" name="Rectangle 3">
            <a:extLst>
              <a:ext uri="{FF2B5EF4-FFF2-40B4-BE49-F238E27FC236}">
                <a16:creationId xmlns:a16="http://schemas.microsoft.com/office/drawing/2014/main" id="{3BA9EB47-C731-4277-A179-EF4EA3347F1A}"/>
              </a:ext>
            </a:extLst>
          </p:cNvPr>
          <p:cNvSpPr>
            <a:spLocks noGrp="1" noChangeArrowheads="1"/>
          </p:cNvSpPr>
          <p:nvPr>
            <p:ph type="body" idx="1"/>
          </p:nvPr>
        </p:nvSpPr>
        <p:spPr bwMode="auto">
          <a:xfrm>
            <a:off x="871106" y="13153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9593128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8" r:id="rId12"/>
  </p:sldLayoutIdLst>
  <p:txStyles>
    <p:titleStyle>
      <a:lvl1pPr algn="l" rtl="0" eaLnBrk="0" fontAlgn="base" hangingPunct="0">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slideLayout" Target="../slideLayouts/slideLayout30.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34.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101.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slideLayout" Target="../slideLayouts/slideLayout3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 Type="http://schemas.openxmlformats.org/officeDocument/2006/relationships/tags" Target="../tags/tag194.xml"/><Relationship Id="rId16" Type="http://schemas.openxmlformats.org/officeDocument/2006/relationships/tags" Target="../tags/tag208.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34.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102.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tags" Target="../tags/tag227.xml"/><Relationship Id="rId26" Type="http://schemas.openxmlformats.org/officeDocument/2006/relationships/tags" Target="../tags/tag235.xml"/><Relationship Id="rId3" Type="http://schemas.openxmlformats.org/officeDocument/2006/relationships/tags" Target="../tags/tag212.xml"/><Relationship Id="rId21" Type="http://schemas.openxmlformats.org/officeDocument/2006/relationships/tags" Target="../tags/tag230.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5" Type="http://schemas.openxmlformats.org/officeDocument/2006/relationships/tags" Target="../tags/tag234.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tags" Target="../tags/tag229.xml"/><Relationship Id="rId29" Type="http://schemas.openxmlformats.org/officeDocument/2006/relationships/notesSlide" Target="../notesSlides/notesSlide55.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24" Type="http://schemas.openxmlformats.org/officeDocument/2006/relationships/tags" Target="../tags/tag233.xml"/><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tags" Target="../tags/tag232.xml"/><Relationship Id="rId28" Type="http://schemas.openxmlformats.org/officeDocument/2006/relationships/slideLayout" Target="../slideLayouts/slideLayout30.xml"/><Relationship Id="rId10" Type="http://schemas.openxmlformats.org/officeDocument/2006/relationships/tags" Target="../tags/tag219.xml"/><Relationship Id="rId19" Type="http://schemas.openxmlformats.org/officeDocument/2006/relationships/tags" Target="../tags/tag228.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tags" Target="../tags/tag231.xml"/><Relationship Id="rId27" Type="http://schemas.openxmlformats.org/officeDocument/2006/relationships/tags" Target="../tags/tag236.xml"/><Relationship Id="rId30" Type="http://schemas.openxmlformats.org/officeDocument/2006/relationships/image" Target="../media/image34.png"/></Relationships>
</file>

<file path=ppt/slides/_rels/slide103.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slideLayout" Target="../slideLayouts/slideLayout30.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 Type="http://schemas.openxmlformats.org/officeDocument/2006/relationships/tags" Target="../tags/tag238.xml"/><Relationship Id="rId16" Type="http://schemas.openxmlformats.org/officeDocument/2006/relationships/tags" Target="../tags/tag252.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tags" Target="../tags/tag251.xml"/><Relationship Id="rId10" Type="http://schemas.openxmlformats.org/officeDocument/2006/relationships/tags" Target="../tags/tag246.xml"/><Relationship Id="rId19" Type="http://schemas.openxmlformats.org/officeDocument/2006/relationships/image" Target="../media/image34.png"/><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s>
</file>

<file path=ppt/slides/_rels/slide104.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18" Type="http://schemas.openxmlformats.org/officeDocument/2006/relationships/slideLayout" Target="../slideLayouts/slideLayout30.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 Type="http://schemas.openxmlformats.org/officeDocument/2006/relationships/tags" Target="../tags/tag255.xml"/><Relationship Id="rId16" Type="http://schemas.openxmlformats.org/officeDocument/2006/relationships/tags" Target="../tags/tag269.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5" Type="http://schemas.openxmlformats.org/officeDocument/2006/relationships/tags" Target="../tags/tag258.xml"/><Relationship Id="rId15" Type="http://schemas.openxmlformats.org/officeDocument/2006/relationships/tags" Target="../tags/tag268.xml"/><Relationship Id="rId10" Type="http://schemas.openxmlformats.org/officeDocument/2006/relationships/tags" Target="../tags/tag263.xml"/><Relationship Id="rId19" Type="http://schemas.openxmlformats.org/officeDocument/2006/relationships/image" Target="../media/image34.png"/><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s>
</file>

<file path=ppt/slides/_rels/slide105.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tags" Target="../tags/tag283.xml"/><Relationship Id="rId18" Type="http://schemas.openxmlformats.org/officeDocument/2006/relationships/slideLayout" Target="../slideLayouts/slideLayout30.xml"/><Relationship Id="rId3" Type="http://schemas.openxmlformats.org/officeDocument/2006/relationships/tags" Target="../tags/tag273.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 Type="http://schemas.openxmlformats.org/officeDocument/2006/relationships/tags" Target="../tags/tag272.xml"/><Relationship Id="rId16" Type="http://schemas.openxmlformats.org/officeDocument/2006/relationships/tags" Target="../tags/tag28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5" Type="http://schemas.openxmlformats.org/officeDocument/2006/relationships/tags" Target="../tags/tag275.xml"/><Relationship Id="rId15" Type="http://schemas.openxmlformats.org/officeDocument/2006/relationships/tags" Target="../tags/tag285.xml"/><Relationship Id="rId10" Type="http://schemas.openxmlformats.org/officeDocument/2006/relationships/tags" Target="../tags/tag280.xml"/><Relationship Id="rId19" Type="http://schemas.openxmlformats.org/officeDocument/2006/relationships/image" Target="../media/image34.png"/><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30.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hyperlink" Target="http://www.iecool.com/photo/show/833/103075.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bin"/><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3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34.pn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30.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image" Target="../media/image34.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image" Target="../media/image35.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slideLayout" Target="../slideLayouts/slideLayout30.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image" Target="../media/image34.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image" Target="../media/image35.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31.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slideLayout" Target="../slideLayouts/slideLayout30.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image" Target="../media/image34.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image" Target="../media/image35.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hyperlink" Target="http://www.iecool.com/photo/show/833/103075.htm"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37.wmf"/><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kx.pyjy.net/source/czsw/GXS/h003t005.asp"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7.jpeg"/><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2.jfif"/><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6.jfif"/><Relationship Id="rId2" Type="http://schemas.openxmlformats.org/officeDocument/2006/relationships/image" Target="../media/image65.jfif"/><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fif"/><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72.jfif"/><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76.emf"/><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image" Target="../media/image34.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8.jfif"/><Relationship Id="rId2" Type="http://schemas.openxmlformats.org/officeDocument/2006/relationships/image" Target="../media/image77.jpg"/><Relationship Id="rId1" Type="http://schemas.openxmlformats.org/officeDocument/2006/relationships/slideLayout" Target="../slideLayouts/slideLayout29.xml"/><Relationship Id="rId5" Type="http://schemas.openxmlformats.org/officeDocument/2006/relationships/image" Target="../media/image80.jfif"/><Relationship Id="rId4" Type="http://schemas.openxmlformats.org/officeDocument/2006/relationships/image" Target="../media/image79.jfi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5.xml"/><Relationship Id="rId4" Type="http://schemas.openxmlformats.org/officeDocument/2006/relationships/image" Target="../media/image83.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0.xml"/><Relationship Id="rId4" Type="http://schemas.openxmlformats.org/officeDocument/2006/relationships/image" Target="../media/image86.jpeg"/></Relationships>
</file>

<file path=ppt/slides/_rels/slide8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slideLayout" Target="../slideLayouts/slideLayout30.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 Type="http://schemas.openxmlformats.org/officeDocument/2006/relationships/tags" Target="../tags/tag92.xml"/><Relationship Id="rId16" Type="http://schemas.openxmlformats.org/officeDocument/2006/relationships/tags" Target="../tags/tag106.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10" Type="http://schemas.openxmlformats.org/officeDocument/2006/relationships/tags" Target="../tags/tag100.xml"/><Relationship Id="rId19" Type="http://schemas.openxmlformats.org/officeDocument/2006/relationships/image" Target="../media/image34.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s>
</file>

<file path=ppt/slides/_rels/slide96.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slideLayout" Target="../slideLayouts/slideLayout3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tags" Target="../tags/tag124.xml"/><Relationship Id="rId2" Type="http://schemas.openxmlformats.org/officeDocument/2006/relationships/tags" Target="../tags/tag109.xml"/><Relationship Id="rId16" Type="http://schemas.openxmlformats.org/officeDocument/2006/relationships/tags" Target="../tags/tag123.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image" Target="../media/image34.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s/_rels/slide97.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slideLayout" Target="../slideLayouts/slideLayout30.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tags" Target="../tags/tag139.xml"/><Relationship Id="rId10" Type="http://schemas.openxmlformats.org/officeDocument/2006/relationships/tags" Target="../tags/tag134.xml"/><Relationship Id="rId19" Type="http://schemas.openxmlformats.org/officeDocument/2006/relationships/image" Target="../media/image34.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s>
</file>

<file path=ppt/slides/_rels/slide98.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slideLayout" Target="../slideLayouts/slideLayout30.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 Type="http://schemas.openxmlformats.org/officeDocument/2006/relationships/tags" Target="../tags/tag143.xml"/><Relationship Id="rId16" Type="http://schemas.openxmlformats.org/officeDocument/2006/relationships/tags" Target="../tags/tag157.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tags" Target="../tags/tag156.xml"/><Relationship Id="rId10" Type="http://schemas.openxmlformats.org/officeDocument/2006/relationships/tags" Target="../tags/tag151.xml"/><Relationship Id="rId19" Type="http://schemas.openxmlformats.org/officeDocument/2006/relationships/image" Target="../media/image34.png"/><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s>
</file>

<file path=ppt/slides/_rels/slide99.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slideLayout" Target="../slideLayouts/slideLayout30.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10" Type="http://schemas.openxmlformats.org/officeDocument/2006/relationships/tags" Target="../tags/tag168.xml"/><Relationship Id="rId19" Type="http://schemas.openxmlformats.org/officeDocument/2006/relationships/image" Target="../media/image34.png"/><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7" descr="1131934903_MXaaEO">
            <a:extLst>
              <a:ext uri="{FF2B5EF4-FFF2-40B4-BE49-F238E27FC236}">
                <a16:creationId xmlns:a16="http://schemas.microsoft.com/office/drawing/2014/main" id="{6B864569-CD88-4EC3-88DE-B44C7D46413B}"/>
              </a:ext>
            </a:extLst>
          </p:cNvPr>
          <p:cNvPicPr>
            <a:picLocks noChangeAspect="1" noChangeArrowheads="1"/>
          </p:cNvPicPr>
          <p:nvPr/>
        </p:nvPicPr>
        <p:blipFill>
          <a:blip r:embed="rId2" cstate="print"/>
          <a:srcRect/>
          <a:stretch>
            <a:fillRect/>
          </a:stretch>
        </p:blipFill>
        <p:spPr bwMode="auto">
          <a:xfrm>
            <a:off x="7752184" y="716545"/>
            <a:ext cx="3671888" cy="2532063"/>
          </a:xfrm>
          <a:prstGeom prst="roundRect">
            <a:avLst>
              <a:gd name="adj" fmla="val 8594"/>
            </a:avLst>
          </a:prstGeom>
          <a:solidFill>
            <a:srgbClr val="FFFFFF">
              <a:shade val="85000"/>
            </a:srgbClr>
          </a:solidFill>
          <a:ln>
            <a:noFill/>
          </a:ln>
          <a:effectLst/>
        </p:spPr>
      </p:pic>
      <p:sp>
        <p:nvSpPr>
          <p:cNvPr id="69641" name="WordArt 9">
            <a:extLst>
              <a:ext uri="{FF2B5EF4-FFF2-40B4-BE49-F238E27FC236}">
                <a16:creationId xmlns:a16="http://schemas.microsoft.com/office/drawing/2014/main" id="{FAAE3710-C5E3-46A9-A19D-7AA7268E1A1D}"/>
              </a:ext>
            </a:extLst>
          </p:cNvPr>
          <p:cNvSpPr>
            <a:spLocks noChangeArrowheads="1" noChangeShapeType="1" noTextEdit="1"/>
          </p:cNvSpPr>
          <p:nvPr/>
        </p:nvSpPr>
        <p:spPr bwMode="auto">
          <a:xfrm>
            <a:off x="1343472" y="1196752"/>
            <a:ext cx="1584325" cy="1295400"/>
          </a:xfrm>
          <a:prstGeom prst="rect">
            <a:avLst/>
          </a:prstGeom>
        </p:spPr>
        <p:txBody>
          <a:bodyPr wrap="none" fromWordArt="1">
            <a:scene3d>
              <a:camera prst="orthographicFront"/>
              <a:lightRig rig="threePt" dir="t"/>
            </a:scene3d>
            <a:sp3d extrusionH="57150">
              <a:bevelT w="38100" h="38100"/>
            </a:sp3d>
          </a:bodyPr>
          <a:lstStyle/>
          <a:p>
            <a:pPr algn="ctr" eaLnBrk="1" hangingPunct="1">
              <a:defRPr/>
            </a:pPr>
            <a:r>
              <a:rPr lang="zh-CN" altLang="en-US" sz="6000" b="1" kern="10" dirty="0">
                <a:ln w="9525">
                  <a:solidFill>
                    <a:srgbClr val="CC99FF"/>
                  </a:solidFill>
                  <a:round/>
                  <a:headEnd/>
                  <a:tailEnd/>
                </a:ln>
                <a:solidFill>
                  <a:srgbClr val="006600"/>
                </a:solidFill>
                <a:latin typeface="微软雅黑" panose="020B0503020204020204" pitchFamily="34" charset="-122"/>
                <a:ea typeface="微软雅黑" panose="020B0503020204020204" pitchFamily="34" charset="-122"/>
              </a:rPr>
              <a:t>思考</a:t>
            </a:r>
          </a:p>
        </p:txBody>
      </p:sp>
      <p:sp>
        <p:nvSpPr>
          <p:cNvPr id="6" name="矩形 5">
            <a:extLst>
              <a:ext uri="{FF2B5EF4-FFF2-40B4-BE49-F238E27FC236}">
                <a16:creationId xmlns:a16="http://schemas.microsoft.com/office/drawing/2014/main" id="{23B70EEB-4100-4377-B33F-59FE368124A2}"/>
              </a:ext>
            </a:extLst>
          </p:cNvPr>
          <p:cNvSpPr/>
          <p:nvPr/>
        </p:nvSpPr>
        <p:spPr>
          <a:xfrm>
            <a:off x="1703512" y="3717032"/>
            <a:ext cx="8928992" cy="1754326"/>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eaLnBrk="1" hangingPunct="1">
              <a:defRPr/>
            </a:pPr>
            <a:r>
              <a:rPr lang="en-US" altLang="zh-CN" sz="3600" b="1" dirty="0">
                <a:solidFill>
                  <a:srgbClr val="003300"/>
                </a:solidFill>
                <a:latin typeface="微软雅黑" panose="020B0503020204020204" pitchFamily="34" charset="-122"/>
                <a:ea typeface="微软雅黑" panose="020B0503020204020204" pitchFamily="34" charset="-122"/>
              </a:rPr>
              <a:t>    </a:t>
            </a:r>
            <a:r>
              <a:rPr lang="zh-CN" altLang="en-US" sz="3600" b="1" dirty="0">
                <a:solidFill>
                  <a:srgbClr val="003300"/>
                </a:solidFill>
                <a:latin typeface="微软雅黑" panose="020B0503020204020204" pitchFamily="34" charset="-122"/>
                <a:ea typeface="微软雅黑" panose="020B0503020204020204" pitchFamily="34" charset="-122"/>
              </a:rPr>
              <a:t>植物没有神经系统，植物对外界刺激的反应没有动物那么灵敏，那植物能不能对自身的生命活动进行调节？</a:t>
            </a:r>
            <a:endParaRPr lang="zh-CN" altLang="en-US" sz="3600" b="1" dirty="0">
              <a:ln w="11430"/>
              <a:solidFill>
                <a:srgbClr val="003300"/>
              </a:soli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B7547AE5-8D21-4D00-A4BE-A0DC8A51D171}"/>
              </a:ext>
            </a:extLst>
          </p:cNvPr>
          <p:cNvSpPr txBox="1"/>
          <p:nvPr/>
        </p:nvSpPr>
        <p:spPr>
          <a:xfrm>
            <a:off x="1271464" y="2060848"/>
            <a:ext cx="10009112" cy="2554545"/>
          </a:xfrm>
          <a:prstGeom prst="rect">
            <a:avLst/>
          </a:prstGeom>
          <a:noFill/>
        </p:spPr>
        <p:txBody>
          <a:bodyPr wrap="square">
            <a:spAutoFit/>
          </a:bodyPr>
          <a:lstStyle/>
          <a:p>
            <a:pPr marL="285750" indent="-285750" eaLnBrk="1" hangingPunct="1">
              <a:buFont typeface="Arial" panose="020B0604020202020204" pitchFamily="34" charset="0"/>
              <a:buChar char="•"/>
            </a:pPr>
            <a:r>
              <a:rPr kumimoji="1" lang="zh-CN" altLang="en-US" sz="3200" b="1" dirty="0">
                <a:latin typeface="微软雅黑" panose="020B0503020204020204" pitchFamily="34" charset="-122"/>
                <a:ea typeface="微软雅黑" panose="020B0503020204020204" pitchFamily="34" charset="-122"/>
              </a:rPr>
              <a:t> 胚芽鞘弯向光源生长是由 </a:t>
            </a:r>
            <a:r>
              <a:rPr kumimoji="1" lang="zh-CN" altLang="en-US" sz="3200" b="1" u="sng" dirty="0">
                <a:latin typeface="微软雅黑" panose="020B0503020204020204" pitchFamily="34" charset="-122"/>
                <a:ea typeface="微软雅黑" panose="020B0503020204020204" pitchFamily="34" charset="-122"/>
              </a:rPr>
              <a:t>              </a:t>
            </a:r>
            <a:r>
              <a:rPr kumimoji="1" lang="zh-CN" altLang="en-US" sz="3200" b="1" dirty="0">
                <a:latin typeface="微软雅黑" panose="020B0503020204020204" pitchFamily="34" charset="-122"/>
                <a:ea typeface="微软雅黑" panose="020B0503020204020204" pitchFamily="34" charset="-122"/>
              </a:rPr>
              <a:t>引起。</a:t>
            </a:r>
          </a:p>
          <a:p>
            <a:pPr marL="285750" indent="-285750" eaLnBrk="1" hangingPunct="1">
              <a:buFont typeface="Arial" panose="020B0604020202020204" pitchFamily="34" charset="0"/>
              <a:buChar char="•"/>
            </a:pPr>
            <a:endParaRPr kumimoji="1" lang="zh-CN" altLang="en-US" sz="3200" b="1" dirty="0">
              <a:latin typeface="微软雅黑" panose="020B0503020204020204" pitchFamily="34" charset="-122"/>
              <a:ea typeface="微软雅黑" panose="020B0503020204020204" pitchFamily="34" charset="-122"/>
            </a:endParaRPr>
          </a:p>
          <a:p>
            <a:pPr marL="285750" indent="-285750" eaLnBrk="1" hangingPunct="1">
              <a:buFont typeface="Arial" panose="020B0604020202020204" pitchFamily="34" charset="0"/>
              <a:buChar char="•"/>
            </a:pPr>
            <a:r>
              <a:rPr kumimoji="1" lang="zh-CN" altLang="en-US" sz="3200" b="1" dirty="0">
                <a:latin typeface="微软雅黑" panose="020B0503020204020204" pitchFamily="34" charset="-122"/>
                <a:ea typeface="微软雅黑" panose="020B0503020204020204" pitchFamily="34" charset="-122"/>
              </a:rPr>
              <a:t> 感受光刺激的部位是</a:t>
            </a:r>
            <a:r>
              <a:rPr kumimoji="1" lang="zh-CN" altLang="en-US" sz="3200" b="1" u="sng" dirty="0">
                <a:latin typeface="微软雅黑" panose="020B0503020204020204" pitchFamily="34" charset="-122"/>
                <a:ea typeface="微软雅黑" panose="020B0503020204020204" pitchFamily="34" charset="-122"/>
              </a:rPr>
              <a:t>                       </a:t>
            </a:r>
            <a:r>
              <a:rPr kumimoji="1" lang="zh-CN" altLang="en-US" sz="3200" b="1" dirty="0">
                <a:latin typeface="微软雅黑" panose="020B0503020204020204" pitchFamily="34" charset="-122"/>
                <a:ea typeface="微软雅黑" panose="020B0503020204020204" pitchFamily="34" charset="-122"/>
              </a:rPr>
              <a:t> 。</a:t>
            </a:r>
          </a:p>
          <a:p>
            <a:pPr marL="285750" indent="-285750" eaLnBrk="1" hangingPunct="1">
              <a:buFont typeface="Arial" panose="020B0604020202020204" pitchFamily="34" charset="0"/>
              <a:buChar char="•"/>
            </a:pPr>
            <a:endParaRPr kumimoji="1" lang="zh-CN" altLang="en-US" sz="3200" b="1" dirty="0">
              <a:latin typeface="微软雅黑" panose="020B0503020204020204" pitchFamily="34" charset="-122"/>
              <a:ea typeface="微软雅黑" panose="020B0503020204020204" pitchFamily="34" charset="-122"/>
            </a:endParaRPr>
          </a:p>
          <a:p>
            <a:pPr marL="285750" indent="-285750" eaLnBrk="1" hangingPunct="1">
              <a:buFont typeface="Arial" panose="020B0604020202020204" pitchFamily="34" charset="0"/>
              <a:buChar char="•"/>
            </a:pPr>
            <a:r>
              <a:rPr kumimoji="1" lang="zh-CN" altLang="en-US" sz="3200" b="1" dirty="0">
                <a:latin typeface="微软雅黑" panose="020B0503020204020204" pitchFamily="34" charset="-122"/>
                <a:ea typeface="微软雅黑" panose="020B0503020204020204" pitchFamily="34" charset="-122"/>
              </a:rPr>
              <a:t> 向光弯曲生长的部位是</a:t>
            </a:r>
            <a:r>
              <a:rPr kumimoji="1" lang="zh-CN" altLang="en-US" sz="3200" b="1" u="sng" dirty="0">
                <a:latin typeface="微软雅黑" panose="020B0503020204020204" pitchFamily="34" charset="-122"/>
                <a:ea typeface="微软雅黑" panose="020B0503020204020204" pitchFamily="34" charset="-122"/>
              </a:rPr>
              <a:t>                                    </a:t>
            </a:r>
            <a:r>
              <a:rPr kumimoji="1" lang="zh-CN" altLang="en-US" sz="3200" b="1" dirty="0">
                <a:latin typeface="微软雅黑" panose="020B0503020204020204" pitchFamily="34" charset="-122"/>
                <a:ea typeface="微软雅黑" panose="020B0503020204020204" pitchFamily="34" charset="-122"/>
              </a:rPr>
              <a:t>。</a:t>
            </a:r>
          </a:p>
        </p:txBody>
      </p:sp>
      <p:sp>
        <p:nvSpPr>
          <p:cNvPr id="3" name="Rectangle 58">
            <a:extLst>
              <a:ext uri="{FF2B5EF4-FFF2-40B4-BE49-F238E27FC236}">
                <a16:creationId xmlns:a16="http://schemas.microsoft.com/office/drawing/2014/main" id="{B092F53C-8338-4CA3-A8B9-428B83408EAC}"/>
              </a:ext>
            </a:extLst>
          </p:cNvPr>
          <p:cNvSpPr>
            <a:spLocks noChangeArrowheads="1"/>
          </p:cNvSpPr>
          <p:nvPr/>
        </p:nvSpPr>
        <p:spPr bwMode="auto">
          <a:xfrm>
            <a:off x="6365043" y="2060848"/>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solidFill>
                  <a:srgbClr val="0000CC"/>
                </a:solidFill>
                <a:latin typeface="微软雅黑" panose="020B0503020204020204" pitchFamily="34" charset="-122"/>
                <a:ea typeface="微软雅黑" panose="020B0503020204020204" pitchFamily="34" charset="-122"/>
              </a:rPr>
              <a:t>单侧光</a:t>
            </a:r>
          </a:p>
        </p:txBody>
      </p:sp>
      <p:sp>
        <p:nvSpPr>
          <p:cNvPr id="4" name="Rectangle 59">
            <a:extLst>
              <a:ext uri="{FF2B5EF4-FFF2-40B4-BE49-F238E27FC236}">
                <a16:creationId xmlns:a16="http://schemas.microsoft.com/office/drawing/2014/main" id="{3D96A1C3-9526-425C-B954-CE9D245DBE56}"/>
              </a:ext>
            </a:extLst>
          </p:cNvPr>
          <p:cNvSpPr>
            <a:spLocks noChangeArrowheads="1"/>
          </p:cNvSpPr>
          <p:nvPr/>
        </p:nvSpPr>
        <p:spPr bwMode="auto">
          <a:xfrm>
            <a:off x="5722962" y="3008996"/>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solidFill>
                  <a:srgbClr val="0000CC"/>
                </a:solidFill>
                <a:latin typeface="微软雅黑" panose="020B0503020204020204" pitchFamily="34" charset="-122"/>
                <a:ea typeface="微软雅黑" panose="020B0503020204020204" pitchFamily="34" charset="-122"/>
              </a:rPr>
              <a:t>胚芽鞘尖端</a:t>
            </a:r>
          </a:p>
        </p:txBody>
      </p:sp>
      <p:sp>
        <p:nvSpPr>
          <p:cNvPr id="5" name="Rectangle 60">
            <a:extLst>
              <a:ext uri="{FF2B5EF4-FFF2-40B4-BE49-F238E27FC236}">
                <a16:creationId xmlns:a16="http://schemas.microsoft.com/office/drawing/2014/main" id="{6C59D706-E1B3-4582-BB9B-DAC4AF33C876}"/>
              </a:ext>
            </a:extLst>
          </p:cNvPr>
          <p:cNvSpPr>
            <a:spLocks noChangeArrowheads="1"/>
          </p:cNvSpPr>
          <p:nvPr/>
        </p:nvSpPr>
        <p:spPr bwMode="auto">
          <a:xfrm>
            <a:off x="6149019" y="3957981"/>
            <a:ext cx="34676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dirty="0">
                <a:solidFill>
                  <a:srgbClr val="0000CC"/>
                </a:solidFill>
                <a:latin typeface="微软雅黑" panose="020B0503020204020204" pitchFamily="34" charset="-122"/>
                <a:ea typeface="微软雅黑" panose="020B0503020204020204" pitchFamily="34" charset="-122"/>
              </a:rPr>
              <a:t>胚芽鞘尖端的下段</a:t>
            </a:r>
          </a:p>
        </p:txBody>
      </p:sp>
      <p:sp>
        <p:nvSpPr>
          <p:cNvPr id="9" name="Rectangle 2">
            <a:extLst>
              <a:ext uri="{FF2B5EF4-FFF2-40B4-BE49-F238E27FC236}">
                <a16:creationId xmlns:a16="http://schemas.microsoft.com/office/drawing/2014/main" id="{56243BF2-8EDC-4F4C-9A8C-659B7F5359A3}"/>
              </a:ext>
            </a:extLst>
          </p:cNvPr>
          <p:cNvSpPr txBox="1">
            <a:spLocks noChangeArrowheads="1"/>
          </p:cNvSpPr>
          <p:nvPr/>
        </p:nvSpPr>
        <p:spPr bwMode="auto">
          <a:xfrm>
            <a:off x="767408" y="204672"/>
            <a:ext cx="6915150" cy="692150"/>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kern="0" dirty="0">
                <a:solidFill>
                  <a:schemeClr val="tx1"/>
                </a:solidFill>
              </a:rPr>
              <a:t>1880</a:t>
            </a:r>
            <a:r>
              <a:rPr lang="zh-CN" altLang="en-US" kern="0" dirty="0">
                <a:solidFill>
                  <a:schemeClr val="tx1"/>
                </a:solidFill>
              </a:rPr>
              <a:t>年  达尔文向光性实验</a:t>
            </a:r>
          </a:p>
        </p:txBody>
      </p:sp>
    </p:spTree>
    <p:extLst>
      <p:ext uri="{BB962C8B-B14F-4D97-AF65-F5344CB8AC3E}">
        <p14:creationId xmlns:p14="http://schemas.microsoft.com/office/powerpoint/2010/main" val="49621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8">
            <a:extLst>
              <a:ext uri="{FF2B5EF4-FFF2-40B4-BE49-F238E27FC236}">
                <a16:creationId xmlns:a16="http://schemas.microsoft.com/office/drawing/2014/main" id="{E07190E6-2779-4DAD-AE98-2E6B71C29C2A}"/>
              </a:ext>
            </a:extLst>
          </p:cNvPr>
          <p:cNvSpPr txBox="1">
            <a:spLocks noChangeArrowheads="1"/>
          </p:cNvSpPr>
          <p:nvPr>
            <p:custDataLst>
              <p:tags r:id="rId2"/>
            </p:custDataLst>
          </p:nvPr>
        </p:nvSpPr>
        <p:spPr bwMode="auto">
          <a:xfrm>
            <a:off x="1631504" y="1277948"/>
            <a:ext cx="7762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植物表现出顶端优势的现象，主要原因是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771" name="文本框 9">
            <a:extLst>
              <a:ext uri="{FF2B5EF4-FFF2-40B4-BE49-F238E27FC236}">
                <a16:creationId xmlns:a16="http://schemas.microsoft.com/office/drawing/2014/main" id="{DC913B92-C3C6-4C05-8F40-634D8F3DEC03}"/>
              </a:ext>
            </a:extLst>
          </p:cNvPr>
          <p:cNvSpPr txBox="1">
            <a:spLocks noChangeArrowheads="1"/>
          </p:cNvSpPr>
          <p:nvPr>
            <p:custDataLst>
              <p:tags r:id="rId3"/>
            </p:custDataLst>
          </p:nvPr>
        </p:nvSpPr>
        <p:spPr bwMode="auto">
          <a:xfrm>
            <a:off x="3363572" y="2333491"/>
            <a:ext cx="4644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顶芽里的生长素浓度过高</a:t>
            </a:r>
          </a:p>
        </p:txBody>
      </p:sp>
      <p:sp>
        <p:nvSpPr>
          <p:cNvPr id="11" name="椭圆 10">
            <a:extLst>
              <a:ext uri="{FF2B5EF4-FFF2-40B4-BE49-F238E27FC236}">
                <a16:creationId xmlns:a16="http://schemas.microsoft.com/office/drawing/2014/main" id="{64703861-2693-4E7D-AF34-0C91C67AB767}"/>
              </a:ext>
            </a:extLst>
          </p:cNvPr>
          <p:cNvSpPr>
            <a:spLocks noChangeAspect="1"/>
          </p:cNvSpPr>
          <p:nvPr>
            <p:custDataLst>
              <p:tags r:id="rId4"/>
            </p:custDataLst>
          </p:nvPr>
        </p:nvSpPr>
        <p:spPr>
          <a:xfrm>
            <a:off x="2649197" y="233713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773" name="文本框 11">
            <a:extLst>
              <a:ext uri="{FF2B5EF4-FFF2-40B4-BE49-F238E27FC236}">
                <a16:creationId xmlns:a16="http://schemas.microsoft.com/office/drawing/2014/main" id="{140BA693-D3FD-49AD-983D-AB029DC2E146}"/>
              </a:ext>
            </a:extLst>
          </p:cNvPr>
          <p:cNvSpPr txBox="1">
            <a:spLocks noChangeArrowheads="1"/>
          </p:cNvSpPr>
          <p:nvPr>
            <p:custDataLst>
              <p:tags r:id="rId5"/>
            </p:custDataLst>
          </p:nvPr>
        </p:nvSpPr>
        <p:spPr bwMode="auto">
          <a:xfrm>
            <a:off x="3363572" y="3190741"/>
            <a:ext cx="50366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顶芽里的营养物质积累过多</a:t>
            </a:r>
          </a:p>
        </p:txBody>
      </p:sp>
      <p:sp>
        <p:nvSpPr>
          <p:cNvPr id="13" name="椭圆 12">
            <a:extLst>
              <a:ext uri="{FF2B5EF4-FFF2-40B4-BE49-F238E27FC236}">
                <a16:creationId xmlns:a16="http://schemas.microsoft.com/office/drawing/2014/main" id="{19257D87-2E10-427B-A3E2-5C9296337F0C}"/>
              </a:ext>
            </a:extLst>
          </p:cNvPr>
          <p:cNvSpPr>
            <a:spLocks noChangeAspect="1"/>
          </p:cNvSpPr>
          <p:nvPr>
            <p:custDataLst>
              <p:tags r:id="rId6"/>
            </p:custDataLst>
          </p:nvPr>
        </p:nvSpPr>
        <p:spPr>
          <a:xfrm>
            <a:off x="2649197" y="319438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775" name="文本框 13">
            <a:extLst>
              <a:ext uri="{FF2B5EF4-FFF2-40B4-BE49-F238E27FC236}">
                <a16:creationId xmlns:a16="http://schemas.microsoft.com/office/drawing/2014/main" id="{3FAD856D-3751-42A4-8F60-F31062B36576}"/>
              </a:ext>
            </a:extLst>
          </p:cNvPr>
          <p:cNvSpPr txBox="1">
            <a:spLocks noChangeArrowheads="1"/>
          </p:cNvSpPr>
          <p:nvPr>
            <p:custDataLst>
              <p:tags r:id="rId7"/>
            </p:custDataLst>
          </p:nvPr>
        </p:nvSpPr>
        <p:spPr bwMode="auto">
          <a:xfrm>
            <a:off x="3363571" y="4047991"/>
            <a:ext cx="6212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顶芽产生的生长素大量积累在侧芽</a:t>
            </a:r>
          </a:p>
        </p:txBody>
      </p:sp>
      <p:sp>
        <p:nvSpPr>
          <p:cNvPr id="15" name="椭圆 14">
            <a:extLst>
              <a:ext uri="{FF2B5EF4-FFF2-40B4-BE49-F238E27FC236}">
                <a16:creationId xmlns:a16="http://schemas.microsoft.com/office/drawing/2014/main" id="{761FBE37-FB35-4060-819D-68F88AECE81E}"/>
              </a:ext>
            </a:extLst>
          </p:cNvPr>
          <p:cNvSpPr>
            <a:spLocks noChangeAspect="1"/>
          </p:cNvSpPr>
          <p:nvPr>
            <p:custDataLst>
              <p:tags r:id="rId8"/>
            </p:custDataLst>
          </p:nvPr>
        </p:nvSpPr>
        <p:spPr>
          <a:xfrm>
            <a:off x="2649197" y="4051632"/>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777" name="文本框 15">
            <a:extLst>
              <a:ext uri="{FF2B5EF4-FFF2-40B4-BE49-F238E27FC236}">
                <a16:creationId xmlns:a16="http://schemas.microsoft.com/office/drawing/2014/main" id="{157DB5C7-D8A6-4768-914A-5EF6F70C5B59}"/>
              </a:ext>
            </a:extLst>
          </p:cNvPr>
          <p:cNvSpPr txBox="1">
            <a:spLocks noChangeArrowheads="1"/>
          </p:cNvSpPr>
          <p:nvPr>
            <p:custDataLst>
              <p:tags r:id="rId9"/>
            </p:custDataLst>
          </p:nvPr>
        </p:nvSpPr>
        <p:spPr bwMode="auto">
          <a:xfrm>
            <a:off x="3363572" y="4905241"/>
            <a:ext cx="4644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侧芽里的生长素浓度不够</a:t>
            </a:r>
          </a:p>
        </p:txBody>
      </p:sp>
      <p:sp>
        <p:nvSpPr>
          <p:cNvPr id="17" name="椭圆 16">
            <a:extLst>
              <a:ext uri="{FF2B5EF4-FFF2-40B4-BE49-F238E27FC236}">
                <a16:creationId xmlns:a16="http://schemas.microsoft.com/office/drawing/2014/main" id="{FC5D022B-2ECD-4158-86B8-418E4939EDBE}"/>
              </a:ext>
            </a:extLst>
          </p:cNvPr>
          <p:cNvSpPr>
            <a:spLocks noChangeAspect="1"/>
          </p:cNvSpPr>
          <p:nvPr>
            <p:custDataLst>
              <p:tags r:id="rId10"/>
            </p:custDataLst>
          </p:nvPr>
        </p:nvSpPr>
        <p:spPr>
          <a:xfrm>
            <a:off x="2649197" y="490888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05805B8B-BE03-446F-9E90-F899AE855405}"/>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2780" name="组合 7">
            <a:extLst>
              <a:ext uri="{FF2B5EF4-FFF2-40B4-BE49-F238E27FC236}">
                <a16:creationId xmlns:a16="http://schemas.microsoft.com/office/drawing/2014/main" id="{186D9C94-2BCD-40FD-B11C-3E64E8C11247}"/>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8BD879E9-6AF3-4F95-80BF-6D3992E31368}"/>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2F03FCF3-0B30-49CC-BAB6-75F9437F66DF}"/>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784" name="TypeText">
              <a:extLst>
                <a:ext uri="{FF2B5EF4-FFF2-40B4-BE49-F238E27FC236}">
                  <a16:creationId xmlns:a16="http://schemas.microsoft.com/office/drawing/2014/main" id="{DB3E646A-B27D-4BEF-A971-408B92650866}"/>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2785" name="TipText">
              <a:extLst>
                <a:ext uri="{FF2B5EF4-FFF2-40B4-BE49-F238E27FC236}">
                  <a16:creationId xmlns:a16="http://schemas.microsoft.com/office/drawing/2014/main" id="{929B10F9-3FEA-42BE-8F82-B3E89BFF5C3B}"/>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2781" name="图片 2">
            <a:extLst>
              <a:ext uri="{FF2B5EF4-FFF2-40B4-BE49-F238E27FC236}">
                <a16:creationId xmlns:a16="http://schemas.microsoft.com/office/drawing/2014/main" id="{D44A9602-47F9-4C8D-BECE-9A0B077D2CFF}"/>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41564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8">
            <a:extLst>
              <a:ext uri="{FF2B5EF4-FFF2-40B4-BE49-F238E27FC236}">
                <a16:creationId xmlns:a16="http://schemas.microsoft.com/office/drawing/2014/main" id="{B8DBBF2D-69C9-4C98-BB26-BB5338EC57EB}"/>
              </a:ext>
            </a:extLst>
          </p:cNvPr>
          <p:cNvSpPr txBox="1">
            <a:spLocks noChangeArrowheads="1"/>
          </p:cNvSpPr>
          <p:nvPr>
            <p:custDataLst>
              <p:tags r:id="rId2"/>
            </p:custDataLst>
          </p:nvPr>
        </p:nvSpPr>
        <p:spPr bwMode="auto">
          <a:xfrm>
            <a:off x="1271464" y="1014066"/>
            <a:ext cx="964907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将四株长势相似具顶芽的健壮植株，分别进行下列处理，其中侧芽能发育成枝条的是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795" name="文本框 9">
            <a:extLst>
              <a:ext uri="{FF2B5EF4-FFF2-40B4-BE49-F238E27FC236}">
                <a16:creationId xmlns:a16="http://schemas.microsoft.com/office/drawing/2014/main" id="{CAA23EA0-D2F1-4A97-8FC7-F2ACB4C7DB40}"/>
              </a:ext>
            </a:extLst>
          </p:cNvPr>
          <p:cNvSpPr txBox="1">
            <a:spLocks noChangeArrowheads="1"/>
          </p:cNvSpPr>
          <p:nvPr>
            <p:custDataLst>
              <p:tags r:id="rId3"/>
            </p:custDataLst>
          </p:nvPr>
        </p:nvSpPr>
        <p:spPr bwMode="auto">
          <a:xfrm>
            <a:off x="3352801" y="2621524"/>
            <a:ext cx="43433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去顶芽后，不做任何处理</a:t>
            </a:r>
          </a:p>
        </p:txBody>
      </p:sp>
      <p:sp>
        <p:nvSpPr>
          <p:cNvPr id="11" name="椭圆 10">
            <a:extLst>
              <a:ext uri="{FF2B5EF4-FFF2-40B4-BE49-F238E27FC236}">
                <a16:creationId xmlns:a16="http://schemas.microsoft.com/office/drawing/2014/main" id="{84E9EEFB-BF51-4087-9980-5F8B3353F5A8}"/>
              </a:ext>
            </a:extLst>
          </p:cNvPr>
          <p:cNvSpPr>
            <a:spLocks noChangeAspect="1"/>
          </p:cNvSpPr>
          <p:nvPr>
            <p:custDataLst>
              <p:tags r:id="rId4"/>
            </p:custDataLst>
          </p:nvPr>
        </p:nvSpPr>
        <p:spPr>
          <a:xfrm>
            <a:off x="2638425" y="26251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797" name="文本框 11">
            <a:extLst>
              <a:ext uri="{FF2B5EF4-FFF2-40B4-BE49-F238E27FC236}">
                <a16:creationId xmlns:a16="http://schemas.microsoft.com/office/drawing/2014/main" id="{BD035752-C0E9-4C52-B7B8-5D3FC27CF994}"/>
              </a:ext>
            </a:extLst>
          </p:cNvPr>
          <p:cNvSpPr txBox="1">
            <a:spLocks noChangeArrowheads="1"/>
          </p:cNvSpPr>
          <p:nvPr>
            <p:custDataLst>
              <p:tags r:id="rId5"/>
            </p:custDataLst>
          </p:nvPr>
        </p:nvSpPr>
        <p:spPr bwMode="auto">
          <a:xfrm>
            <a:off x="3352800" y="3455175"/>
            <a:ext cx="7423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去顶芽后，在断口上放一富含生长素的琼脂块</a:t>
            </a:r>
          </a:p>
        </p:txBody>
      </p:sp>
      <p:sp>
        <p:nvSpPr>
          <p:cNvPr id="13" name="椭圆 12">
            <a:extLst>
              <a:ext uri="{FF2B5EF4-FFF2-40B4-BE49-F238E27FC236}">
                <a16:creationId xmlns:a16="http://schemas.microsoft.com/office/drawing/2014/main" id="{2A2527CD-32CE-46C5-AACE-0D0D05C1BBB3}"/>
              </a:ext>
            </a:extLst>
          </p:cNvPr>
          <p:cNvSpPr>
            <a:spLocks noChangeAspect="1"/>
          </p:cNvSpPr>
          <p:nvPr>
            <p:custDataLst>
              <p:tags r:id="rId6"/>
            </p:custDataLst>
          </p:nvPr>
        </p:nvSpPr>
        <p:spPr>
          <a:xfrm>
            <a:off x="2638425" y="34824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799" name="文本框 13">
            <a:extLst>
              <a:ext uri="{FF2B5EF4-FFF2-40B4-BE49-F238E27FC236}">
                <a16:creationId xmlns:a16="http://schemas.microsoft.com/office/drawing/2014/main" id="{3E546EEC-D5B4-4E34-B810-83A060200608}"/>
              </a:ext>
            </a:extLst>
          </p:cNvPr>
          <p:cNvSpPr txBox="1">
            <a:spLocks noChangeArrowheads="1"/>
          </p:cNvSpPr>
          <p:nvPr>
            <p:custDataLst>
              <p:tags r:id="rId7"/>
            </p:custDataLst>
          </p:nvPr>
        </p:nvSpPr>
        <p:spPr bwMode="auto">
          <a:xfrm>
            <a:off x="3352800" y="4334981"/>
            <a:ext cx="7999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不去顶芽，在侧芽上涂以含低浓度生长素的琼脂</a:t>
            </a:r>
          </a:p>
        </p:txBody>
      </p:sp>
      <p:sp>
        <p:nvSpPr>
          <p:cNvPr id="15" name="椭圆 14">
            <a:extLst>
              <a:ext uri="{FF2B5EF4-FFF2-40B4-BE49-F238E27FC236}">
                <a16:creationId xmlns:a16="http://schemas.microsoft.com/office/drawing/2014/main" id="{18F93349-A1E0-4C42-91BE-EF41DFA09B57}"/>
              </a:ext>
            </a:extLst>
          </p:cNvPr>
          <p:cNvSpPr>
            <a:spLocks noChangeAspect="1"/>
          </p:cNvSpPr>
          <p:nvPr>
            <p:custDataLst>
              <p:tags r:id="rId8"/>
            </p:custDataLst>
          </p:nvPr>
        </p:nvSpPr>
        <p:spPr>
          <a:xfrm>
            <a:off x="2638425" y="43396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801" name="文本框 15">
            <a:extLst>
              <a:ext uri="{FF2B5EF4-FFF2-40B4-BE49-F238E27FC236}">
                <a16:creationId xmlns:a16="http://schemas.microsoft.com/office/drawing/2014/main" id="{278CB7A4-70C3-422B-8557-7743CA46CB7B}"/>
              </a:ext>
            </a:extLst>
          </p:cNvPr>
          <p:cNvSpPr txBox="1">
            <a:spLocks noChangeArrowheads="1"/>
          </p:cNvSpPr>
          <p:nvPr>
            <p:custDataLst>
              <p:tags r:id="rId9"/>
            </p:custDataLst>
          </p:nvPr>
        </p:nvSpPr>
        <p:spPr bwMode="auto">
          <a:xfrm>
            <a:off x="3352801" y="5193274"/>
            <a:ext cx="5407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不去顶芽，在侧芽上涂以琼脂</a:t>
            </a:r>
          </a:p>
        </p:txBody>
      </p:sp>
      <p:sp>
        <p:nvSpPr>
          <p:cNvPr id="17" name="椭圆 16">
            <a:extLst>
              <a:ext uri="{FF2B5EF4-FFF2-40B4-BE49-F238E27FC236}">
                <a16:creationId xmlns:a16="http://schemas.microsoft.com/office/drawing/2014/main" id="{0842B5EA-C974-4AE5-88BE-B4F73C0B8AFC}"/>
              </a:ext>
            </a:extLst>
          </p:cNvPr>
          <p:cNvSpPr>
            <a:spLocks noChangeAspect="1"/>
          </p:cNvSpPr>
          <p:nvPr>
            <p:custDataLst>
              <p:tags r:id="rId10"/>
            </p:custDataLst>
          </p:nvPr>
        </p:nvSpPr>
        <p:spPr>
          <a:xfrm>
            <a:off x="2638425" y="51969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F51D04C6-EC28-4322-AF43-9003988FBE4C}"/>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sp>
        <p:nvSpPr>
          <p:cNvPr id="3" name="灯片编号占位符 2"/>
          <p:cNvSpPr>
            <a:spLocks noGrp="1"/>
          </p:cNvSpPr>
          <p:nvPr>
            <p:ph type="sldNum" sz="quarter" idx="429496729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grpSp>
        <p:nvGrpSpPr>
          <p:cNvPr id="33804" name="组合 7">
            <a:extLst>
              <a:ext uri="{FF2B5EF4-FFF2-40B4-BE49-F238E27FC236}">
                <a16:creationId xmlns:a16="http://schemas.microsoft.com/office/drawing/2014/main" id="{2FA84182-65F9-4AEC-BBDB-C9283C2D7140}"/>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49A87C83-2968-4A2E-A7D6-EB15ECB3C438}"/>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82F8E11E-0EBF-470B-9171-9DEFD48CD32B}"/>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808" name="TypeText">
              <a:extLst>
                <a:ext uri="{FF2B5EF4-FFF2-40B4-BE49-F238E27FC236}">
                  <a16:creationId xmlns:a16="http://schemas.microsoft.com/office/drawing/2014/main" id="{BDF1FECF-0689-4D62-BE65-7F85A8FC0D93}"/>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3809" name="TipText">
              <a:extLst>
                <a:ext uri="{FF2B5EF4-FFF2-40B4-BE49-F238E27FC236}">
                  <a16:creationId xmlns:a16="http://schemas.microsoft.com/office/drawing/2014/main" id="{C9311F13-C963-4F65-8714-50D95CFE0EDB}"/>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3805" name="图片 2">
            <a:extLst>
              <a:ext uri="{FF2B5EF4-FFF2-40B4-BE49-F238E27FC236}">
                <a16:creationId xmlns:a16="http://schemas.microsoft.com/office/drawing/2014/main" id="{AB23A647-59FD-45AE-8923-E9A2C401D115}"/>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60655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本框 8">
            <a:extLst>
              <a:ext uri="{FF2B5EF4-FFF2-40B4-BE49-F238E27FC236}">
                <a16:creationId xmlns:a16="http://schemas.microsoft.com/office/drawing/2014/main" id="{30CFF155-F06D-44BE-8DFA-2D7035ACC246}"/>
              </a:ext>
            </a:extLst>
          </p:cNvPr>
          <p:cNvSpPr txBox="1">
            <a:spLocks noChangeArrowheads="1"/>
          </p:cNvSpPr>
          <p:nvPr>
            <p:custDataLst>
              <p:tags r:id="rId2"/>
            </p:custDataLst>
          </p:nvPr>
        </p:nvSpPr>
        <p:spPr bwMode="auto">
          <a:xfrm>
            <a:off x="1525904" y="1346866"/>
            <a:ext cx="889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下列农业生产措施中，哪一项与生长素无关</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19" name="文本框 9">
            <a:extLst>
              <a:ext uri="{FF2B5EF4-FFF2-40B4-BE49-F238E27FC236}">
                <a16:creationId xmlns:a16="http://schemas.microsoft.com/office/drawing/2014/main" id="{16F6CEE2-96DB-43BB-B3C9-57F3694E9E4C}"/>
              </a:ext>
            </a:extLst>
          </p:cNvPr>
          <p:cNvSpPr txBox="1">
            <a:spLocks noChangeArrowheads="1"/>
          </p:cNvSpPr>
          <p:nvPr>
            <p:custDataLst>
              <p:tags r:id="rId3"/>
            </p:custDataLst>
          </p:nvPr>
        </p:nvSpPr>
        <p:spPr bwMode="auto">
          <a:xfrm>
            <a:off x="3503612" y="2351119"/>
            <a:ext cx="3148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果树的修芽剪枝</a:t>
            </a:r>
          </a:p>
        </p:txBody>
      </p:sp>
      <p:sp>
        <p:nvSpPr>
          <p:cNvPr id="11" name="椭圆 10">
            <a:extLst>
              <a:ext uri="{FF2B5EF4-FFF2-40B4-BE49-F238E27FC236}">
                <a16:creationId xmlns:a16="http://schemas.microsoft.com/office/drawing/2014/main" id="{D21F16D8-5FFD-4110-9849-9B6D1AF6288E}"/>
              </a:ext>
            </a:extLst>
          </p:cNvPr>
          <p:cNvSpPr>
            <a:spLocks noChangeAspect="1"/>
          </p:cNvSpPr>
          <p:nvPr>
            <p:custDataLst>
              <p:tags r:id="rId4"/>
            </p:custDataLst>
          </p:nvPr>
        </p:nvSpPr>
        <p:spPr>
          <a:xfrm>
            <a:off x="2789237" y="238553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21" name="文本框 11">
            <a:extLst>
              <a:ext uri="{FF2B5EF4-FFF2-40B4-BE49-F238E27FC236}">
                <a16:creationId xmlns:a16="http://schemas.microsoft.com/office/drawing/2014/main" id="{18313C04-0406-4EF4-9AC2-8A3CA49EAAC6}"/>
              </a:ext>
            </a:extLst>
          </p:cNvPr>
          <p:cNvSpPr txBox="1">
            <a:spLocks noChangeArrowheads="1"/>
          </p:cNvSpPr>
          <p:nvPr>
            <p:custDataLst>
              <p:tags r:id="rId5"/>
            </p:custDataLst>
          </p:nvPr>
        </p:nvSpPr>
        <p:spPr bwMode="auto">
          <a:xfrm>
            <a:off x="3503612" y="3208369"/>
            <a:ext cx="47526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移栽花卉时剪去部分叶片</a:t>
            </a:r>
          </a:p>
        </p:txBody>
      </p:sp>
      <p:sp>
        <p:nvSpPr>
          <p:cNvPr id="13" name="椭圆 12">
            <a:extLst>
              <a:ext uri="{FF2B5EF4-FFF2-40B4-BE49-F238E27FC236}">
                <a16:creationId xmlns:a16="http://schemas.microsoft.com/office/drawing/2014/main" id="{F7A96E03-EA08-4B00-839B-3AFC42F1050F}"/>
              </a:ext>
            </a:extLst>
          </p:cNvPr>
          <p:cNvSpPr>
            <a:spLocks noChangeAspect="1"/>
          </p:cNvSpPr>
          <p:nvPr>
            <p:custDataLst>
              <p:tags r:id="rId6"/>
            </p:custDataLst>
          </p:nvPr>
        </p:nvSpPr>
        <p:spPr>
          <a:xfrm>
            <a:off x="2789237" y="3242787"/>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23" name="文本框 13">
            <a:extLst>
              <a:ext uri="{FF2B5EF4-FFF2-40B4-BE49-F238E27FC236}">
                <a16:creationId xmlns:a16="http://schemas.microsoft.com/office/drawing/2014/main" id="{A9C1EFF1-9FA6-4BEA-B950-056D69B19D18}"/>
              </a:ext>
            </a:extLst>
          </p:cNvPr>
          <p:cNvSpPr txBox="1">
            <a:spLocks noChangeArrowheads="1"/>
          </p:cNvSpPr>
          <p:nvPr>
            <p:custDataLst>
              <p:tags r:id="rId7"/>
            </p:custDataLst>
          </p:nvPr>
        </p:nvSpPr>
        <p:spPr bwMode="auto">
          <a:xfrm>
            <a:off x="3503611" y="4065619"/>
            <a:ext cx="35495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人工培育无子番茄</a:t>
            </a:r>
          </a:p>
        </p:txBody>
      </p:sp>
      <p:sp>
        <p:nvSpPr>
          <p:cNvPr id="15" name="椭圆 14">
            <a:extLst>
              <a:ext uri="{FF2B5EF4-FFF2-40B4-BE49-F238E27FC236}">
                <a16:creationId xmlns:a16="http://schemas.microsoft.com/office/drawing/2014/main" id="{54E57E7F-B474-4DB3-9E31-959E96B41607}"/>
              </a:ext>
            </a:extLst>
          </p:cNvPr>
          <p:cNvSpPr>
            <a:spLocks noChangeAspect="1"/>
          </p:cNvSpPr>
          <p:nvPr>
            <p:custDataLst>
              <p:tags r:id="rId8"/>
            </p:custDataLst>
          </p:nvPr>
        </p:nvSpPr>
        <p:spPr>
          <a:xfrm>
            <a:off x="2789237" y="410003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825" name="文本框 15">
            <a:extLst>
              <a:ext uri="{FF2B5EF4-FFF2-40B4-BE49-F238E27FC236}">
                <a16:creationId xmlns:a16="http://schemas.microsoft.com/office/drawing/2014/main" id="{8C9560F9-38B2-48D9-9D36-54C8BFA4B157}"/>
              </a:ext>
            </a:extLst>
          </p:cNvPr>
          <p:cNvSpPr txBox="1">
            <a:spLocks noChangeArrowheads="1"/>
          </p:cNvSpPr>
          <p:nvPr>
            <p:custDataLst>
              <p:tags r:id="rId9"/>
            </p:custDataLst>
          </p:nvPr>
        </p:nvSpPr>
        <p:spPr bwMode="auto">
          <a:xfrm>
            <a:off x="3503611" y="4922869"/>
            <a:ext cx="51536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为提高棉花产量而打顶摘心</a:t>
            </a:r>
          </a:p>
        </p:txBody>
      </p:sp>
      <p:sp>
        <p:nvSpPr>
          <p:cNvPr id="17" name="椭圆 16">
            <a:extLst>
              <a:ext uri="{FF2B5EF4-FFF2-40B4-BE49-F238E27FC236}">
                <a16:creationId xmlns:a16="http://schemas.microsoft.com/office/drawing/2014/main" id="{35AB0401-AC9A-453B-8E70-EB53BD84E563}"/>
              </a:ext>
            </a:extLst>
          </p:cNvPr>
          <p:cNvSpPr>
            <a:spLocks noChangeAspect="1"/>
          </p:cNvSpPr>
          <p:nvPr>
            <p:custDataLst>
              <p:tags r:id="rId10"/>
            </p:custDataLst>
          </p:nvPr>
        </p:nvSpPr>
        <p:spPr>
          <a:xfrm>
            <a:off x="2789237" y="495728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80B549B1-AE34-4A08-8265-67AF1E2C2343}"/>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sp>
        <p:nvSpPr>
          <p:cNvPr id="2" name="矩形 1">
            <a:extLst>
              <a:ext uri="{FF2B5EF4-FFF2-40B4-BE49-F238E27FC236}">
                <a16:creationId xmlns:a16="http://schemas.microsoft.com/office/drawing/2014/main" id="{B1EF6B20-55DA-467F-B11A-4EDD0A6F664E}"/>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6921572B-0DF2-45E4-9BE1-8DD210F9007E}"/>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可为此题添加文本、图片、公式等解析，且需将内容全部放在本区域内。正常使用需</a:t>
            </a:r>
            <a:r>
              <a:rPr kumimoji="0" lang="en-US" altLang="zh-CN" sz="12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3.0</a:t>
            </a:r>
            <a:r>
              <a:rPr kumimoji="0" lang="zh-CN" altLang="en-US" sz="12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a:t>
            </a:r>
          </a:p>
        </p:txBody>
      </p:sp>
      <p:sp>
        <p:nvSpPr>
          <p:cNvPr id="10" name="文本框 9">
            <a:extLst>
              <a:ext uri="{FF2B5EF4-FFF2-40B4-BE49-F238E27FC236}">
                <a16:creationId xmlns:a16="http://schemas.microsoft.com/office/drawing/2014/main" id="{51EF5EF1-956A-4D47-9009-2C3F73B7D714}"/>
              </a:ext>
            </a:extLst>
          </p:cNvPr>
          <p:cNvSpPr txBox="1"/>
          <p:nvPr>
            <p:custDataLst>
              <p:tags r:id="rId14"/>
            </p:custDataLst>
          </p:nvPr>
        </p:nvSpPr>
        <p:spPr>
          <a:xfrm>
            <a:off x="12827000" y="1270000"/>
            <a:ext cx="3332480" cy="646331"/>
          </a:xfrm>
          <a:prstGeom prst="rect">
            <a:avLst/>
          </a:prstGeom>
          <a:noFill/>
        </p:spPr>
        <p:txBody>
          <a:bodyPr vert="horz" rtlCol="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B. </a:t>
            </a: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由于根系受伤，剪去部分叶片减少水分蒸发，利于成活。</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0AB61A9A-3F68-430E-BA9A-EE3ABE57A98B}"/>
              </a:ext>
            </a:extLst>
          </p:cNvPr>
          <p:cNvGrpSpPr/>
          <p:nvPr>
            <p:custDataLst>
              <p:tags r:id="rId15"/>
            </p:custDataLst>
          </p:nvPr>
        </p:nvGrpSpPr>
        <p:grpSpPr>
          <a:xfrm>
            <a:off x="12585700" y="0"/>
            <a:ext cx="3815080" cy="647700"/>
            <a:chOff x="12585700" y="0"/>
            <a:chExt cx="3815080" cy="647700"/>
          </a:xfrm>
        </p:grpSpPr>
        <p:sp>
          <p:nvSpPr>
            <p:cNvPr id="3" name="RemarkBack">
              <a:extLst>
                <a:ext uri="{FF2B5EF4-FFF2-40B4-BE49-F238E27FC236}">
                  <a16:creationId xmlns:a16="http://schemas.microsoft.com/office/drawing/2014/main" id="{D41B0349-A73D-43D4-80D9-2BA482416EBE}"/>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RemarkBlock">
              <a:extLst>
                <a:ext uri="{FF2B5EF4-FFF2-40B4-BE49-F238E27FC236}">
                  <a16:creationId xmlns:a16="http://schemas.microsoft.com/office/drawing/2014/main" id="{0CCF2E0E-FDD8-424E-8AD9-1214010AFC88}"/>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RemarkTitleText">
              <a:extLst>
                <a:ext uri="{FF2B5EF4-FFF2-40B4-BE49-F238E27FC236}">
                  <a16:creationId xmlns:a16="http://schemas.microsoft.com/office/drawing/2014/main" id="{22F8F125-0CC5-44A2-9A9E-135143F85E08}"/>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答案解析</a:t>
              </a:r>
            </a:p>
          </p:txBody>
        </p:sp>
      </p:grpSp>
      <p:sp>
        <p:nvSpPr>
          <p:cNvPr id="12" name="RemarkBack">
            <a:extLst>
              <a:ext uri="{FF2B5EF4-FFF2-40B4-BE49-F238E27FC236}">
                <a16:creationId xmlns:a16="http://schemas.microsoft.com/office/drawing/2014/main" id="{6F5CE756-28DB-4B14-9769-9071FB83510F}"/>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RemarkBlock">
            <a:extLst>
              <a:ext uri="{FF2B5EF4-FFF2-40B4-BE49-F238E27FC236}">
                <a16:creationId xmlns:a16="http://schemas.microsoft.com/office/drawing/2014/main" id="{7FCA3B3B-C981-45DC-AAB2-985CBA3EE8B2}"/>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RemarkTitleText">
            <a:extLst>
              <a:ext uri="{FF2B5EF4-FFF2-40B4-BE49-F238E27FC236}">
                <a16:creationId xmlns:a16="http://schemas.microsoft.com/office/drawing/2014/main" id="{25AB2474-20FD-44FD-9A37-FE263F4A160E}"/>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答案解析</a:t>
            </a:r>
          </a:p>
        </p:txBody>
      </p:sp>
      <p:sp>
        <p:nvSpPr>
          <p:cNvPr id="20" name="灯片编号占位符 19"/>
          <p:cNvSpPr>
            <a:spLocks noGrp="1"/>
          </p:cNvSpPr>
          <p:nvPr>
            <p:ph type="sldNum" sz="quarter" idx="429496729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grpSp>
        <p:nvGrpSpPr>
          <p:cNvPr id="34828" name="组合 7">
            <a:extLst>
              <a:ext uri="{FF2B5EF4-FFF2-40B4-BE49-F238E27FC236}">
                <a16:creationId xmlns:a16="http://schemas.microsoft.com/office/drawing/2014/main" id="{0B39DA07-B8D6-4C37-821E-4CAD81FB281E}"/>
              </a:ext>
            </a:extLst>
          </p:cNvPr>
          <p:cNvGrpSpPr>
            <a:grpSpLocks/>
          </p:cNvGrpSpPr>
          <p:nvPr>
            <p:custDataLst>
              <p:tags r:id="rId19"/>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44B301FE-5AD3-4B27-9E2D-BE42CCB59118}"/>
                </a:ext>
              </a:extLst>
            </p:cNvPr>
            <p:cNvSpPr/>
            <p:nvPr>
              <p:custDataLst>
                <p:tags r:id="rId21"/>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F76B75B0-B9EE-4642-BF6F-85A1FEA9DB74}"/>
                </a:ext>
              </a:extLst>
            </p:cNvPr>
            <p:cNvSpPr/>
            <p:nvPr>
              <p:custDataLst>
                <p:tags r:id="rId22"/>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832" name="TypeText">
              <a:extLst>
                <a:ext uri="{FF2B5EF4-FFF2-40B4-BE49-F238E27FC236}">
                  <a16:creationId xmlns:a16="http://schemas.microsoft.com/office/drawing/2014/main" id="{CA5A9F53-FE99-4F69-B117-1491B713F639}"/>
                </a:ext>
              </a:extLst>
            </p:cNvPr>
            <p:cNvSpPr txBox="1">
              <a:spLocks noChangeArrowheads="1"/>
            </p:cNvSpPr>
            <p:nvPr>
              <p:custDataLst>
                <p:tags r:id="rId23"/>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4833" name="TipText">
              <a:extLst>
                <a:ext uri="{FF2B5EF4-FFF2-40B4-BE49-F238E27FC236}">
                  <a16:creationId xmlns:a16="http://schemas.microsoft.com/office/drawing/2014/main" id="{7143BD27-5995-4EEB-9A64-D25A03670711}"/>
                </a:ext>
              </a:extLst>
            </p:cNvPr>
            <p:cNvSpPr txBox="1">
              <a:spLocks noChangeArrowheads="1"/>
            </p:cNvSpPr>
            <p:nvPr>
              <p:custDataLst>
                <p:tags r:id="rId24"/>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4829" name="图片 2">
            <a:extLst>
              <a:ext uri="{FF2B5EF4-FFF2-40B4-BE49-F238E27FC236}">
                <a16:creationId xmlns:a16="http://schemas.microsoft.com/office/drawing/2014/main" id="{C8A0146F-16F3-483A-89E7-D9B1312C95B5}"/>
              </a:ext>
            </a:extLst>
          </p:cNvPr>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64318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8">
            <a:extLst>
              <a:ext uri="{FF2B5EF4-FFF2-40B4-BE49-F238E27FC236}">
                <a16:creationId xmlns:a16="http://schemas.microsoft.com/office/drawing/2014/main" id="{4AE21DA6-7C61-4153-9AB8-9D2983241DFD}"/>
              </a:ext>
            </a:extLst>
          </p:cNvPr>
          <p:cNvSpPr txBox="1">
            <a:spLocks noChangeArrowheads="1"/>
          </p:cNvSpPr>
          <p:nvPr>
            <p:custDataLst>
              <p:tags r:id="rId2"/>
            </p:custDataLst>
          </p:nvPr>
        </p:nvSpPr>
        <p:spPr bwMode="auto">
          <a:xfrm>
            <a:off x="1003300" y="1014861"/>
            <a:ext cx="1027727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9.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要得到番茄的无子果实，需将一定浓度的生长素溶液滴在该花的雌蕊柱头上。处理该花的时期和条件是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843" name="文本框 9">
            <a:extLst>
              <a:ext uri="{FF2B5EF4-FFF2-40B4-BE49-F238E27FC236}">
                <a16:creationId xmlns:a16="http://schemas.microsoft.com/office/drawing/2014/main" id="{30CBAF7B-BE75-4BCB-9A8E-911EB75B8B1B}"/>
              </a:ext>
            </a:extLst>
          </p:cNvPr>
          <p:cNvSpPr txBox="1">
            <a:spLocks noChangeArrowheads="1"/>
          </p:cNvSpPr>
          <p:nvPr>
            <p:custDataLst>
              <p:tags r:id="rId3"/>
            </p:custDataLst>
          </p:nvPr>
        </p:nvSpPr>
        <p:spPr bwMode="auto">
          <a:xfrm>
            <a:off x="3575720" y="2637229"/>
            <a:ext cx="38953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花蕾期，不去雄蕊</a:t>
            </a:r>
          </a:p>
        </p:txBody>
      </p:sp>
      <p:sp>
        <p:nvSpPr>
          <p:cNvPr id="11" name="椭圆 10">
            <a:extLst>
              <a:ext uri="{FF2B5EF4-FFF2-40B4-BE49-F238E27FC236}">
                <a16:creationId xmlns:a16="http://schemas.microsoft.com/office/drawing/2014/main" id="{44856957-7935-44D6-AAEE-7EBB16D3B5AA}"/>
              </a:ext>
            </a:extLst>
          </p:cNvPr>
          <p:cNvSpPr>
            <a:spLocks noChangeAspect="1"/>
          </p:cNvSpPr>
          <p:nvPr>
            <p:custDataLst>
              <p:tags r:id="rId4"/>
            </p:custDataLst>
          </p:nvPr>
        </p:nvSpPr>
        <p:spPr>
          <a:xfrm>
            <a:off x="2861344" y="264086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845" name="文本框 11">
            <a:extLst>
              <a:ext uri="{FF2B5EF4-FFF2-40B4-BE49-F238E27FC236}">
                <a16:creationId xmlns:a16="http://schemas.microsoft.com/office/drawing/2014/main" id="{D33FFB05-3F79-4B09-80F5-78FAF087F4DB}"/>
              </a:ext>
            </a:extLst>
          </p:cNvPr>
          <p:cNvSpPr txBox="1">
            <a:spLocks noChangeArrowheads="1"/>
          </p:cNvSpPr>
          <p:nvPr>
            <p:custDataLst>
              <p:tags r:id="rId5"/>
            </p:custDataLst>
          </p:nvPr>
        </p:nvSpPr>
        <p:spPr bwMode="auto">
          <a:xfrm>
            <a:off x="3575720" y="3494479"/>
            <a:ext cx="43433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花蕾期，去掉雄蕊</a:t>
            </a:r>
          </a:p>
        </p:txBody>
      </p:sp>
      <p:sp>
        <p:nvSpPr>
          <p:cNvPr id="13" name="椭圆 12">
            <a:extLst>
              <a:ext uri="{FF2B5EF4-FFF2-40B4-BE49-F238E27FC236}">
                <a16:creationId xmlns:a16="http://schemas.microsoft.com/office/drawing/2014/main" id="{D07C642E-D5D5-478A-BF65-95CF398F5FB3}"/>
              </a:ext>
            </a:extLst>
          </p:cNvPr>
          <p:cNvSpPr>
            <a:spLocks noChangeAspect="1"/>
          </p:cNvSpPr>
          <p:nvPr>
            <p:custDataLst>
              <p:tags r:id="rId6"/>
            </p:custDataLst>
          </p:nvPr>
        </p:nvSpPr>
        <p:spPr>
          <a:xfrm>
            <a:off x="2861344" y="3498118"/>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847" name="文本框 13">
            <a:extLst>
              <a:ext uri="{FF2B5EF4-FFF2-40B4-BE49-F238E27FC236}">
                <a16:creationId xmlns:a16="http://schemas.microsoft.com/office/drawing/2014/main" id="{08BB65BF-26E3-465C-9FE0-5E4D368F6E5D}"/>
              </a:ext>
            </a:extLst>
          </p:cNvPr>
          <p:cNvSpPr txBox="1">
            <a:spLocks noChangeArrowheads="1"/>
          </p:cNvSpPr>
          <p:nvPr>
            <p:custDataLst>
              <p:tags r:id="rId7"/>
            </p:custDataLst>
          </p:nvPr>
        </p:nvSpPr>
        <p:spPr bwMode="auto">
          <a:xfrm>
            <a:off x="3575720" y="4351729"/>
            <a:ext cx="45433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开花后，不去雄蕊</a:t>
            </a:r>
          </a:p>
        </p:txBody>
      </p:sp>
      <p:sp>
        <p:nvSpPr>
          <p:cNvPr id="15" name="椭圆 14">
            <a:extLst>
              <a:ext uri="{FF2B5EF4-FFF2-40B4-BE49-F238E27FC236}">
                <a16:creationId xmlns:a16="http://schemas.microsoft.com/office/drawing/2014/main" id="{8BB808A2-79BF-43E1-A23D-01BB3EB9A0E2}"/>
              </a:ext>
            </a:extLst>
          </p:cNvPr>
          <p:cNvSpPr>
            <a:spLocks noChangeAspect="1"/>
          </p:cNvSpPr>
          <p:nvPr>
            <p:custDataLst>
              <p:tags r:id="rId8"/>
            </p:custDataLst>
          </p:nvPr>
        </p:nvSpPr>
        <p:spPr>
          <a:xfrm>
            <a:off x="2861344" y="435536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849" name="文本框 15">
            <a:extLst>
              <a:ext uri="{FF2B5EF4-FFF2-40B4-BE49-F238E27FC236}">
                <a16:creationId xmlns:a16="http://schemas.microsoft.com/office/drawing/2014/main" id="{E572AD0C-41DA-42D4-A3F4-E3247B010967}"/>
              </a:ext>
            </a:extLst>
          </p:cNvPr>
          <p:cNvSpPr txBox="1">
            <a:spLocks noChangeArrowheads="1"/>
          </p:cNvSpPr>
          <p:nvPr>
            <p:custDataLst>
              <p:tags r:id="rId9"/>
            </p:custDataLst>
          </p:nvPr>
        </p:nvSpPr>
        <p:spPr bwMode="auto">
          <a:xfrm>
            <a:off x="3575720" y="5208979"/>
            <a:ext cx="41833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开花后，去掉雄蕊</a:t>
            </a:r>
          </a:p>
        </p:txBody>
      </p:sp>
      <p:sp>
        <p:nvSpPr>
          <p:cNvPr id="17" name="椭圆 16">
            <a:extLst>
              <a:ext uri="{FF2B5EF4-FFF2-40B4-BE49-F238E27FC236}">
                <a16:creationId xmlns:a16="http://schemas.microsoft.com/office/drawing/2014/main" id="{8A4A8043-A03F-492A-AD1A-EB53382EE557}"/>
              </a:ext>
            </a:extLst>
          </p:cNvPr>
          <p:cNvSpPr>
            <a:spLocks noChangeAspect="1"/>
          </p:cNvSpPr>
          <p:nvPr>
            <p:custDataLst>
              <p:tags r:id="rId10"/>
            </p:custDataLst>
          </p:nvPr>
        </p:nvSpPr>
        <p:spPr>
          <a:xfrm>
            <a:off x="2861344" y="521261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A5871A3D-3718-42F1-9704-6B8B05604633}"/>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5852" name="组合 7">
            <a:extLst>
              <a:ext uri="{FF2B5EF4-FFF2-40B4-BE49-F238E27FC236}">
                <a16:creationId xmlns:a16="http://schemas.microsoft.com/office/drawing/2014/main" id="{AF2E97D1-C587-4F6C-AEB3-633B82665971}"/>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7D4BF190-B979-4D79-BA6B-C4CCC3A83494}"/>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1C9E3338-9266-4944-A409-2D1C7C2B5941}"/>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856" name="TypeText">
              <a:extLst>
                <a:ext uri="{FF2B5EF4-FFF2-40B4-BE49-F238E27FC236}">
                  <a16:creationId xmlns:a16="http://schemas.microsoft.com/office/drawing/2014/main" id="{D80999E0-2459-4249-8D04-1577D1444212}"/>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5857" name="TipText">
              <a:extLst>
                <a:ext uri="{FF2B5EF4-FFF2-40B4-BE49-F238E27FC236}">
                  <a16:creationId xmlns:a16="http://schemas.microsoft.com/office/drawing/2014/main" id="{A900FE2C-A848-4ECA-A335-59BC1090F857}"/>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5853" name="图片 2">
            <a:extLst>
              <a:ext uri="{FF2B5EF4-FFF2-40B4-BE49-F238E27FC236}">
                <a16:creationId xmlns:a16="http://schemas.microsoft.com/office/drawing/2014/main" id="{88AB420F-69FA-478B-BF89-FD02A76C51BC}"/>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825248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8">
            <a:extLst>
              <a:ext uri="{FF2B5EF4-FFF2-40B4-BE49-F238E27FC236}">
                <a16:creationId xmlns:a16="http://schemas.microsoft.com/office/drawing/2014/main" id="{8D9E45BF-4E39-4263-96D1-0EE6FB53EA71}"/>
              </a:ext>
            </a:extLst>
          </p:cNvPr>
          <p:cNvSpPr txBox="1">
            <a:spLocks noChangeArrowheads="1"/>
          </p:cNvSpPr>
          <p:nvPr>
            <p:custDataLst>
              <p:tags r:id="rId2"/>
            </p:custDataLst>
          </p:nvPr>
        </p:nvSpPr>
        <p:spPr bwMode="auto">
          <a:xfrm>
            <a:off x="1127448" y="1014066"/>
            <a:ext cx="964907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一只正在发育的桃子被虫蛀了，结果桃子停止了生长，这说明虫蛀的部位是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867" name="文本框 9">
            <a:extLst>
              <a:ext uri="{FF2B5EF4-FFF2-40B4-BE49-F238E27FC236}">
                <a16:creationId xmlns:a16="http://schemas.microsoft.com/office/drawing/2014/main" id="{D277E188-614A-47FB-B319-B713C3BB3527}"/>
              </a:ext>
            </a:extLst>
          </p:cNvPr>
          <p:cNvSpPr txBox="1">
            <a:spLocks noChangeArrowheads="1"/>
          </p:cNvSpPr>
          <p:nvPr>
            <p:custDataLst>
              <p:tags r:id="rId3"/>
            </p:custDataLst>
          </p:nvPr>
        </p:nvSpPr>
        <p:spPr bwMode="auto">
          <a:xfrm>
            <a:off x="3503712" y="2580016"/>
            <a:ext cx="941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种子</a:t>
            </a:r>
          </a:p>
        </p:txBody>
      </p:sp>
      <p:sp>
        <p:nvSpPr>
          <p:cNvPr id="11" name="椭圆 10">
            <a:extLst>
              <a:ext uri="{FF2B5EF4-FFF2-40B4-BE49-F238E27FC236}">
                <a16:creationId xmlns:a16="http://schemas.microsoft.com/office/drawing/2014/main" id="{19F570ED-48E6-471C-82B4-F119EB2DD154}"/>
              </a:ext>
            </a:extLst>
          </p:cNvPr>
          <p:cNvSpPr>
            <a:spLocks noChangeAspect="1"/>
          </p:cNvSpPr>
          <p:nvPr>
            <p:custDataLst>
              <p:tags r:id="rId4"/>
            </p:custDataLst>
          </p:nvPr>
        </p:nvSpPr>
        <p:spPr>
          <a:xfrm>
            <a:off x="2789337" y="25836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869" name="文本框 11">
            <a:extLst>
              <a:ext uri="{FF2B5EF4-FFF2-40B4-BE49-F238E27FC236}">
                <a16:creationId xmlns:a16="http://schemas.microsoft.com/office/drawing/2014/main" id="{849A9052-06EB-40D2-88E0-72F0A151F6A1}"/>
              </a:ext>
            </a:extLst>
          </p:cNvPr>
          <p:cNvSpPr txBox="1">
            <a:spLocks noChangeArrowheads="1"/>
          </p:cNvSpPr>
          <p:nvPr>
            <p:custDataLst>
              <p:tags r:id="rId5"/>
            </p:custDataLst>
          </p:nvPr>
        </p:nvSpPr>
        <p:spPr bwMode="auto">
          <a:xfrm>
            <a:off x="3503712" y="3437266"/>
            <a:ext cx="1271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外果皮</a:t>
            </a:r>
          </a:p>
        </p:txBody>
      </p:sp>
      <p:sp>
        <p:nvSpPr>
          <p:cNvPr id="13" name="椭圆 12">
            <a:extLst>
              <a:ext uri="{FF2B5EF4-FFF2-40B4-BE49-F238E27FC236}">
                <a16:creationId xmlns:a16="http://schemas.microsoft.com/office/drawing/2014/main" id="{CA3693D5-E934-4FC1-ABAA-3E125FEEF243}"/>
              </a:ext>
            </a:extLst>
          </p:cNvPr>
          <p:cNvSpPr>
            <a:spLocks noChangeAspect="1"/>
          </p:cNvSpPr>
          <p:nvPr>
            <p:custDataLst>
              <p:tags r:id="rId6"/>
            </p:custDataLst>
          </p:nvPr>
        </p:nvSpPr>
        <p:spPr>
          <a:xfrm>
            <a:off x="2789337" y="34409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871" name="文本框 13">
            <a:extLst>
              <a:ext uri="{FF2B5EF4-FFF2-40B4-BE49-F238E27FC236}">
                <a16:creationId xmlns:a16="http://schemas.microsoft.com/office/drawing/2014/main" id="{2327456D-13DF-4335-87DA-A7FD4EF00CCE}"/>
              </a:ext>
            </a:extLst>
          </p:cNvPr>
          <p:cNvSpPr txBox="1">
            <a:spLocks noChangeArrowheads="1"/>
          </p:cNvSpPr>
          <p:nvPr>
            <p:custDataLst>
              <p:tags r:id="rId7"/>
            </p:custDataLst>
          </p:nvPr>
        </p:nvSpPr>
        <p:spPr bwMode="auto">
          <a:xfrm>
            <a:off x="3503712" y="4294516"/>
            <a:ext cx="1271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中果皮</a:t>
            </a:r>
          </a:p>
        </p:txBody>
      </p:sp>
      <p:sp>
        <p:nvSpPr>
          <p:cNvPr id="15" name="椭圆 14">
            <a:extLst>
              <a:ext uri="{FF2B5EF4-FFF2-40B4-BE49-F238E27FC236}">
                <a16:creationId xmlns:a16="http://schemas.microsoft.com/office/drawing/2014/main" id="{CBDD5FC0-C12F-4E1E-AA31-F5447BEC6A2E}"/>
              </a:ext>
            </a:extLst>
          </p:cNvPr>
          <p:cNvSpPr>
            <a:spLocks noChangeAspect="1"/>
          </p:cNvSpPr>
          <p:nvPr>
            <p:custDataLst>
              <p:tags r:id="rId8"/>
            </p:custDataLst>
          </p:nvPr>
        </p:nvSpPr>
        <p:spPr>
          <a:xfrm>
            <a:off x="2789337" y="42981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873" name="文本框 15">
            <a:extLst>
              <a:ext uri="{FF2B5EF4-FFF2-40B4-BE49-F238E27FC236}">
                <a16:creationId xmlns:a16="http://schemas.microsoft.com/office/drawing/2014/main" id="{4EBAD4DC-1A8A-4F59-A9B5-29B5328F7E1C}"/>
              </a:ext>
            </a:extLst>
          </p:cNvPr>
          <p:cNvSpPr txBox="1">
            <a:spLocks noChangeArrowheads="1"/>
          </p:cNvSpPr>
          <p:nvPr>
            <p:custDataLst>
              <p:tags r:id="rId9"/>
            </p:custDataLst>
          </p:nvPr>
        </p:nvSpPr>
        <p:spPr bwMode="auto">
          <a:xfrm>
            <a:off x="3503712" y="5151766"/>
            <a:ext cx="1271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内果皮</a:t>
            </a:r>
          </a:p>
        </p:txBody>
      </p:sp>
      <p:sp>
        <p:nvSpPr>
          <p:cNvPr id="17" name="椭圆 16">
            <a:extLst>
              <a:ext uri="{FF2B5EF4-FFF2-40B4-BE49-F238E27FC236}">
                <a16:creationId xmlns:a16="http://schemas.microsoft.com/office/drawing/2014/main" id="{A70A2A27-F455-4CB3-B0AD-1C276393D1CF}"/>
              </a:ext>
            </a:extLst>
          </p:cNvPr>
          <p:cNvSpPr>
            <a:spLocks noChangeAspect="1"/>
          </p:cNvSpPr>
          <p:nvPr>
            <p:custDataLst>
              <p:tags r:id="rId10"/>
            </p:custDataLst>
          </p:nvPr>
        </p:nvSpPr>
        <p:spPr>
          <a:xfrm>
            <a:off x="2789337" y="51554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C4280DCE-67F8-4FEC-85A9-388AC64E50F9}"/>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6876" name="组合 7">
            <a:extLst>
              <a:ext uri="{FF2B5EF4-FFF2-40B4-BE49-F238E27FC236}">
                <a16:creationId xmlns:a16="http://schemas.microsoft.com/office/drawing/2014/main" id="{880588EF-052C-4FB8-8499-BEA2ED09983C}"/>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70F3BE46-1DA9-4E4E-B7E4-C97C34C8EDBB}"/>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228C1BF5-B279-4DBA-A409-2E32D58B1D30}"/>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6880" name="TypeText">
              <a:extLst>
                <a:ext uri="{FF2B5EF4-FFF2-40B4-BE49-F238E27FC236}">
                  <a16:creationId xmlns:a16="http://schemas.microsoft.com/office/drawing/2014/main" id="{DCB5CF19-7A61-4CBF-95E2-0DE2119421F7}"/>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6881" name="TipText">
              <a:extLst>
                <a:ext uri="{FF2B5EF4-FFF2-40B4-BE49-F238E27FC236}">
                  <a16:creationId xmlns:a16="http://schemas.microsoft.com/office/drawing/2014/main" id="{21EB2AC6-1442-4660-AC21-72E95F489927}"/>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6877" name="图片 2">
            <a:extLst>
              <a:ext uri="{FF2B5EF4-FFF2-40B4-BE49-F238E27FC236}">
                <a16:creationId xmlns:a16="http://schemas.microsoft.com/office/drawing/2014/main" id="{27B48BD6-B5F5-4796-8B43-292E14F780E6}"/>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36194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8">
            <a:extLst>
              <a:ext uri="{FF2B5EF4-FFF2-40B4-BE49-F238E27FC236}">
                <a16:creationId xmlns:a16="http://schemas.microsoft.com/office/drawing/2014/main" id="{1C564E47-DC35-4FF6-B105-937E9973E599}"/>
              </a:ext>
            </a:extLst>
          </p:cNvPr>
          <p:cNvSpPr txBox="1">
            <a:spLocks noChangeArrowheads="1"/>
          </p:cNvSpPr>
          <p:nvPr>
            <p:custDataLst>
              <p:tags r:id="rId2"/>
            </p:custDataLst>
          </p:nvPr>
        </p:nvSpPr>
        <p:spPr bwMode="auto">
          <a:xfrm>
            <a:off x="839416" y="1014066"/>
            <a:ext cx="1065718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11.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番茄细胞染色体数为</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，用生长素处理番茄花蕾所得到的无子番茄，其果肉细胞的染色体数为</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1" name="文本框 9">
            <a:extLst>
              <a:ext uri="{FF2B5EF4-FFF2-40B4-BE49-F238E27FC236}">
                <a16:creationId xmlns:a16="http://schemas.microsoft.com/office/drawing/2014/main" id="{EA005305-D78D-44B9-B7D7-CEF2D83B63EE}"/>
              </a:ext>
            </a:extLst>
          </p:cNvPr>
          <p:cNvSpPr txBox="1">
            <a:spLocks noChangeArrowheads="1"/>
          </p:cNvSpPr>
          <p:nvPr>
            <p:custDataLst>
              <p:tags r:id="rId3"/>
            </p:custDataLst>
          </p:nvPr>
        </p:nvSpPr>
        <p:spPr bwMode="auto">
          <a:xfrm>
            <a:off x="3647728" y="2638205"/>
            <a:ext cx="668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12</a:t>
            </a: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椭圆 10">
            <a:extLst>
              <a:ext uri="{FF2B5EF4-FFF2-40B4-BE49-F238E27FC236}">
                <a16:creationId xmlns:a16="http://schemas.microsoft.com/office/drawing/2014/main" id="{ABC926B5-30DD-4F2B-ADCB-81F12197E6C6}"/>
              </a:ext>
            </a:extLst>
          </p:cNvPr>
          <p:cNvSpPr>
            <a:spLocks noChangeAspect="1"/>
          </p:cNvSpPr>
          <p:nvPr>
            <p:custDataLst>
              <p:tags r:id="rId4"/>
            </p:custDataLst>
          </p:nvPr>
        </p:nvSpPr>
        <p:spPr>
          <a:xfrm>
            <a:off x="2933353" y="264184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3" name="文本框 11">
            <a:extLst>
              <a:ext uri="{FF2B5EF4-FFF2-40B4-BE49-F238E27FC236}">
                <a16:creationId xmlns:a16="http://schemas.microsoft.com/office/drawing/2014/main" id="{3804F861-C814-4814-9D9E-DF04A1104725}"/>
              </a:ext>
            </a:extLst>
          </p:cNvPr>
          <p:cNvSpPr txBox="1">
            <a:spLocks noChangeArrowheads="1"/>
          </p:cNvSpPr>
          <p:nvPr>
            <p:custDataLst>
              <p:tags r:id="rId5"/>
            </p:custDataLst>
          </p:nvPr>
        </p:nvSpPr>
        <p:spPr bwMode="auto">
          <a:xfrm>
            <a:off x="3647728" y="3495455"/>
            <a:ext cx="668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椭圆 12">
            <a:extLst>
              <a:ext uri="{FF2B5EF4-FFF2-40B4-BE49-F238E27FC236}">
                <a16:creationId xmlns:a16="http://schemas.microsoft.com/office/drawing/2014/main" id="{4515A173-8DC4-435E-80D8-BDBA886D0929}"/>
              </a:ext>
            </a:extLst>
          </p:cNvPr>
          <p:cNvSpPr>
            <a:spLocks noChangeAspect="1"/>
          </p:cNvSpPr>
          <p:nvPr>
            <p:custDataLst>
              <p:tags r:id="rId6"/>
            </p:custDataLst>
          </p:nvPr>
        </p:nvSpPr>
        <p:spPr>
          <a:xfrm>
            <a:off x="2933353" y="349909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5" name="文本框 13">
            <a:extLst>
              <a:ext uri="{FF2B5EF4-FFF2-40B4-BE49-F238E27FC236}">
                <a16:creationId xmlns:a16="http://schemas.microsoft.com/office/drawing/2014/main" id="{243DD496-CFCE-4FFA-ADB5-8CC0E899D8DE}"/>
              </a:ext>
            </a:extLst>
          </p:cNvPr>
          <p:cNvSpPr txBox="1">
            <a:spLocks noChangeArrowheads="1"/>
          </p:cNvSpPr>
          <p:nvPr>
            <p:custDataLst>
              <p:tags r:id="rId7"/>
            </p:custDataLst>
          </p:nvPr>
        </p:nvSpPr>
        <p:spPr bwMode="auto">
          <a:xfrm>
            <a:off x="3647728" y="4352705"/>
            <a:ext cx="668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36</a:t>
            </a: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椭圆 14">
            <a:extLst>
              <a:ext uri="{FF2B5EF4-FFF2-40B4-BE49-F238E27FC236}">
                <a16:creationId xmlns:a16="http://schemas.microsoft.com/office/drawing/2014/main" id="{C25445A2-A86C-4934-AC4D-E63BF16E094C}"/>
              </a:ext>
            </a:extLst>
          </p:cNvPr>
          <p:cNvSpPr>
            <a:spLocks noChangeAspect="1"/>
          </p:cNvSpPr>
          <p:nvPr>
            <p:custDataLst>
              <p:tags r:id="rId8"/>
            </p:custDataLst>
          </p:nvPr>
        </p:nvSpPr>
        <p:spPr>
          <a:xfrm>
            <a:off x="2933353" y="435634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7" name="文本框 15">
            <a:extLst>
              <a:ext uri="{FF2B5EF4-FFF2-40B4-BE49-F238E27FC236}">
                <a16:creationId xmlns:a16="http://schemas.microsoft.com/office/drawing/2014/main" id="{78E7DBD6-425C-4C15-9F75-0CE60899EF0F}"/>
              </a:ext>
            </a:extLst>
          </p:cNvPr>
          <p:cNvSpPr txBox="1">
            <a:spLocks noChangeArrowheads="1"/>
          </p:cNvSpPr>
          <p:nvPr>
            <p:custDataLst>
              <p:tags r:id="rId9"/>
            </p:custDataLst>
          </p:nvPr>
        </p:nvSpPr>
        <p:spPr bwMode="auto">
          <a:xfrm>
            <a:off x="3647728" y="5209955"/>
            <a:ext cx="668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48</a:t>
            </a:r>
            <a:endPar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椭圆 16">
            <a:extLst>
              <a:ext uri="{FF2B5EF4-FFF2-40B4-BE49-F238E27FC236}">
                <a16:creationId xmlns:a16="http://schemas.microsoft.com/office/drawing/2014/main" id="{61C0A2C0-EF17-4AD6-AD5A-3A1B2D8A3747}"/>
              </a:ext>
            </a:extLst>
          </p:cNvPr>
          <p:cNvSpPr>
            <a:spLocks noChangeAspect="1"/>
          </p:cNvSpPr>
          <p:nvPr>
            <p:custDataLst>
              <p:tags r:id="rId10"/>
            </p:custDataLst>
          </p:nvPr>
        </p:nvSpPr>
        <p:spPr>
          <a:xfrm>
            <a:off x="2933353" y="521359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91E86A2E-CCA9-44A4-AD1B-079B4871D83A}"/>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7900" name="组合 7">
            <a:extLst>
              <a:ext uri="{FF2B5EF4-FFF2-40B4-BE49-F238E27FC236}">
                <a16:creationId xmlns:a16="http://schemas.microsoft.com/office/drawing/2014/main" id="{EF884FED-F792-428D-97F6-E60E53087161}"/>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B6115D90-6A7F-45B7-B6A8-0C594A5F4B09}"/>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A0CACAA0-945E-4010-B722-916823CEC50C}"/>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7904" name="TypeText">
              <a:extLst>
                <a:ext uri="{FF2B5EF4-FFF2-40B4-BE49-F238E27FC236}">
                  <a16:creationId xmlns:a16="http://schemas.microsoft.com/office/drawing/2014/main" id="{8BF58835-A45A-429F-8B13-91307AE30A5D}"/>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7905" name="TipText">
              <a:extLst>
                <a:ext uri="{FF2B5EF4-FFF2-40B4-BE49-F238E27FC236}">
                  <a16:creationId xmlns:a16="http://schemas.microsoft.com/office/drawing/2014/main" id="{E0706E05-57EC-4522-80DE-A3E79E21F5AD}"/>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7901" name="图片 2">
            <a:extLst>
              <a:ext uri="{FF2B5EF4-FFF2-40B4-BE49-F238E27FC236}">
                <a16:creationId xmlns:a16="http://schemas.microsoft.com/office/drawing/2014/main" id="{BC46F583-26CE-4F03-8BA7-81B57F437C19}"/>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19747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文本框 2">
            <a:extLst>
              <a:ext uri="{FF2B5EF4-FFF2-40B4-BE49-F238E27FC236}">
                <a16:creationId xmlns:a16="http://schemas.microsoft.com/office/drawing/2014/main" id="{06BB07A1-0EDE-4167-8824-D4A51D6B1D89}"/>
              </a:ext>
            </a:extLst>
          </p:cNvPr>
          <p:cNvSpPr txBox="1">
            <a:spLocks noChangeArrowheads="1"/>
          </p:cNvSpPr>
          <p:nvPr/>
        </p:nvSpPr>
        <p:spPr bwMode="auto">
          <a:xfrm>
            <a:off x="1163736" y="1412776"/>
            <a:ext cx="9864527" cy="36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50000"/>
              </a:lnSpc>
              <a:spcBef>
                <a:spcPct val="0"/>
              </a:spcBef>
              <a:spcAft>
                <a:spcPct val="0"/>
              </a:spcAft>
              <a:buClrTx/>
              <a:buSzTx/>
              <a:buFontTx/>
              <a:buAutoNum type="arabicPeriod"/>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了解植物感性运动和向性运动的定义和生理意义；</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掌握植物向光弯曲的原因；</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掌握生长素的产生、分布和运输；</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掌握生长素的生理作用（两重性）及其应用；</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0" fontAlgn="base" latinLnBrk="0" hangingPunct="0">
              <a:lnSpc>
                <a:spcPct val="150000"/>
              </a:lnSpc>
              <a:spcBef>
                <a:spcPct val="0"/>
              </a:spcBef>
              <a:spcAft>
                <a:spcPct val="0"/>
              </a:spcAft>
              <a:buClrTx/>
              <a:buSzTx/>
              <a:buFontTx/>
              <a:buAutoNum type="arabicPeriod"/>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掌握其他四种经典植物激素的生理作用和应用。</a:t>
            </a:r>
          </a:p>
        </p:txBody>
      </p:sp>
      <p:sp>
        <p:nvSpPr>
          <p:cNvPr id="2" name="标题 1">
            <a:extLst>
              <a:ext uri="{FF2B5EF4-FFF2-40B4-BE49-F238E27FC236}">
                <a16:creationId xmlns:a16="http://schemas.microsoft.com/office/drawing/2014/main" id="{F435591F-5E71-44F7-B736-67F4DFBEA3C8}"/>
              </a:ext>
            </a:extLst>
          </p:cNvPr>
          <p:cNvSpPr>
            <a:spLocks noGrp="1"/>
          </p:cNvSpPr>
          <p:nvPr>
            <p:ph type="title"/>
          </p:nvPr>
        </p:nvSpPr>
        <p:spPr/>
        <p:txBody>
          <a:bodyPr/>
          <a:lstStyle/>
          <a:p>
            <a:r>
              <a:rPr lang="zh-CN" altLang="en-US" dirty="0"/>
              <a:t>小结</a:t>
            </a:r>
          </a:p>
        </p:txBody>
      </p:sp>
      <p:sp>
        <p:nvSpPr>
          <p:cNvPr id="3" name="灯片编号占位符 2">
            <a:extLst>
              <a:ext uri="{FF2B5EF4-FFF2-40B4-BE49-F238E27FC236}">
                <a16:creationId xmlns:a16="http://schemas.microsoft.com/office/drawing/2014/main" id="{6DB8C60E-CC8D-4845-AEDF-6F0CEE751DF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5000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59A045-3E05-467E-B665-84C336033E51}"/>
              </a:ext>
            </a:extLst>
          </p:cNvPr>
          <p:cNvSpPr>
            <a:spLocks noGrp="1" noChangeArrowheads="1"/>
          </p:cNvSpPr>
          <p:nvPr>
            <p:ph type="title"/>
          </p:nvPr>
        </p:nvSpPr>
        <p:spPr bwMode="auto">
          <a:xfrm>
            <a:off x="918096" y="178992"/>
            <a:ext cx="8229600"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b="1" dirty="0">
                <a:latin typeface="微软雅黑" panose="020B0503020204020204" pitchFamily="34" charset="-122"/>
                <a:ea typeface="微软雅黑" panose="020B0503020204020204" pitchFamily="34" charset="-122"/>
              </a:rPr>
              <a:t>小结</a:t>
            </a:r>
          </a:p>
        </p:txBody>
      </p:sp>
      <p:sp>
        <p:nvSpPr>
          <p:cNvPr id="31747" name="Text Box 6">
            <a:extLst>
              <a:ext uri="{FF2B5EF4-FFF2-40B4-BE49-F238E27FC236}">
                <a16:creationId xmlns:a16="http://schemas.microsoft.com/office/drawing/2014/main" id="{3D7F19F8-C134-42A1-B21D-81D6052CFFC7}"/>
              </a:ext>
            </a:extLst>
          </p:cNvPr>
          <p:cNvSpPr txBox="1">
            <a:spLocks noChangeArrowheads="1"/>
          </p:cNvSpPr>
          <p:nvPr/>
        </p:nvSpPr>
        <p:spPr bwMode="auto">
          <a:xfrm>
            <a:off x="1433041" y="1803555"/>
            <a:ext cx="3654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生长素的生理作用</a:t>
            </a:r>
          </a:p>
        </p:txBody>
      </p:sp>
      <p:sp>
        <p:nvSpPr>
          <p:cNvPr id="31748" name="Text Box 7">
            <a:extLst>
              <a:ext uri="{FF2B5EF4-FFF2-40B4-BE49-F238E27FC236}">
                <a16:creationId xmlns:a16="http://schemas.microsoft.com/office/drawing/2014/main" id="{560D0850-1D47-42B1-8520-E785A03047C6}"/>
              </a:ext>
            </a:extLst>
          </p:cNvPr>
          <p:cNvSpPr txBox="1">
            <a:spLocks noChangeArrowheads="1"/>
          </p:cNvSpPr>
          <p:nvPr/>
        </p:nvSpPr>
        <p:spPr bwMode="auto">
          <a:xfrm>
            <a:off x="2299222" y="2320902"/>
            <a:ext cx="3652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（两重性）</a:t>
            </a:r>
          </a:p>
        </p:txBody>
      </p:sp>
      <p:sp>
        <p:nvSpPr>
          <p:cNvPr id="31749" name="Text Box 8">
            <a:extLst>
              <a:ext uri="{FF2B5EF4-FFF2-40B4-BE49-F238E27FC236}">
                <a16:creationId xmlns:a16="http://schemas.microsoft.com/office/drawing/2014/main" id="{26764F55-FF63-4D0E-B97B-D4AF106B4CE0}"/>
              </a:ext>
            </a:extLst>
          </p:cNvPr>
          <p:cNvSpPr txBox="1">
            <a:spLocks noChangeArrowheads="1"/>
          </p:cNvSpPr>
          <p:nvPr/>
        </p:nvSpPr>
        <p:spPr bwMode="auto">
          <a:xfrm>
            <a:off x="5159896" y="1271564"/>
            <a:ext cx="378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低浓度起促进作用</a:t>
            </a:r>
          </a:p>
        </p:txBody>
      </p:sp>
      <p:sp>
        <p:nvSpPr>
          <p:cNvPr id="31750" name="Text Box 9">
            <a:extLst>
              <a:ext uri="{FF2B5EF4-FFF2-40B4-BE49-F238E27FC236}">
                <a16:creationId xmlns:a16="http://schemas.microsoft.com/office/drawing/2014/main" id="{E3188DCC-49E4-4F69-86E3-108E2C394FF2}"/>
              </a:ext>
            </a:extLst>
          </p:cNvPr>
          <p:cNvSpPr txBox="1">
            <a:spLocks noChangeArrowheads="1"/>
          </p:cNvSpPr>
          <p:nvPr/>
        </p:nvSpPr>
        <p:spPr bwMode="auto">
          <a:xfrm>
            <a:off x="8417446" y="620688"/>
            <a:ext cx="2559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植物的生长</a:t>
            </a:r>
          </a:p>
        </p:txBody>
      </p:sp>
      <p:sp>
        <p:nvSpPr>
          <p:cNvPr id="31751" name="Text Box 10">
            <a:extLst>
              <a:ext uri="{FF2B5EF4-FFF2-40B4-BE49-F238E27FC236}">
                <a16:creationId xmlns:a16="http://schemas.microsoft.com/office/drawing/2014/main" id="{AF92F795-9217-49E1-ABB0-DA1D4A356C83}"/>
              </a:ext>
            </a:extLst>
          </p:cNvPr>
          <p:cNvSpPr txBox="1">
            <a:spLocks noChangeArrowheads="1"/>
          </p:cNvSpPr>
          <p:nvPr/>
        </p:nvSpPr>
        <p:spPr bwMode="auto">
          <a:xfrm rot="10732910" flipV="1">
            <a:off x="8412683" y="987402"/>
            <a:ext cx="21986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植物生根</a:t>
            </a:r>
          </a:p>
        </p:txBody>
      </p:sp>
      <p:sp>
        <p:nvSpPr>
          <p:cNvPr id="31752" name="Text Box 11">
            <a:extLst>
              <a:ext uri="{FF2B5EF4-FFF2-40B4-BE49-F238E27FC236}">
                <a16:creationId xmlns:a16="http://schemas.microsoft.com/office/drawing/2014/main" id="{B2E673C6-D42B-4AFE-98C2-352CDDB1E6AB}"/>
              </a:ext>
            </a:extLst>
          </p:cNvPr>
          <p:cNvSpPr txBox="1">
            <a:spLocks noChangeArrowheads="1"/>
          </p:cNvSpPr>
          <p:nvPr/>
        </p:nvSpPr>
        <p:spPr bwMode="auto">
          <a:xfrm>
            <a:off x="8415858" y="1871638"/>
            <a:ext cx="228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保蕾保铃</a:t>
            </a:r>
          </a:p>
        </p:txBody>
      </p:sp>
      <p:sp>
        <p:nvSpPr>
          <p:cNvPr id="31753" name="Text Box 12">
            <a:extLst>
              <a:ext uri="{FF2B5EF4-FFF2-40B4-BE49-F238E27FC236}">
                <a16:creationId xmlns:a16="http://schemas.microsoft.com/office/drawing/2014/main" id="{B9D93D71-3FED-4006-8C35-3E605F52F857}"/>
              </a:ext>
            </a:extLst>
          </p:cNvPr>
          <p:cNvSpPr txBox="1">
            <a:spLocks noChangeArrowheads="1"/>
          </p:cNvSpPr>
          <p:nvPr/>
        </p:nvSpPr>
        <p:spPr bwMode="auto">
          <a:xfrm>
            <a:off x="8415859" y="1439838"/>
            <a:ext cx="2378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果实发育</a:t>
            </a:r>
          </a:p>
        </p:txBody>
      </p:sp>
      <p:sp>
        <p:nvSpPr>
          <p:cNvPr id="31754" name="Text Box 14">
            <a:extLst>
              <a:ext uri="{FF2B5EF4-FFF2-40B4-BE49-F238E27FC236}">
                <a16:creationId xmlns:a16="http://schemas.microsoft.com/office/drawing/2014/main" id="{7DDC97F4-17E8-4A9A-A24A-C8F3525C4135}"/>
              </a:ext>
            </a:extLst>
          </p:cNvPr>
          <p:cNvSpPr txBox="1">
            <a:spLocks noChangeArrowheads="1"/>
          </p:cNvSpPr>
          <p:nvPr/>
        </p:nvSpPr>
        <p:spPr bwMode="auto">
          <a:xfrm>
            <a:off x="1451497" y="3483772"/>
            <a:ext cx="1695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应用：</a:t>
            </a:r>
          </a:p>
        </p:txBody>
      </p:sp>
      <p:sp>
        <p:nvSpPr>
          <p:cNvPr id="31755" name="Text Box 15">
            <a:extLst>
              <a:ext uri="{FF2B5EF4-FFF2-40B4-BE49-F238E27FC236}">
                <a16:creationId xmlns:a16="http://schemas.microsoft.com/office/drawing/2014/main" id="{1A074FD0-491A-4067-B481-F9EBFDA46055}"/>
              </a:ext>
            </a:extLst>
          </p:cNvPr>
          <p:cNvSpPr txBox="1">
            <a:spLocks noChangeArrowheads="1"/>
          </p:cNvSpPr>
          <p:nvPr/>
        </p:nvSpPr>
        <p:spPr bwMode="auto">
          <a:xfrm>
            <a:off x="5191647" y="2422502"/>
            <a:ext cx="3654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高浓度起抑制作用</a:t>
            </a:r>
          </a:p>
        </p:txBody>
      </p:sp>
      <p:sp>
        <p:nvSpPr>
          <p:cNvPr id="31756" name="Text Box 16">
            <a:extLst>
              <a:ext uri="{FF2B5EF4-FFF2-40B4-BE49-F238E27FC236}">
                <a16:creationId xmlns:a16="http://schemas.microsoft.com/office/drawing/2014/main" id="{39F3947A-5DBF-410B-A343-169343A09E8A}"/>
              </a:ext>
            </a:extLst>
          </p:cNvPr>
          <p:cNvSpPr txBox="1">
            <a:spLocks noChangeArrowheads="1"/>
          </p:cNvSpPr>
          <p:nvPr/>
        </p:nvSpPr>
        <p:spPr bwMode="auto">
          <a:xfrm>
            <a:off x="3178233" y="3368652"/>
            <a:ext cx="630555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顶端优势，解除顶端优势；</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茎的背地性和根的向地性生长；</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无子番茄；</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促进扦插枝条生根。</a:t>
            </a:r>
          </a:p>
        </p:txBody>
      </p:sp>
      <p:sp>
        <p:nvSpPr>
          <p:cNvPr id="31757" name="Text Box 17">
            <a:extLst>
              <a:ext uri="{FF2B5EF4-FFF2-40B4-BE49-F238E27FC236}">
                <a16:creationId xmlns:a16="http://schemas.microsoft.com/office/drawing/2014/main" id="{0E9EBB44-562F-4AC5-8B8D-84E8ED17CA85}"/>
              </a:ext>
            </a:extLst>
          </p:cNvPr>
          <p:cNvSpPr txBox="1">
            <a:spLocks noChangeArrowheads="1"/>
          </p:cNvSpPr>
          <p:nvPr/>
        </p:nvSpPr>
        <p:spPr bwMode="auto">
          <a:xfrm>
            <a:off x="5192044" y="1368402"/>
            <a:ext cx="61555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758" name="Text Box 18">
            <a:extLst>
              <a:ext uri="{FF2B5EF4-FFF2-40B4-BE49-F238E27FC236}">
                <a16:creationId xmlns:a16="http://schemas.microsoft.com/office/drawing/2014/main" id="{88099BD5-93DF-4D17-ADD3-242C8E1F86FE}"/>
              </a:ext>
            </a:extLst>
          </p:cNvPr>
          <p:cNvSpPr txBox="1">
            <a:spLocks noChangeArrowheads="1"/>
          </p:cNvSpPr>
          <p:nvPr/>
        </p:nvSpPr>
        <p:spPr bwMode="auto">
          <a:xfrm>
            <a:off x="5336506" y="1512864"/>
            <a:ext cx="61555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759" name="AutoShape 19">
            <a:extLst>
              <a:ext uri="{FF2B5EF4-FFF2-40B4-BE49-F238E27FC236}">
                <a16:creationId xmlns:a16="http://schemas.microsoft.com/office/drawing/2014/main" id="{E9DAB828-23F1-4024-A264-F051352A6CF6}"/>
              </a:ext>
            </a:extLst>
          </p:cNvPr>
          <p:cNvSpPr>
            <a:spLocks/>
          </p:cNvSpPr>
          <p:nvPr/>
        </p:nvSpPr>
        <p:spPr bwMode="auto">
          <a:xfrm>
            <a:off x="4905896" y="1512863"/>
            <a:ext cx="254000" cy="1119188"/>
          </a:xfrm>
          <a:prstGeom prst="leftBrace">
            <a:avLst>
              <a:gd name="adj1" fmla="val 46857"/>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760" name="AutoShape 22">
            <a:extLst>
              <a:ext uri="{FF2B5EF4-FFF2-40B4-BE49-F238E27FC236}">
                <a16:creationId xmlns:a16="http://schemas.microsoft.com/office/drawing/2014/main" id="{CE28408D-5368-4B39-8B24-5D4EDB1FB876}"/>
              </a:ext>
            </a:extLst>
          </p:cNvPr>
          <p:cNvSpPr>
            <a:spLocks/>
          </p:cNvSpPr>
          <p:nvPr/>
        </p:nvSpPr>
        <p:spPr bwMode="auto">
          <a:xfrm>
            <a:off x="8130109" y="933426"/>
            <a:ext cx="284163" cy="1223962"/>
          </a:xfrm>
          <a:prstGeom prst="leftBrace">
            <a:avLst>
              <a:gd name="adj1" fmla="val 35415"/>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15304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A4D2EA60-717A-41EE-BD79-8C838FDBF848}"/>
              </a:ext>
            </a:extLst>
          </p:cNvPr>
          <p:cNvSpPr txBox="1">
            <a:spLocks noChangeArrowheads="1"/>
          </p:cNvSpPr>
          <p:nvPr/>
        </p:nvSpPr>
        <p:spPr bwMode="auto">
          <a:xfrm>
            <a:off x="407368" y="1052736"/>
            <a:ext cx="655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dirty="0">
                <a:latin typeface="微软雅黑" panose="020B0503020204020204" pitchFamily="34" charset="-122"/>
                <a:ea typeface="微软雅黑" panose="020B0503020204020204" pitchFamily="34" charset="-122"/>
              </a:rPr>
              <a:t>综上所述，达尔文推测</a:t>
            </a:r>
            <a:r>
              <a:rPr kumimoji="1" lang="zh-CN" altLang="en-US" sz="2400" b="1" dirty="0">
                <a:latin typeface="微软雅黑" panose="020B0503020204020204" pitchFamily="34" charset="-122"/>
                <a:ea typeface="微软雅黑" panose="020B0503020204020204" pitchFamily="34" charset="-122"/>
              </a:rPr>
              <a:t>：</a:t>
            </a:r>
          </a:p>
        </p:txBody>
      </p:sp>
      <p:sp>
        <p:nvSpPr>
          <p:cNvPr id="15363" name="Text Box 3">
            <a:extLst>
              <a:ext uri="{FF2B5EF4-FFF2-40B4-BE49-F238E27FC236}">
                <a16:creationId xmlns:a16="http://schemas.microsoft.com/office/drawing/2014/main" id="{962E8510-1677-451D-8F8B-7FD1F8C68387}"/>
              </a:ext>
            </a:extLst>
          </p:cNvPr>
          <p:cNvSpPr txBox="1">
            <a:spLocks noChangeArrowheads="1"/>
          </p:cNvSpPr>
          <p:nvPr/>
        </p:nvSpPr>
        <p:spPr bwMode="auto">
          <a:xfrm>
            <a:off x="1199456" y="2133601"/>
            <a:ext cx="9721079" cy="2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kumimoji="1" lang="en-US" altLang="zh-CN" sz="3600" b="1" dirty="0">
                <a:solidFill>
                  <a:srgbClr val="0033CC"/>
                </a:solidFill>
                <a:latin typeface="微软雅黑" panose="020B0503020204020204" pitchFamily="34" charset="-122"/>
                <a:ea typeface="微软雅黑" panose="020B0503020204020204" pitchFamily="34" charset="-122"/>
              </a:rPr>
              <a:t>    </a:t>
            </a:r>
            <a:r>
              <a:rPr kumimoji="1" lang="zh-CN" altLang="en-US" sz="3600" b="1" dirty="0">
                <a:solidFill>
                  <a:srgbClr val="0033CC"/>
                </a:solidFill>
                <a:latin typeface="微软雅黑" panose="020B0503020204020204" pitchFamily="34" charset="-122"/>
                <a:ea typeface="微软雅黑" panose="020B0503020204020204" pitchFamily="34" charset="-122"/>
              </a:rPr>
              <a:t>单侧光照射使胚芽鞘的尖端产生某种刺激，当这种刺激传递到下部的伸长区时，会造成背光面比向光面生长快，因而出现向光性弯曲。</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2" name="Picture 4">
            <a:extLst>
              <a:ext uri="{FF2B5EF4-FFF2-40B4-BE49-F238E27FC236}">
                <a16:creationId xmlns:a16="http://schemas.microsoft.com/office/drawing/2014/main" id="{89169D32-8650-419A-8F3A-67CEB73B9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265" b="2594"/>
          <a:stretch/>
        </p:blipFill>
        <p:spPr bwMode="auto">
          <a:xfrm>
            <a:off x="1487488" y="1388550"/>
            <a:ext cx="8293100" cy="3934304"/>
          </a:xfrm>
          <a:prstGeom prst="rect">
            <a:avLst/>
          </a:prstGeom>
          <a:noFill/>
          <a:extLst>
            <a:ext uri="{909E8E84-426E-40DD-AFC4-6F175D3DCCD1}">
              <a14:hiddenFill xmlns:a14="http://schemas.microsoft.com/office/drawing/2010/main">
                <a:solidFill>
                  <a:srgbClr val="FFFFFF"/>
                </a:solidFill>
              </a14:hiddenFill>
            </a:ext>
          </a:extLst>
        </p:spPr>
      </p:pic>
      <p:sp>
        <p:nvSpPr>
          <p:cNvPr id="846854" name="Rectangle 6">
            <a:extLst>
              <a:ext uri="{FF2B5EF4-FFF2-40B4-BE49-F238E27FC236}">
                <a16:creationId xmlns:a16="http://schemas.microsoft.com/office/drawing/2014/main" id="{A198867E-EFD6-4F5C-B617-4F1856691678}"/>
              </a:ext>
            </a:extLst>
          </p:cNvPr>
          <p:cNvSpPr>
            <a:spLocks noChangeArrowheads="1"/>
          </p:cNvSpPr>
          <p:nvPr/>
        </p:nvSpPr>
        <p:spPr bwMode="auto">
          <a:xfrm>
            <a:off x="1676400" y="-381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algn="l" eaLnBrk="1" hangingPunct="1"/>
            <a:endParaRPr lang="zh-CN" altLang="zh-CN" sz="1200">
              <a:solidFill>
                <a:schemeClr val="tx1"/>
              </a:solidFill>
            </a:endParaRPr>
          </a:p>
        </p:txBody>
      </p:sp>
      <p:sp>
        <p:nvSpPr>
          <p:cNvPr id="846856" name="Text Box 8">
            <a:extLst>
              <a:ext uri="{FF2B5EF4-FFF2-40B4-BE49-F238E27FC236}">
                <a16:creationId xmlns:a16="http://schemas.microsoft.com/office/drawing/2014/main" id="{34F5E5CA-14F8-4CF4-A081-7CAD26818462}"/>
              </a:ext>
            </a:extLst>
          </p:cNvPr>
          <p:cNvSpPr txBox="1">
            <a:spLocks noChangeArrowheads="1"/>
          </p:cNvSpPr>
          <p:nvPr/>
        </p:nvSpPr>
        <p:spPr bwMode="auto">
          <a:xfrm>
            <a:off x="2789239" y="2067439"/>
            <a:ext cx="1033463" cy="619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buFont typeface="Arial" panose="020B0604020202020204" pitchFamily="34" charset="0"/>
              <a:buNone/>
            </a:pPr>
            <a:r>
              <a:rPr kumimoji="0" lang="en-US" altLang="zh-CN" sz="2200" b="1">
                <a:latin typeface="Arial" panose="020B0604020202020204" pitchFamily="34" charset="0"/>
              </a:rPr>
              <a:t>Light</a:t>
            </a:r>
            <a:endParaRPr kumimoji="0" lang="en-US" altLang="zh-CN" sz="2200" b="1">
              <a:solidFill>
                <a:srgbClr val="563A84"/>
              </a:solidFill>
              <a:latin typeface="Arial" panose="020B0604020202020204" pitchFamily="34" charset="0"/>
            </a:endParaRPr>
          </a:p>
        </p:txBody>
      </p:sp>
      <p:sp>
        <p:nvSpPr>
          <p:cNvPr id="846858" name="Text Box 10">
            <a:extLst>
              <a:ext uri="{FF2B5EF4-FFF2-40B4-BE49-F238E27FC236}">
                <a16:creationId xmlns:a16="http://schemas.microsoft.com/office/drawing/2014/main" id="{DB6612AE-61FB-4B5C-B1DD-7F81F0120ACF}"/>
              </a:ext>
            </a:extLst>
          </p:cNvPr>
          <p:cNvSpPr txBox="1">
            <a:spLocks noChangeArrowheads="1"/>
          </p:cNvSpPr>
          <p:nvPr/>
        </p:nvSpPr>
        <p:spPr bwMode="auto">
          <a:xfrm>
            <a:off x="4668839" y="4020063"/>
            <a:ext cx="1757287" cy="1015663"/>
          </a:xfrm>
          <a:prstGeom prst="rect">
            <a:avLst/>
          </a:prstGeom>
          <a:noFill/>
        </p:spPr>
        <p:txBody>
          <a:bodyPr wrap="square">
            <a:spAutoFit/>
          </a:bodyPr>
          <a:lstStyle>
            <a:defPPr>
              <a:defRPr lang="zh-CN"/>
            </a:defPPr>
            <a:lvl1pP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stStyle>
          <a:p>
            <a:r>
              <a:rPr lang="zh-CN" altLang="en-US" dirty="0"/>
              <a:t>尖端被琼脂片隔开</a:t>
            </a:r>
            <a:endParaRPr lang="en-US" altLang="zh-CN" dirty="0"/>
          </a:p>
          <a:p>
            <a:r>
              <a:rPr lang="zh-CN" altLang="en-US" dirty="0"/>
              <a:t>（可渗透）</a:t>
            </a:r>
            <a:endParaRPr lang="en-US" altLang="zh-CN" dirty="0"/>
          </a:p>
        </p:txBody>
      </p:sp>
      <p:sp>
        <p:nvSpPr>
          <p:cNvPr id="14" name="Rectangle 2">
            <a:extLst>
              <a:ext uri="{FF2B5EF4-FFF2-40B4-BE49-F238E27FC236}">
                <a16:creationId xmlns:a16="http://schemas.microsoft.com/office/drawing/2014/main" id="{489FCF3D-E9C1-4581-8DB2-D3DFA4C12A17}"/>
              </a:ext>
            </a:extLst>
          </p:cNvPr>
          <p:cNvSpPr>
            <a:spLocks noGrp="1" noChangeArrowheads="1"/>
          </p:cNvSpPr>
          <p:nvPr>
            <p:ph type="title"/>
          </p:nvPr>
        </p:nvSpPr>
        <p:spPr bwMode="auto">
          <a:xfrm>
            <a:off x="911424" y="200260"/>
            <a:ext cx="8029575" cy="691679"/>
          </a:xfrm>
          <a:ln cap="flat" algn="ctr">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dirty="0">
                <a:solidFill>
                  <a:schemeClr val="tx1"/>
                </a:solidFill>
              </a:rPr>
              <a:t>鲍森</a:t>
            </a:r>
            <a:r>
              <a:rPr lang="en-US" altLang="zh-CN" dirty="0">
                <a:solidFill>
                  <a:schemeClr val="tx1"/>
                </a:solidFill>
                <a:cs typeface="Arial" panose="020B0604020202020204" pitchFamily="34" charset="0"/>
              </a:rPr>
              <a:t>∙</a:t>
            </a:r>
            <a:r>
              <a:rPr lang="zh-CN" altLang="en-US" dirty="0">
                <a:solidFill>
                  <a:schemeClr val="tx1"/>
                </a:solidFill>
              </a:rPr>
              <a:t>詹森</a:t>
            </a:r>
            <a:r>
              <a:rPr lang="zh-CN" altLang="en-US" sz="4000" b="1" dirty="0">
                <a:solidFill>
                  <a:schemeClr val="tx1"/>
                </a:solidFill>
                <a:latin typeface="微软雅黑" panose="020B0503020204020204" pitchFamily="34" charset="-122"/>
                <a:ea typeface="微软雅黑" panose="020B0503020204020204" pitchFamily="34" charset="-122"/>
              </a:rPr>
              <a:t>的实验（</a:t>
            </a:r>
            <a:r>
              <a:rPr lang="en-US" altLang="zh-CN" sz="4000" b="1" dirty="0">
                <a:solidFill>
                  <a:schemeClr val="tx1"/>
                </a:solidFill>
                <a:latin typeface="微软雅黑" panose="020B0503020204020204" pitchFamily="34" charset="-122"/>
                <a:ea typeface="微软雅黑" panose="020B0503020204020204" pitchFamily="34" charset="-122"/>
              </a:rPr>
              <a:t>1910</a:t>
            </a:r>
            <a:r>
              <a:rPr lang="zh-CN" altLang="en-US" sz="4000" b="1" dirty="0">
                <a:solidFill>
                  <a:schemeClr val="tx1"/>
                </a:solidFill>
                <a:latin typeface="微软雅黑" panose="020B0503020204020204" pitchFamily="34" charset="-122"/>
                <a:ea typeface="微软雅黑" panose="020B0503020204020204" pitchFamily="34" charset="-122"/>
              </a:rPr>
              <a:t>）</a:t>
            </a:r>
          </a:p>
        </p:txBody>
      </p:sp>
      <p:sp>
        <p:nvSpPr>
          <p:cNvPr id="4" name="Text Box 10">
            <a:extLst>
              <a:ext uri="{FF2B5EF4-FFF2-40B4-BE49-F238E27FC236}">
                <a16:creationId xmlns:a16="http://schemas.microsoft.com/office/drawing/2014/main" id="{8F9059F6-D7C8-41CC-970F-3C88B6674363}"/>
              </a:ext>
            </a:extLst>
          </p:cNvPr>
          <p:cNvSpPr txBox="1">
            <a:spLocks noChangeArrowheads="1"/>
          </p:cNvSpPr>
          <p:nvPr/>
        </p:nvSpPr>
        <p:spPr bwMode="auto">
          <a:xfrm>
            <a:off x="7224713" y="4020062"/>
            <a:ext cx="1757287" cy="1015663"/>
          </a:xfrm>
          <a:prstGeom prst="rect">
            <a:avLst/>
          </a:prstGeom>
          <a:noFill/>
        </p:spPr>
        <p:txBody>
          <a:bodyPr wrap="square">
            <a:spAutoFit/>
          </a:bodyPr>
          <a:lstStyle>
            <a:defPPr>
              <a:defRPr lang="zh-CN"/>
            </a:defPPr>
            <a:lvl1pP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stStyle>
          <a:p>
            <a:r>
              <a:rPr lang="zh-CN" altLang="en-US" dirty="0"/>
              <a:t>尖端被云母片隔开</a:t>
            </a:r>
            <a:endParaRPr lang="en-US" altLang="zh-CN" dirty="0"/>
          </a:p>
          <a:p>
            <a:r>
              <a:rPr lang="zh-CN" altLang="en-US" dirty="0"/>
              <a:t>（不可渗透）</a:t>
            </a:r>
            <a:endParaRPr lang="en-US" altLang="zh-CN" dirty="0"/>
          </a:p>
        </p:txBody>
      </p:sp>
      <p:sp>
        <p:nvSpPr>
          <p:cNvPr id="18" name="文本框 17">
            <a:extLst>
              <a:ext uri="{FF2B5EF4-FFF2-40B4-BE49-F238E27FC236}">
                <a16:creationId xmlns:a16="http://schemas.microsoft.com/office/drawing/2014/main" id="{94B0730E-375B-4EE0-911A-68FE60814030}"/>
              </a:ext>
            </a:extLst>
          </p:cNvPr>
          <p:cNvSpPr txBox="1"/>
          <p:nvPr/>
        </p:nvSpPr>
        <p:spPr>
          <a:xfrm>
            <a:off x="1127448" y="5602254"/>
            <a:ext cx="10054008" cy="584775"/>
          </a:xfrm>
          <a:prstGeom prst="rect">
            <a:avLst/>
          </a:prstGeom>
          <a:noFill/>
        </p:spPr>
        <p:txBody>
          <a:bodyPr wrap="square">
            <a:spAutoFit/>
          </a:bodyPr>
          <a:lstStyle/>
          <a:p>
            <a:pPr marL="457200" indent="-457200" eaLnBrk="1" hangingPunct="1">
              <a:spcBef>
                <a:spcPct val="50000"/>
              </a:spcBef>
              <a:buFont typeface="Arial" panose="020B0604020202020204" pitchFamily="34" charset="0"/>
              <a:buChar char="•"/>
            </a:pPr>
            <a:r>
              <a:rPr kumimoji="1" lang="zh-CN" altLang="en-US" sz="3200" b="1" dirty="0">
                <a:latin typeface="微软雅黑" panose="020B0503020204020204" pitchFamily="34" charset="-122"/>
                <a:ea typeface="微软雅黑" panose="020B0503020204020204" pitchFamily="34" charset="-122"/>
              </a:rPr>
              <a:t>实验结论：胚芽鞘尖端产生的刺激物可以透过琼脂片。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DB9A971-BDFD-4D7B-BDFE-2BAE6F856CAA}"/>
              </a:ext>
            </a:extLst>
          </p:cNvPr>
          <p:cNvSpPr txBox="1"/>
          <p:nvPr/>
        </p:nvSpPr>
        <p:spPr>
          <a:xfrm>
            <a:off x="557550" y="4784060"/>
            <a:ext cx="11449083" cy="1467544"/>
          </a:xfrm>
          <a:prstGeom prst="rect">
            <a:avLst/>
          </a:prstGeom>
          <a:noFill/>
        </p:spPr>
        <p:txBody>
          <a:bodyPr wrap="square">
            <a:noAutofit/>
          </a:bodyPr>
          <a:lstStyle/>
          <a:p>
            <a:pPr algn="l">
              <a:lnSpc>
                <a:spcPts val="3400"/>
              </a:lnSpc>
            </a:pPr>
            <a:r>
              <a:rPr lang="zh-CN" altLang="en-US" sz="2400" i="0" dirty="0">
                <a:effectLst/>
                <a:latin typeface="微软雅黑" panose="020B0503020204020204" pitchFamily="34" charset="-122"/>
                <a:ea typeface="微软雅黑" panose="020B0503020204020204" pitchFamily="34" charset="-122"/>
              </a:rPr>
              <a:t>       植物胶的一种。是由海藻（麒麟菜、石花菜、江蓠等）中提取的多糖体，在食品工业、医药工业、日用化工、生物工程等许多方面有着广泛的应用，可用作增稠剂、凝固剂、悬浮剂、乳化剂，保鲜剂和稳定剂。</a:t>
            </a:r>
          </a:p>
        </p:txBody>
      </p:sp>
      <p:pic>
        <p:nvPicPr>
          <p:cNvPr id="21506" name="Picture 2">
            <a:extLst>
              <a:ext uri="{FF2B5EF4-FFF2-40B4-BE49-F238E27FC236}">
                <a16:creationId xmlns:a16="http://schemas.microsoft.com/office/drawing/2014/main" id="{149D252C-1ABD-4A73-9D04-64E55E407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50" y="908720"/>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DFA17EC-5536-4B07-83E3-1C6366728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632" y="908720"/>
            <a:ext cx="2664296" cy="2664296"/>
          </a:xfrm>
          <a:prstGeom prst="rect">
            <a:avLst/>
          </a:prstGeom>
        </p:spPr>
      </p:pic>
      <p:pic>
        <p:nvPicPr>
          <p:cNvPr id="21508" name="Picture 4">
            <a:extLst>
              <a:ext uri="{FF2B5EF4-FFF2-40B4-BE49-F238E27FC236}">
                <a16:creationId xmlns:a16="http://schemas.microsoft.com/office/drawing/2014/main" id="{5CB95D66-4348-44ED-BB33-C8EE37608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92" y="1006909"/>
            <a:ext cx="3295040" cy="246791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7A197E1-6BD8-4327-92F2-FC262F5164B3}"/>
              </a:ext>
            </a:extLst>
          </p:cNvPr>
          <p:cNvSpPr txBox="1"/>
          <p:nvPr/>
        </p:nvSpPr>
        <p:spPr>
          <a:xfrm>
            <a:off x="2711624" y="4116813"/>
            <a:ext cx="6174120" cy="646331"/>
          </a:xfrm>
          <a:prstGeom prst="rect">
            <a:avLst/>
          </a:prstGeom>
          <a:noFill/>
        </p:spPr>
        <p:txBody>
          <a:bodyPr wrap="square">
            <a:spAutoFit/>
          </a:bodyPr>
          <a:lstStyle/>
          <a:p>
            <a:pPr algn="ctr"/>
            <a:r>
              <a:rPr lang="zh-CN" altLang="en-US" sz="3600" b="1" i="0" dirty="0">
                <a:effectLst/>
                <a:latin typeface="微软雅黑" panose="020B0503020204020204" pitchFamily="34" charset="-122"/>
                <a:ea typeface="微软雅黑" panose="020B0503020204020204" pitchFamily="34" charset="-122"/>
              </a:rPr>
              <a:t>琼脂</a:t>
            </a:r>
            <a:endParaRPr lang="zh-CN" altLang="en-US" sz="3600" dirty="0"/>
          </a:p>
        </p:txBody>
      </p:sp>
      <p:sp>
        <p:nvSpPr>
          <p:cNvPr id="11" name="文本框 10">
            <a:extLst>
              <a:ext uri="{FF2B5EF4-FFF2-40B4-BE49-F238E27FC236}">
                <a16:creationId xmlns:a16="http://schemas.microsoft.com/office/drawing/2014/main" id="{3B48147B-9715-4FEE-98B0-9125B59230F0}"/>
              </a:ext>
            </a:extLst>
          </p:cNvPr>
          <p:cNvSpPr txBox="1"/>
          <p:nvPr/>
        </p:nvSpPr>
        <p:spPr>
          <a:xfrm>
            <a:off x="1194110" y="3593932"/>
            <a:ext cx="1391176" cy="400110"/>
          </a:xfrm>
          <a:prstGeom prst="rect">
            <a:avLst/>
          </a:prstGeom>
          <a:noFill/>
        </p:spPr>
        <p:txBody>
          <a:bodyPr wrap="square">
            <a:spAutoFit/>
          </a:bodyPr>
          <a:lstStyle/>
          <a:p>
            <a:pPr algn="ctr"/>
            <a:r>
              <a:rPr lang="zh-CN" altLang="en-US" sz="2000" i="0" dirty="0">
                <a:effectLst/>
                <a:latin typeface="微软雅黑" panose="020B0503020204020204" pitchFamily="34" charset="-122"/>
                <a:ea typeface="微软雅黑" panose="020B0503020204020204" pitchFamily="34" charset="-122"/>
              </a:rPr>
              <a:t>麒麟菜</a:t>
            </a:r>
            <a:endParaRPr lang="zh-CN" altLang="en-US" sz="2000" dirty="0"/>
          </a:p>
        </p:txBody>
      </p:sp>
      <p:sp>
        <p:nvSpPr>
          <p:cNvPr id="13" name="文本框 12">
            <a:extLst>
              <a:ext uri="{FF2B5EF4-FFF2-40B4-BE49-F238E27FC236}">
                <a16:creationId xmlns:a16="http://schemas.microsoft.com/office/drawing/2014/main" id="{951024D6-15F1-45FF-AF12-F2A4F56951C4}"/>
              </a:ext>
            </a:extLst>
          </p:cNvPr>
          <p:cNvSpPr txBox="1"/>
          <p:nvPr/>
        </p:nvSpPr>
        <p:spPr>
          <a:xfrm>
            <a:off x="3935760" y="3596701"/>
            <a:ext cx="1175152" cy="400110"/>
          </a:xfrm>
          <a:prstGeom prst="rect">
            <a:avLst/>
          </a:prstGeom>
          <a:noFill/>
        </p:spPr>
        <p:txBody>
          <a:bodyPr wrap="square">
            <a:spAutoFit/>
          </a:bodyPr>
          <a:lstStyle/>
          <a:p>
            <a:r>
              <a:rPr lang="zh-CN" altLang="en-US" sz="2000" i="0" dirty="0">
                <a:effectLst/>
                <a:latin typeface="微软雅黑" panose="020B0503020204020204" pitchFamily="34" charset="-122"/>
                <a:ea typeface="微软雅黑" panose="020B0503020204020204" pitchFamily="34" charset="-122"/>
              </a:rPr>
              <a:t>石花菜</a:t>
            </a:r>
            <a:endParaRPr lang="zh-CN" altLang="en-US" sz="2000" dirty="0"/>
          </a:p>
        </p:txBody>
      </p:sp>
      <p:sp>
        <p:nvSpPr>
          <p:cNvPr id="15" name="文本框 14">
            <a:extLst>
              <a:ext uri="{FF2B5EF4-FFF2-40B4-BE49-F238E27FC236}">
                <a16:creationId xmlns:a16="http://schemas.microsoft.com/office/drawing/2014/main" id="{76D5B17D-6DEE-46D7-B54B-11C0D3231F06}"/>
              </a:ext>
            </a:extLst>
          </p:cNvPr>
          <p:cNvSpPr txBox="1"/>
          <p:nvPr/>
        </p:nvSpPr>
        <p:spPr>
          <a:xfrm>
            <a:off x="8976320" y="3564246"/>
            <a:ext cx="1319168" cy="400110"/>
          </a:xfrm>
          <a:prstGeom prst="rect">
            <a:avLst/>
          </a:prstGeom>
          <a:noFill/>
        </p:spPr>
        <p:txBody>
          <a:bodyPr wrap="square">
            <a:spAutoFit/>
          </a:bodyPr>
          <a:lstStyle/>
          <a:p>
            <a:pPr algn="ctr"/>
            <a:r>
              <a:rPr lang="zh-CN" altLang="en-US" sz="2000" i="0" dirty="0">
                <a:effectLst/>
                <a:latin typeface="微软雅黑" panose="020B0503020204020204" pitchFamily="34" charset="-122"/>
                <a:ea typeface="微软雅黑" panose="020B0503020204020204" pitchFamily="34" charset="-122"/>
              </a:rPr>
              <a:t>琼脂</a:t>
            </a:r>
            <a:endParaRPr lang="zh-CN" altLang="en-US" sz="2000" dirty="0"/>
          </a:p>
        </p:txBody>
      </p:sp>
      <p:sp>
        <p:nvSpPr>
          <p:cNvPr id="12" name="箭头: 燕尾形 11">
            <a:extLst>
              <a:ext uri="{FF2B5EF4-FFF2-40B4-BE49-F238E27FC236}">
                <a16:creationId xmlns:a16="http://schemas.microsoft.com/office/drawing/2014/main" id="{930BC61D-D7B7-437E-9373-5C043E51F398}"/>
              </a:ext>
            </a:extLst>
          </p:cNvPr>
          <p:cNvSpPr/>
          <p:nvPr/>
        </p:nvSpPr>
        <p:spPr>
          <a:xfrm>
            <a:off x="6096000" y="2119764"/>
            <a:ext cx="1584176" cy="360040"/>
          </a:xfrm>
          <a:prstGeom prst="notched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52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4D5880-E5F7-4A69-9B96-3FF4564BFD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981076"/>
            <a:ext cx="44989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D352A70-071B-4C66-A841-3FE81F08B8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2825" y="981076"/>
            <a:ext cx="452755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3">
            <a:extLst>
              <a:ext uri="{FF2B5EF4-FFF2-40B4-BE49-F238E27FC236}">
                <a16:creationId xmlns:a16="http://schemas.microsoft.com/office/drawing/2014/main" id="{4EF7EBB6-B591-453E-9479-5F46D4EE0D1C}"/>
              </a:ext>
            </a:extLst>
          </p:cNvPr>
          <p:cNvSpPr txBox="1">
            <a:spLocks noChangeArrowheads="1"/>
          </p:cNvSpPr>
          <p:nvPr/>
        </p:nvSpPr>
        <p:spPr bwMode="auto">
          <a:xfrm>
            <a:off x="4435476" y="4724400"/>
            <a:ext cx="33131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600" b="1" dirty="0">
                <a:latin typeface="微软雅黑" panose="020B0503020204020204" pitchFamily="34" charset="-122"/>
                <a:ea typeface="微软雅黑" panose="020B0503020204020204" pitchFamily="34" charset="-122"/>
              </a:rPr>
              <a:t>云母片</a:t>
            </a:r>
          </a:p>
        </p:txBody>
      </p:sp>
      <p:sp>
        <p:nvSpPr>
          <p:cNvPr id="30725" name="矩形 5">
            <a:extLst>
              <a:ext uri="{FF2B5EF4-FFF2-40B4-BE49-F238E27FC236}">
                <a16:creationId xmlns:a16="http://schemas.microsoft.com/office/drawing/2014/main" id="{5DFBFA64-DB2C-4D47-8BB8-419A96D36078}"/>
              </a:ext>
            </a:extLst>
          </p:cNvPr>
          <p:cNvSpPr>
            <a:spLocks noChangeArrowheads="1"/>
          </p:cNvSpPr>
          <p:nvPr/>
        </p:nvSpPr>
        <p:spPr bwMode="auto">
          <a:xfrm>
            <a:off x="1954213" y="5400675"/>
            <a:ext cx="8496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800" dirty="0">
                <a:latin typeface="微软雅黑" panose="020B0503020204020204" pitchFamily="34" charset="-122"/>
                <a:ea typeface="微软雅黑" panose="020B0503020204020204" pitchFamily="34" charset="-122"/>
              </a:rPr>
              <a:t>  由多硅白云母、石英、石榴石和金红石等组成，在电工产品中广泛应用云母及其制品作为绝缘材料。</a:t>
            </a:r>
          </a:p>
        </p:txBody>
      </p:sp>
    </p:spTree>
    <p:extLst>
      <p:ext uri="{BB962C8B-B14F-4D97-AF65-F5344CB8AC3E}">
        <p14:creationId xmlns:p14="http://schemas.microsoft.com/office/powerpoint/2010/main" val="76237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171133" y="257174"/>
            <a:ext cx="5178325" cy="6343650"/>
            <a:chOff x="3503712" y="257175"/>
            <a:chExt cx="5178325" cy="6343650"/>
          </a:xfrm>
        </p:grpSpPr>
        <p:grpSp>
          <p:nvGrpSpPr>
            <p:cNvPr id="13" name="组合 12"/>
            <p:cNvGrpSpPr/>
            <p:nvPr/>
          </p:nvGrpSpPr>
          <p:grpSpPr>
            <a:xfrm>
              <a:off x="3503712" y="257175"/>
              <a:ext cx="5178325" cy="6343650"/>
              <a:chOff x="3503712" y="257175"/>
              <a:chExt cx="5178325" cy="6343650"/>
            </a:xfrm>
          </p:grpSpPr>
          <p:pic>
            <p:nvPicPr>
              <p:cNvPr id="18" name="图片 17"/>
              <p:cNvPicPr>
                <a:picLocks noChangeAspect="1"/>
              </p:cNvPicPr>
              <p:nvPr/>
            </p:nvPicPr>
            <p:blipFill>
              <a:blip r:embed="rId3"/>
              <a:stretch>
                <a:fillRect/>
              </a:stretch>
            </p:blipFill>
            <p:spPr>
              <a:xfrm>
                <a:off x="3509962" y="257175"/>
                <a:ext cx="5172075" cy="6343650"/>
              </a:xfrm>
              <a:prstGeom prst="rect">
                <a:avLst/>
              </a:prstGeom>
            </p:spPr>
          </p:pic>
          <p:sp>
            <p:nvSpPr>
              <p:cNvPr id="19" name="矩形 18"/>
              <p:cNvSpPr/>
              <p:nvPr/>
            </p:nvSpPr>
            <p:spPr>
              <a:xfrm>
                <a:off x="3503712" y="3861048"/>
                <a:ext cx="2160240" cy="1152128"/>
              </a:xfrm>
              <a:prstGeom prst="rect">
                <a:avLst/>
              </a:prstGeom>
              <a:solidFill>
                <a:srgbClr val="BDB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03712" y="5013175"/>
                <a:ext cx="1800200" cy="1587649"/>
              </a:xfrm>
              <a:prstGeom prst="rect">
                <a:avLst/>
              </a:prstGeom>
              <a:solidFill>
                <a:srgbClr val="D6B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35978" y="5013174"/>
                <a:ext cx="535868" cy="449984"/>
              </a:xfrm>
              <a:prstGeom prst="rect">
                <a:avLst/>
              </a:prstGeom>
              <a:solidFill>
                <a:srgbClr val="D6B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4"/>
            <a:stretch>
              <a:fillRect/>
            </a:stretch>
          </p:blipFill>
          <p:spPr>
            <a:xfrm>
              <a:off x="4583832" y="3743324"/>
              <a:ext cx="3257550" cy="2857500"/>
            </a:xfrm>
            <a:prstGeom prst="rect">
              <a:avLst/>
            </a:prstGeom>
          </p:spPr>
        </p:pic>
        <p:sp>
          <p:nvSpPr>
            <p:cNvPr id="16" name="矩形 15"/>
            <p:cNvSpPr/>
            <p:nvPr/>
          </p:nvSpPr>
          <p:spPr>
            <a:xfrm>
              <a:off x="7761708" y="3667869"/>
              <a:ext cx="896517" cy="1368150"/>
            </a:xfrm>
            <a:prstGeom prst="rect">
              <a:avLst/>
            </a:prstGeom>
            <a:solidFill>
              <a:srgbClr val="BDB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725623" y="5036018"/>
              <a:ext cx="932602" cy="1564805"/>
            </a:xfrm>
            <a:prstGeom prst="rect">
              <a:avLst/>
            </a:prstGeom>
            <a:solidFill>
              <a:srgbClr val="D6B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5831" name="Text Box 7">
            <a:extLst>
              <a:ext uri="{FF2B5EF4-FFF2-40B4-BE49-F238E27FC236}">
                <a16:creationId xmlns:a16="http://schemas.microsoft.com/office/drawing/2014/main" id="{2A1E9E26-22CF-400D-BF2C-C2FDD960D000}"/>
              </a:ext>
            </a:extLst>
          </p:cNvPr>
          <p:cNvSpPr txBox="1">
            <a:spLocks noChangeArrowheads="1"/>
          </p:cNvSpPr>
          <p:nvPr/>
        </p:nvSpPr>
        <p:spPr bwMode="auto">
          <a:xfrm>
            <a:off x="9031822" y="572514"/>
            <a:ext cx="2522201" cy="369332"/>
          </a:xfrm>
          <a:prstGeom prst="rect">
            <a:avLst/>
          </a:prstGeom>
          <a:noFill/>
        </p:spPr>
        <p:txBody>
          <a:bodyPr wrap="square">
            <a:spAutoFit/>
          </a:bodyPr>
          <a:lstStyle>
            <a:defPPr>
              <a:defRPr lang="zh-CN"/>
            </a:defPPr>
            <a:lvl1pP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stStyle>
          <a:p>
            <a:r>
              <a:rPr lang="zh-CN" altLang="en-US" sz="1800" dirty="0"/>
              <a:t>尖端放在琼脂块上</a:t>
            </a:r>
            <a:endParaRPr lang="en-US" altLang="zh-CN" sz="1800" dirty="0"/>
          </a:p>
        </p:txBody>
      </p:sp>
      <p:sp>
        <p:nvSpPr>
          <p:cNvPr id="845833" name="Text Box 9">
            <a:extLst>
              <a:ext uri="{FF2B5EF4-FFF2-40B4-BE49-F238E27FC236}">
                <a16:creationId xmlns:a16="http://schemas.microsoft.com/office/drawing/2014/main" id="{D3F371FD-DF1E-4478-9B77-F13F43CFFA9C}"/>
              </a:ext>
            </a:extLst>
          </p:cNvPr>
          <p:cNvSpPr txBox="1">
            <a:spLocks noChangeArrowheads="1"/>
          </p:cNvSpPr>
          <p:nvPr/>
        </p:nvSpPr>
        <p:spPr bwMode="auto">
          <a:xfrm>
            <a:off x="9067510" y="1266599"/>
            <a:ext cx="2028458" cy="646331"/>
          </a:xfrm>
          <a:prstGeom prst="rect">
            <a:avLst/>
          </a:prstGeom>
          <a:noFill/>
        </p:spPr>
        <p:txBody>
          <a:bodyPr wrap="square">
            <a:spAutoFit/>
          </a:bodyPr>
          <a:lstStyle>
            <a:defPPr>
              <a:defRPr lang="zh-CN"/>
            </a:defPPr>
            <a:lvl1pPr>
              <a:buFont typeface="Arial" panose="020B0604020202020204" pitchFamily="34" charset="0"/>
              <a:buNone/>
              <a:defRPr kumimoji="0" sz="1900" b="1">
                <a:latin typeface="微软雅黑" panose="020B0503020204020204" pitchFamily="34" charset="-122"/>
                <a:ea typeface="微软雅黑" panose="020B0503020204020204" pitchFamily="34" charset="-122"/>
              </a:defRPr>
            </a:lvl1pPr>
          </a:lstStyle>
          <a:p>
            <a:r>
              <a:rPr lang="zh-CN" altLang="en-US" sz="1800" dirty="0"/>
              <a:t>促进生长的化学物质扩散到琼脂块中</a:t>
            </a:r>
            <a:endParaRPr lang="en-US" altLang="zh-CN" sz="1800" dirty="0"/>
          </a:p>
        </p:txBody>
      </p:sp>
      <p:sp>
        <p:nvSpPr>
          <p:cNvPr id="845834" name="Text Box 10">
            <a:extLst>
              <a:ext uri="{FF2B5EF4-FFF2-40B4-BE49-F238E27FC236}">
                <a16:creationId xmlns:a16="http://schemas.microsoft.com/office/drawing/2014/main" id="{11281868-CC88-45C4-AC0C-2461D2971BD7}"/>
              </a:ext>
            </a:extLst>
          </p:cNvPr>
          <p:cNvSpPr txBox="1">
            <a:spLocks noChangeArrowheads="1"/>
          </p:cNvSpPr>
          <p:nvPr/>
        </p:nvSpPr>
        <p:spPr bwMode="auto">
          <a:xfrm>
            <a:off x="9119222" y="2746679"/>
            <a:ext cx="1925034" cy="646331"/>
          </a:xfrm>
          <a:prstGeom prst="rect">
            <a:avLst/>
          </a:prstGeom>
          <a:noFill/>
        </p:spPr>
        <p:txBody>
          <a:bodyPr wrap="square">
            <a:spAutoFit/>
          </a:bodyPr>
          <a:lstStyle>
            <a:defPPr>
              <a:defRPr lang="zh-CN"/>
            </a:defPPr>
            <a:lvl1pP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stStyle>
          <a:p>
            <a:r>
              <a:rPr lang="zh-CN" altLang="en-US" dirty="0"/>
              <a:t>含有化学物质的琼脂块刺激生长</a:t>
            </a:r>
            <a:endParaRPr lang="en-US" altLang="zh-CN" dirty="0"/>
          </a:p>
        </p:txBody>
      </p:sp>
      <p:sp>
        <p:nvSpPr>
          <p:cNvPr id="845835" name="Text Box 11">
            <a:extLst>
              <a:ext uri="{FF2B5EF4-FFF2-40B4-BE49-F238E27FC236}">
                <a16:creationId xmlns:a16="http://schemas.microsoft.com/office/drawing/2014/main" id="{10932A49-0C40-4D78-A425-6B79BA2DC388}"/>
              </a:ext>
            </a:extLst>
          </p:cNvPr>
          <p:cNvSpPr txBox="1">
            <a:spLocks noChangeArrowheads="1"/>
          </p:cNvSpPr>
          <p:nvPr/>
        </p:nvSpPr>
        <p:spPr bwMode="auto">
          <a:xfrm>
            <a:off x="9613330" y="5517232"/>
            <a:ext cx="1546660" cy="646331"/>
          </a:xfrm>
          <a:prstGeom prst="rect">
            <a:avLst/>
          </a:prstGeom>
          <a:noFill/>
        </p:spPr>
        <p:txBody>
          <a:bodyPr wrap="square">
            <a:spAutoFit/>
          </a:bodyPr>
          <a:lstStyle>
            <a:defPPr>
              <a:defRPr lang="zh-CN"/>
            </a:defPPr>
            <a:lvl1pP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stStyle>
          <a:p>
            <a:r>
              <a:rPr lang="zh-CN" altLang="en-US" dirty="0"/>
              <a:t>偏移的琼脂块导致弯曲</a:t>
            </a:r>
            <a:endParaRPr lang="en-US" altLang="zh-CN" dirty="0"/>
          </a:p>
        </p:txBody>
      </p:sp>
      <p:sp>
        <p:nvSpPr>
          <p:cNvPr id="12" name="Rectangle 2">
            <a:extLst>
              <a:ext uri="{FF2B5EF4-FFF2-40B4-BE49-F238E27FC236}">
                <a16:creationId xmlns:a16="http://schemas.microsoft.com/office/drawing/2014/main" id="{421B412A-ACB0-4AB4-9824-42DA88EC52DE}"/>
              </a:ext>
            </a:extLst>
          </p:cNvPr>
          <p:cNvSpPr>
            <a:spLocks noGrp="1" noChangeArrowheads="1"/>
          </p:cNvSpPr>
          <p:nvPr>
            <p:ph type="title"/>
          </p:nvPr>
        </p:nvSpPr>
        <p:spPr bwMode="auto">
          <a:xfrm>
            <a:off x="730721" y="173978"/>
            <a:ext cx="8029575" cy="691679"/>
          </a:xfrm>
          <a:ln cap="flat" algn="ctr">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sz="4000" b="1" dirty="0">
                <a:solidFill>
                  <a:schemeClr val="tx1"/>
                </a:solidFill>
                <a:latin typeface="微软雅黑" panose="020B0503020204020204" pitchFamily="34" charset="-122"/>
                <a:ea typeface="微软雅黑" panose="020B0503020204020204" pitchFamily="34" charset="-122"/>
              </a:rPr>
              <a:t>拜尔的实验（</a:t>
            </a:r>
            <a:r>
              <a:rPr lang="en-US" altLang="zh-CN" sz="4000" b="1" dirty="0">
                <a:solidFill>
                  <a:schemeClr val="tx1"/>
                </a:solidFill>
                <a:latin typeface="微软雅黑" panose="020B0503020204020204" pitchFamily="34" charset="-122"/>
                <a:ea typeface="微软雅黑" panose="020B0503020204020204" pitchFamily="34" charset="-122"/>
              </a:rPr>
              <a:t>1914</a:t>
            </a:r>
            <a:r>
              <a:rPr lang="zh-CN" altLang="en-US" sz="4000" b="1" dirty="0">
                <a:solidFill>
                  <a:schemeClr val="tx1"/>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25BCA3A0-4B95-4877-8829-AC5F4ED5019D}"/>
              </a:ext>
            </a:extLst>
          </p:cNvPr>
          <p:cNvSpPr txBox="1"/>
          <p:nvPr/>
        </p:nvSpPr>
        <p:spPr>
          <a:xfrm>
            <a:off x="983432" y="2318342"/>
            <a:ext cx="4677818" cy="2308324"/>
          </a:xfrm>
          <a:prstGeom prst="rect">
            <a:avLst/>
          </a:prstGeom>
          <a:noFill/>
        </p:spPr>
        <p:txBody>
          <a:bodyPr wrap="square">
            <a:spAutoFit/>
          </a:bodyPr>
          <a:lstStyle>
            <a:defPPr>
              <a:defRPr lang="zh-CN"/>
            </a:defPPr>
            <a:lvl1pPr marL="457200" indent="-457200" eaLnBrk="1" hangingPunct="1">
              <a:spcBef>
                <a:spcPct val="50000"/>
              </a:spcBef>
              <a:buFont typeface="Arial" panose="020B0604020202020204" pitchFamily="34" charset="0"/>
              <a:buChar char="•"/>
              <a:defRPr kumimoji="1" sz="3200" b="1">
                <a:latin typeface="微软雅黑" panose="020B0503020204020204" pitchFamily="34" charset="-122"/>
                <a:ea typeface="微软雅黑" panose="020B0503020204020204" pitchFamily="34" charset="-122"/>
              </a:defRPr>
            </a:lvl1pPr>
          </a:lstStyle>
          <a:p>
            <a:pPr>
              <a:lnSpc>
                <a:spcPct val="150000"/>
              </a:lnSpc>
            </a:pPr>
            <a:r>
              <a:rPr lang="zh-CN" altLang="en-US" dirty="0"/>
              <a:t>弯曲生长是因为顶尖产生的刺激物在其下部分布不均匀造成的。</a:t>
            </a:r>
          </a:p>
        </p:txBody>
      </p:sp>
      <p:sp>
        <p:nvSpPr>
          <p:cNvPr id="22" name="文本框 21"/>
          <p:cNvSpPr txBox="1"/>
          <p:nvPr/>
        </p:nvSpPr>
        <p:spPr>
          <a:xfrm>
            <a:off x="6171133" y="687243"/>
            <a:ext cx="1728192" cy="523220"/>
          </a:xfrm>
          <a:prstGeom prst="rect">
            <a:avLst/>
          </a:prstGeom>
          <a:noFill/>
        </p:spPr>
        <p:txBody>
          <a:bodyPr wrap="square" rtlCol="0">
            <a:spAutoFit/>
          </a:bodyPr>
          <a:lstStyle/>
          <a:p>
            <a:pPr algn="ctr"/>
            <a:r>
              <a:rPr lang="zh-CN" altLang="en-US" sz="2800" b="1" dirty="0">
                <a:latin typeface="黑体" panose="02010609060101010101" pitchFamily="49" charset="-122"/>
                <a:ea typeface="黑体" panose="02010609060101010101" pitchFamily="49" charset="-122"/>
              </a:rPr>
              <a:t>黑暗中</a:t>
            </a:r>
            <a:r>
              <a:rPr lang="en-US" altLang="zh-CN" sz="2800" b="1" dirty="0">
                <a:latin typeface="黑体" panose="02010609060101010101" pitchFamily="49" charset="-122"/>
                <a:ea typeface="黑体" panose="02010609060101010101" pitchFamily="49" charset="-122"/>
              </a:rPr>
              <a:t> </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5828" name="Picture 4">
            <a:extLst>
              <a:ext uri="{FF2B5EF4-FFF2-40B4-BE49-F238E27FC236}">
                <a16:creationId xmlns:a16="http://schemas.microsoft.com/office/drawing/2014/main" id="{C2C79C78-3AE7-4518-B1AB-4A631EB0D0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06" b="6217"/>
          <a:stretch/>
        </p:blipFill>
        <p:spPr bwMode="auto">
          <a:xfrm>
            <a:off x="6179370" y="100258"/>
            <a:ext cx="5281909" cy="6657483"/>
          </a:xfrm>
          <a:prstGeom prst="rect">
            <a:avLst/>
          </a:prstGeom>
          <a:noFill/>
          <a:extLst>
            <a:ext uri="{909E8E84-426E-40DD-AFC4-6F175D3DCCD1}">
              <a14:hiddenFill xmlns:a14="http://schemas.microsoft.com/office/drawing/2010/main">
                <a:solidFill>
                  <a:srgbClr val="FFFFFF"/>
                </a:solidFill>
              </a14:hiddenFill>
            </a:ext>
          </a:extLst>
        </p:spPr>
      </p:pic>
      <p:sp>
        <p:nvSpPr>
          <p:cNvPr id="845831" name="Text Box 7">
            <a:extLst>
              <a:ext uri="{FF2B5EF4-FFF2-40B4-BE49-F238E27FC236}">
                <a16:creationId xmlns:a16="http://schemas.microsoft.com/office/drawing/2014/main" id="{2A1E9E26-22CF-400D-BF2C-C2FDD960D000}"/>
              </a:ext>
            </a:extLst>
          </p:cNvPr>
          <p:cNvSpPr txBox="1">
            <a:spLocks noChangeArrowheads="1"/>
          </p:cNvSpPr>
          <p:nvPr/>
        </p:nvSpPr>
        <p:spPr bwMode="auto">
          <a:xfrm>
            <a:off x="9031822" y="572514"/>
            <a:ext cx="2522201" cy="369332"/>
          </a:xfrm>
          <a:prstGeom prst="rect">
            <a:avLst/>
          </a:prstGeom>
          <a:noFill/>
        </p:spPr>
        <p:txBody>
          <a:bodyPr wrap="square">
            <a:spAutoFit/>
          </a:bodyPr>
          <a:lstStyle>
            <a:defPPr>
              <a:defRPr lang="zh-CN"/>
            </a:defPPr>
            <a:lvl1pP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stStyle>
          <a:p>
            <a:r>
              <a:rPr lang="zh-CN" altLang="en-US" sz="1800" dirty="0"/>
              <a:t>尖端放在琼脂块上</a:t>
            </a:r>
            <a:endParaRPr lang="en-US" altLang="zh-CN" sz="1800" dirty="0"/>
          </a:p>
        </p:txBody>
      </p:sp>
      <p:sp>
        <p:nvSpPr>
          <p:cNvPr id="845833" name="Text Box 9">
            <a:extLst>
              <a:ext uri="{FF2B5EF4-FFF2-40B4-BE49-F238E27FC236}">
                <a16:creationId xmlns:a16="http://schemas.microsoft.com/office/drawing/2014/main" id="{D3F371FD-DF1E-4478-9B77-F13F43CFFA9C}"/>
              </a:ext>
            </a:extLst>
          </p:cNvPr>
          <p:cNvSpPr txBox="1">
            <a:spLocks noChangeArrowheads="1"/>
          </p:cNvSpPr>
          <p:nvPr/>
        </p:nvSpPr>
        <p:spPr bwMode="auto">
          <a:xfrm>
            <a:off x="9067510" y="1266599"/>
            <a:ext cx="2028458" cy="646331"/>
          </a:xfrm>
          <a:prstGeom prst="rect">
            <a:avLst/>
          </a:prstGeom>
          <a:noFill/>
        </p:spPr>
        <p:txBody>
          <a:bodyPr wrap="square">
            <a:spAutoFit/>
          </a:bodyPr>
          <a:lstStyle>
            <a:defPPr>
              <a:defRPr lang="zh-CN"/>
            </a:defPPr>
            <a:lvl1pPr>
              <a:buFont typeface="Arial" panose="020B0604020202020204" pitchFamily="34" charset="0"/>
              <a:buNone/>
              <a:defRPr kumimoji="0" sz="1900" b="1">
                <a:latin typeface="微软雅黑" panose="020B0503020204020204" pitchFamily="34" charset="-122"/>
                <a:ea typeface="微软雅黑" panose="020B0503020204020204" pitchFamily="34" charset="-122"/>
              </a:defRPr>
            </a:lvl1pPr>
          </a:lstStyle>
          <a:p>
            <a:r>
              <a:rPr lang="zh-CN" altLang="en-US" sz="1800" dirty="0"/>
              <a:t>促进生长的化学物质扩散到琼脂块中</a:t>
            </a:r>
            <a:endParaRPr lang="en-US" altLang="zh-CN" sz="1800" dirty="0"/>
          </a:p>
        </p:txBody>
      </p:sp>
      <p:sp>
        <p:nvSpPr>
          <p:cNvPr id="845834" name="Text Box 10">
            <a:extLst>
              <a:ext uri="{FF2B5EF4-FFF2-40B4-BE49-F238E27FC236}">
                <a16:creationId xmlns:a16="http://schemas.microsoft.com/office/drawing/2014/main" id="{11281868-CC88-45C4-AC0C-2461D2971BD7}"/>
              </a:ext>
            </a:extLst>
          </p:cNvPr>
          <p:cNvSpPr txBox="1">
            <a:spLocks noChangeArrowheads="1"/>
          </p:cNvSpPr>
          <p:nvPr/>
        </p:nvSpPr>
        <p:spPr bwMode="auto">
          <a:xfrm>
            <a:off x="9119222" y="2746679"/>
            <a:ext cx="1925034" cy="646331"/>
          </a:xfrm>
          <a:prstGeom prst="rect">
            <a:avLst/>
          </a:prstGeom>
          <a:noFill/>
        </p:spPr>
        <p:txBody>
          <a:bodyPr wrap="square">
            <a:spAutoFit/>
          </a:bodyPr>
          <a:lstStyle>
            <a:defPPr>
              <a:defRPr lang="zh-CN"/>
            </a:defPPr>
            <a:lvl1pP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stStyle>
          <a:p>
            <a:r>
              <a:rPr lang="zh-CN" altLang="en-US" dirty="0"/>
              <a:t>含有化学物质的琼脂块刺激生长</a:t>
            </a:r>
            <a:endParaRPr lang="en-US" altLang="zh-CN" dirty="0"/>
          </a:p>
        </p:txBody>
      </p:sp>
      <p:sp>
        <p:nvSpPr>
          <p:cNvPr id="845835" name="Text Box 11">
            <a:extLst>
              <a:ext uri="{FF2B5EF4-FFF2-40B4-BE49-F238E27FC236}">
                <a16:creationId xmlns:a16="http://schemas.microsoft.com/office/drawing/2014/main" id="{10932A49-0C40-4D78-A425-6B79BA2DC388}"/>
              </a:ext>
            </a:extLst>
          </p:cNvPr>
          <p:cNvSpPr txBox="1">
            <a:spLocks noChangeArrowheads="1"/>
          </p:cNvSpPr>
          <p:nvPr/>
        </p:nvSpPr>
        <p:spPr bwMode="auto">
          <a:xfrm>
            <a:off x="9613330" y="5517232"/>
            <a:ext cx="1546660" cy="646331"/>
          </a:xfrm>
          <a:prstGeom prst="rect">
            <a:avLst/>
          </a:prstGeom>
          <a:noFill/>
        </p:spPr>
        <p:txBody>
          <a:bodyPr wrap="square">
            <a:spAutoFit/>
          </a:bodyPr>
          <a:lstStyle>
            <a:defPPr>
              <a:defRPr lang="zh-CN"/>
            </a:defPPr>
            <a:lvl1pP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stStyle>
          <a:p>
            <a:r>
              <a:rPr lang="zh-CN" altLang="en-US" dirty="0"/>
              <a:t>偏移的琼脂块导致弯曲</a:t>
            </a:r>
            <a:endParaRPr lang="en-US" altLang="zh-CN" dirty="0"/>
          </a:p>
        </p:txBody>
      </p:sp>
      <p:sp>
        <p:nvSpPr>
          <p:cNvPr id="845836" name="Text Box 12">
            <a:extLst>
              <a:ext uri="{FF2B5EF4-FFF2-40B4-BE49-F238E27FC236}">
                <a16:creationId xmlns:a16="http://schemas.microsoft.com/office/drawing/2014/main" id="{FC311AF3-532B-47A2-BD46-2A21BF97EFA7}"/>
              </a:ext>
            </a:extLst>
          </p:cNvPr>
          <p:cNvSpPr txBox="1">
            <a:spLocks noChangeArrowheads="1"/>
          </p:cNvSpPr>
          <p:nvPr/>
        </p:nvSpPr>
        <p:spPr bwMode="auto">
          <a:xfrm>
            <a:off x="7534208" y="5373216"/>
            <a:ext cx="1497614" cy="1200329"/>
          </a:xfrm>
          <a:prstGeom prst="rect">
            <a:avLst/>
          </a:prstGeom>
          <a:noFill/>
        </p:spPr>
        <p:txBody>
          <a:bodyPr wrap="square">
            <a:spAutoFit/>
          </a:bodyPr>
          <a:lstStyle>
            <a:defPPr>
              <a:defRPr lang="zh-CN"/>
            </a:defPPr>
            <a:lvl1pPr>
              <a:buFont typeface="Arial" panose="020B0604020202020204" pitchFamily="34" charset="0"/>
              <a:buNone/>
              <a:defRPr kumimoji="0" sz="1900" b="1">
                <a:latin typeface="微软雅黑" panose="020B0503020204020204" pitchFamily="34" charset="-122"/>
                <a:ea typeface="微软雅黑" panose="020B0503020204020204" pitchFamily="34" charset="-122"/>
              </a:defRPr>
            </a:lvl1pPr>
          </a:lstStyle>
          <a:p>
            <a:r>
              <a:rPr lang="zh-CN" altLang="en-US" sz="1800" dirty="0"/>
              <a:t>对照</a:t>
            </a:r>
            <a:endParaRPr lang="en-US" altLang="zh-CN" sz="1800" dirty="0"/>
          </a:p>
          <a:p>
            <a:r>
              <a:rPr lang="zh-CN" altLang="en-US" sz="1800" dirty="0"/>
              <a:t>琼脂块不含化学物质</a:t>
            </a:r>
            <a:endParaRPr lang="en-US" altLang="zh-CN" sz="1800" dirty="0"/>
          </a:p>
          <a:p>
            <a:r>
              <a:rPr lang="zh-CN" altLang="en-US" sz="1800" dirty="0"/>
              <a:t>无效</a:t>
            </a:r>
            <a:endParaRPr lang="en-US" altLang="zh-CN" sz="1800" dirty="0"/>
          </a:p>
        </p:txBody>
      </p:sp>
      <p:sp>
        <p:nvSpPr>
          <p:cNvPr id="845837" name="Text Box 13">
            <a:extLst>
              <a:ext uri="{FF2B5EF4-FFF2-40B4-BE49-F238E27FC236}">
                <a16:creationId xmlns:a16="http://schemas.microsoft.com/office/drawing/2014/main" id="{B9923E63-0B72-4254-9451-9F94F77093F4}"/>
              </a:ext>
            </a:extLst>
          </p:cNvPr>
          <p:cNvSpPr txBox="1">
            <a:spLocks noChangeArrowheads="1"/>
          </p:cNvSpPr>
          <p:nvPr/>
        </p:nvSpPr>
        <p:spPr bwMode="auto">
          <a:xfrm>
            <a:off x="6917455" y="5445224"/>
            <a:ext cx="1070127" cy="2888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buFont typeface="Arial" panose="020B0604020202020204" pitchFamily="34" charset="0"/>
              <a:buNone/>
            </a:pPr>
            <a:r>
              <a:rPr kumimoji="0" lang="zh-CN" altLang="en-US" sz="1800" b="1" dirty="0">
                <a:latin typeface="微软雅黑" panose="020B0503020204020204" pitchFamily="34" charset="-122"/>
                <a:ea typeface="微软雅黑" panose="020B0503020204020204" pitchFamily="34" charset="-122"/>
              </a:rPr>
              <a:t>对照</a:t>
            </a:r>
            <a:endParaRPr kumimoji="0" lang="en-US" altLang="zh-CN" sz="1800" b="1" dirty="0">
              <a:solidFill>
                <a:srgbClr val="563A84"/>
              </a:solidFill>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421B412A-ACB0-4AB4-9824-42DA88EC52DE}"/>
              </a:ext>
            </a:extLst>
          </p:cNvPr>
          <p:cNvSpPr>
            <a:spLocks noGrp="1" noChangeArrowheads="1"/>
          </p:cNvSpPr>
          <p:nvPr>
            <p:ph type="title"/>
          </p:nvPr>
        </p:nvSpPr>
        <p:spPr bwMode="auto">
          <a:xfrm>
            <a:off x="730721" y="173978"/>
            <a:ext cx="8029575" cy="691679"/>
          </a:xfrm>
          <a:ln cap="flat" algn="ctr">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zh-CN" altLang="en-US" sz="4000" b="1" dirty="0">
                <a:solidFill>
                  <a:schemeClr val="tx1"/>
                </a:solidFill>
                <a:latin typeface="微软雅黑" panose="020B0503020204020204" pitchFamily="34" charset="-122"/>
                <a:ea typeface="微软雅黑" panose="020B0503020204020204" pitchFamily="34" charset="-122"/>
              </a:rPr>
              <a:t>温特的实验（</a:t>
            </a:r>
            <a:r>
              <a:rPr lang="en-US" altLang="zh-CN" sz="4000" b="1" dirty="0">
                <a:solidFill>
                  <a:schemeClr val="tx1"/>
                </a:solidFill>
                <a:latin typeface="微软雅黑" panose="020B0503020204020204" pitchFamily="34" charset="-122"/>
                <a:ea typeface="微软雅黑" panose="020B0503020204020204" pitchFamily="34" charset="-122"/>
              </a:rPr>
              <a:t>1928</a:t>
            </a:r>
            <a:r>
              <a:rPr lang="zh-CN" altLang="en-US" sz="4000" b="1" dirty="0">
                <a:solidFill>
                  <a:schemeClr val="tx1"/>
                </a:solidFill>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25BCA3A0-4B95-4877-8829-AC5F4ED5019D}"/>
              </a:ext>
            </a:extLst>
          </p:cNvPr>
          <p:cNvSpPr txBox="1"/>
          <p:nvPr/>
        </p:nvSpPr>
        <p:spPr>
          <a:xfrm>
            <a:off x="700038" y="1543689"/>
            <a:ext cx="5479332" cy="3463320"/>
          </a:xfrm>
          <a:prstGeom prst="rect">
            <a:avLst/>
          </a:prstGeom>
          <a:noFill/>
        </p:spPr>
        <p:txBody>
          <a:bodyPr wrap="square">
            <a:spAutoFit/>
          </a:bodyPr>
          <a:lstStyle>
            <a:defPPr>
              <a:defRPr lang="zh-CN"/>
            </a:defPPr>
            <a:lvl1pPr marL="457200" indent="-457200" eaLnBrk="1" hangingPunct="1">
              <a:spcBef>
                <a:spcPct val="50000"/>
              </a:spcBef>
              <a:buFont typeface="Arial" panose="020B0604020202020204" pitchFamily="34" charset="0"/>
              <a:buChar char="•"/>
              <a:defRPr kumimoji="1" sz="3200" b="1">
                <a:latin typeface="微软雅黑" panose="020B0503020204020204" pitchFamily="34" charset="-122"/>
                <a:ea typeface="微软雅黑" panose="020B0503020204020204" pitchFamily="34" charset="-122"/>
              </a:defRPr>
            </a:lvl1pPr>
          </a:lstStyle>
          <a:p>
            <a:pPr>
              <a:lnSpc>
                <a:spcPct val="150000"/>
              </a:lnSpc>
            </a:pPr>
            <a:r>
              <a:rPr lang="zh-CN" altLang="en-US" sz="2800" dirty="0"/>
              <a:t>胚芽鞘的尖端确实产生了某种物质，这种物质从尖端运输到下部，并且能够促使胚芽鞘下面某些部分的生长。</a:t>
            </a:r>
            <a:endParaRPr lang="en-US" altLang="zh-CN" sz="2800" dirty="0"/>
          </a:p>
          <a:p>
            <a:pPr>
              <a:lnSpc>
                <a:spcPct val="150000"/>
              </a:lnSpc>
            </a:pPr>
            <a:r>
              <a:rPr lang="zh-CN" altLang="en-US" sz="2800" dirty="0"/>
              <a:t>温特将其命名为</a:t>
            </a:r>
            <a:r>
              <a:rPr lang="zh-CN" altLang="en-US" sz="2800" dirty="0">
                <a:solidFill>
                  <a:srgbClr val="FF0000"/>
                </a:solidFill>
              </a:rPr>
              <a:t>生长素</a:t>
            </a:r>
            <a:r>
              <a:rPr lang="en-US" altLang="zh-CN" sz="2800" dirty="0">
                <a:solidFill>
                  <a:srgbClr val="FF0000"/>
                </a:solidFill>
              </a:rPr>
              <a:t>(auxin)</a:t>
            </a:r>
            <a:endParaRPr lang="zh-CN" altLang="en-US" sz="2800" dirty="0">
              <a:solidFill>
                <a:srgbClr val="FF0000"/>
              </a:solidFill>
            </a:endParaRPr>
          </a:p>
        </p:txBody>
      </p:sp>
      <p:sp>
        <p:nvSpPr>
          <p:cNvPr id="2" name="文本框 1">
            <a:extLst>
              <a:ext uri="{FF2B5EF4-FFF2-40B4-BE49-F238E27FC236}">
                <a16:creationId xmlns:a16="http://schemas.microsoft.com/office/drawing/2014/main" id="{C23B7858-DBEC-47DE-9854-12F2B80A1B91}"/>
              </a:ext>
            </a:extLst>
          </p:cNvPr>
          <p:cNvSpPr txBox="1"/>
          <p:nvPr/>
        </p:nvSpPr>
        <p:spPr>
          <a:xfrm>
            <a:off x="6171133" y="687243"/>
            <a:ext cx="1728192"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黑暗中</a:t>
            </a:r>
            <a:r>
              <a:rPr lang="en-US" altLang="zh-CN"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407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8">
            <a:extLst>
              <a:ext uri="{FF2B5EF4-FFF2-40B4-BE49-F238E27FC236}">
                <a16:creationId xmlns:a16="http://schemas.microsoft.com/office/drawing/2014/main" id="{E804C55E-1B9B-4652-842B-2FC0E7A3C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072850"/>
            <a:ext cx="54006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3">
            <a:extLst>
              <a:ext uri="{FF2B5EF4-FFF2-40B4-BE49-F238E27FC236}">
                <a16:creationId xmlns:a16="http://schemas.microsoft.com/office/drawing/2014/main" id="{62F24AB7-992F-4511-A726-70B4F383291C}"/>
              </a:ext>
            </a:extLst>
          </p:cNvPr>
          <p:cNvSpPr>
            <a:spLocks noGrp="1" noChangeArrowheads="1"/>
          </p:cNvSpPr>
          <p:nvPr>
            <p:ph type="title"/>
          </p:nvPr>
        </p:nvSpPr>
        <p:spPr bwMode="auto">
          <a:xfrm>
            <a:off x="839416" y="230415"/>
            <a:ext cx="6840538" cy="93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b="1" dirty="0"/>
              <a:t>生长素是什么（</a:t>
            </a:r>
            <a:r>
              <a:rPr lang="en-US" altLang="zh-CN" b="1" dirty="0"/>
              <a:t>1931</a:t>
            </a:r>
            <a:r>
              <a:rPr lang="zh-CN" altLang="en-US" b="1" dirty="0"/>
              <a:t>）</a:t>
            </a:r>
          </a:p>
        </p:txBody>
      </p:sp>
      <p:sp>
        <p:nvSpPr>
          <p:cNvPr id="18436" name="AutoShape 4" descr="向日葵图片">
            <a:hlinkClick r:id="rId4"/>
            <a:extLst>
              <a:ext uri="{FF2B5EF4-FFF2-40B4-BE49-F238E27FC236}">
                <a16:creationId xmlns:a16="http://schemas.microsoft.com/office/drawing/2014/main" id="{45B85FB9-4FA5-46A1-B4CC-E6E99660EEBF}"/>
              </a:ext>
            </a:extLst>
          </p:cNvPr>
          <p:cNvSpPr>
            <a:spLocks noChangeAspect="1" noChangeArrowheads="1"/>
          </p:cNvSpPr>
          <p:nvPr/>
        </p:nvSpPr>
        <p:spPr bwMode="auto">
          <a:xfrm>
            <a:off x="6370638" y="2997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8437" name="Text Box 6">
            <a:extLst>
              <a:ext uri="{FF2B5EF4-FFF2-40B4-BE49-F238E27FC236}">
                <a16:creationId xmlns:a16="http://schemas.microsoft.com/office/drawing/2014/main" id="{7DB23576-058D-420D-864C-7A345786B4E4}"/>
              </a:ext>
            </a:extLst>
          </p:cNvPr>
          <p:cNvSpPr txBox="1">
            <a:spLocks noChangeArrowheads="1"/>
          </p:cNvSpPr>
          <p:nvPr/>
        </p:nvSpPr>
        <p:spPr bwMode="auto">
          <a:xfrm>
            <a:off x="1415480" y="1718623"/>
            <a:ext cx="38651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3200" b="1" dirty="0">
                <a:solidFill>
                  <a:srgbClr val="0033CC"/>
                </a:solidFill>
                <a:latin typeface="微软雅黑" panose="020B0503020204020204" pitchFamily="34" charset="-122"/>
                <a:ea typeface="微软雅黑" panose="020B0503020204020204" pitchFamily="34" charset="-122"/>
              </a:rPr>
              <a:t>吲哚乙酸（</a:t>
            </a:r>
            <a:r>
              <a:rPr lang="en-US" altLang="zh-CN" sz="3200" b="1" dirty="0">
                <a:solidFill>
                  <a:srgbClr val="0033CC"/>
                </a:solidFill>
                <a:latin typeface="微软雅黑" panose="020B0503020204020204" pitchFamily="34" charset="-122"/>
                <a:ea typeface="微软雅黑" panose="020B0503020204020204" pitchFamily="34" charset="-122"/>
              </a:rPr>
              <a:t>IAA</a:t>
            </a:r>
            <a:r>
              <a:rPr lang="zh-CN" altLang="en-US" sz="3200" b="1" dirty="0">
                <a:solidFill>
                  <a:srgbClr val="0033CC"/>
                </a:solidFill>
                <a:latin typeface="微软雅黑" panose="020B0503020204020204" pitchFamily="34" charset="-122"/>
                <a:ea typeface="微软雅黑" panose="020B0503020204020204" pitchFamily="34" charset="-122"/>
              </a:rPr>
              <a:t>）</a:t>
            </a:r>
          </a:p>
        </p:txBody>
      </p:sp>
      <p:sp>
        <p:nvSpPr>
          <p:cNvPr id="113671" name="Text Box 7">
            <a:extLst>
              <a:ext uri="{FF2B5EF4-FFF2-40B4-BE49-F238E27FC236}">
                <a16:creationId xmlns:a16="http://schemas.microsoft.com/office/drawing/2014/main" id="{FBB0C378-16BC-4902-96EE-DD3C01E6A753}"/>
              </a:ext>
            </a:extLst>
          </p:cNvPr>
          <p:cNvSpPr txBox="1">
            <a:spLocks noChangeArrowheads="1"/>
          </p:cNvSpPr>
          <p:nvPr/>
        </p:nvSpPr>
        <p:spPr bwMode="auto">
          <a:xfrm>
            <a:off x="2150443" y="4572001"/>
            <a:ext cx="3097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CC"/>
                </a:solidFill>
                <a:latin typeface="微软雅黑" panose="020B0503020204020204" pitchFamily="34" charset="-122"/>
                <a:ea typeface="微软雅黑" panose="020B0503020204020204" pitchFamily="34" charset="-122"/>
              </a:rPr>
              <a:t>苯乙酸（</a:t>
            </a:r>
            <a:r>
              <a:rPr lang="en-US" altLang="zh-CN" sz="3200" b="1" dirty="0">
                <a:solidFill>
                  <a:srgbClr val="0033CC"/>
                </a:solidFill>
                <a:latin typeface="微软雅黑" panose="020B0503020204020204" pitchFamily="34" charset="-122"/>
                <a:ea typeface="微软雅黑" panose="020B0503020204020204" pitchFamily="34" charset="-122"/>
              </a:rPr>
              <a:t>PAA</a:t>
            </a:r>
            <a:r>
              <a:rPr lang="zh-CN" altLang="en-US" sz="3200" b="1" dirty="0">
                <a:solidFill>
                  <a:srgbClr val="0033CC"/>
                </a:solidFill>
                <a:latin typeface="微软雅黑" panose="020B0503020204020204" pitchFamily="34" charset="-122"/>
                <a:ea typeface="微软雅黑" panose="020B0503020204020204" pitchFamily="34" charset="-122"/>
              </a:rPr>
              <a:t>）</a:t>
            </a:r>
          </a:p>
        </p:txBody>
      </p:sp>
      <p:sp>
        <p:nvSpPr>
          <p:cNvPr id="113672" name="Text Box 8">
            <a:extLst>
              <a:ext uri="{FF2B5EF4-FFF2-40B4-BE49-F238E27FC236}">
                <a16:creationId xmlns:a16="http://schemas.microsoft.com/office/drawing/2014/main" id="{A702A740-CC47-4183-93A1-737C6B3ECDB0}"/>
              </a:ext>
            </a:extLst>
          </p:cNvPr>
          <p:cNvSpPr txBox="1">
            <a:spLocks noChangeArrowheads="1"/>
          </p:cNvSpPr>
          <p:nvPr/>
        </p:nvSpPr>
        <p:spPr bwMode="auto">
          <a:xfrm>
            <a:off x="5246068" y="4572001"/>
            <a:ext cx="3374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CC"/>
                </a:solidFill>
                <a:latin typeface="微软雅黑" panose="020B0503020204020204" pitchFamily="34" charset="-122"/>
                <a:ea typeface="微软雅黑" panose="020B0503020204020204" pitchFamily="34" charset="-122"/>
              </a:rPr>
              <a:t>吲哚丁酸（</a:t>
            </a:r>
            <a:r>
              <a:rPr lang="en-US" altLang="zh-CN" sz="3200" b="1" dirty="0">
                <a:solidFill>
                  <a:srgbClr val="0033CC"/>
                </a:solidFill>
                <a:latin typeface="微软雅黑" panose="020B0503020204020204" pitchFamily="34" charset="-122"/>
                <a:ea typeface="微软雅黑" panose="020B0503020204020204" pitchFamily="34" charset="-122"/>
              </a:rPr>
              <a:t>IBA</a:t>
            </a:r>
            <a:r>
              <a:rPr lang="zh-CN" altLang="en-US" sz="3200" b="1" dirty="0">
                <a:solidFill>
                  <a:srgbClr val="0033CC"/>
                </a:solidFill>
                <a:latin typeface="微软雅黑" panose="020B0503020204020204" pitchFamily="34" charset="-122"/>
                <a:ea typeface="微软雅黑" panose="020B0503020204020204" pitchFamily="34" charset="-122"/>
              </a:rPr>
              <a:t>）</a:t>
            </a:r>
          </a:p>
        </p:txBody>
      </p:sp>
      <p:sp>
        <p:nvSpPr>
          <p:cNvPr id="113673" name="Text Box 9">
            <a:extLst>
              <a:ext uri="{FF2B5EF4-FFF2-40B4-BE49-F238E27FC236}">
                <a16:creationId xmlns:a16="http://schemas.microsoft.com/office/drawing/2014/main" id="{0FE4FD0D-4A9E-4D8D-A475-676EB121C611}"/>
              </a:ext>
            </a:extLst>
          </p:cNvPr>
          <p:cNvSpPr txBox="1">
            <a:spLocks noChangeArrowheads="1"/>
          </p:cNvSpPr>
          <p:nvPr/>
        </p:nvSpPr>
        <p:spPr bwMode="auto">
          <a:xfrm>
            <a:off x="1415480" y="3791606"/>
            <a:ext cx="45961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具有生长素效应的还有：</a:t>
            </a:r>
          </a:p>
        </p:txBody>
      </p:sp>
      <p:pic>
        <p:nvPicPr>
          <p:cNvPr id="113674" name="Picture 10" descr="p7">
            <a:extLst>
              <a:ext uri="{FF2B5EF4-FFF2-40B4-BE49-F238E27FC236}">
                <a16:creationId xmlns:a16="http://schemas.microsoft.com/office/drawing/2014/main" id="{5D0010DE-9CA1-48B8-ABF2-9FA76F89E6D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9093" y="5408614"/>
            <a:ext cx="314483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73"/>
                                        </p:tgtEl>
                                        <p:attrNameLst>
                                          <p:attrName>style.visibility</p:attrName>
                                        </p:attrNameLst>
                                      </p:cBhvr>
                                      <p:to>
                                        <p:strVal val="visible"/>
                                      </p:to>
                                    </p:set>
                                    <p:anim calcmode="lin" valueType="num">
                                      <p:cBhvr additive="base">
                                        <p:cTn id="7" dur="500" fill="hold"/>
                                        <p:tgtEl>
                                          <p:spTgt spid="113673"/>
                                        </p:tgtEl>
                                        <p:attrNameLst>
                                          <p:attrName>ppt_x</p:attrName>
                                        </p:attrNameLst>
                                      </p:cBhvr>
                                      <p:tavLst>
                                        <p:tav tm="0">
                                          <p:val>
                                            <p:strVal val="#ppt_x"/>
                                          </p:val>
                                        </p:tav>
                                        <p:tav tm="100000">
                                          <p:val>
                                            <p:strVal val="#ppt_x"/>
                                          </p:val>
                                        </p:tav>
                                      </p:tavLst>
                                    </p:anim>
                                    <p:anim calcmode="lin" valueType="num">
                                      <p:cBhvr additive="base">
                                        <p:cTn id="8" dur="500" fill="hold"/>
                                        <p:tgtEl>
                                          <p:spTgt spid="1136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3671"/>
                                        </p:tgtEl>
                                        <p:attrNameLst>
                                          <p:attrName>style.visibility</p:attrName>
                                        </p:attrNameLst>
                                      </p:cBhvr>
                                      <p:to>
                                        <p:strVal val="visible"/>
                                      </p:to>
                                    </p:set>
                                    <p:anim calcmode="lin" valueType="num">
                                      <p:cBhvr additive="base">
                                        <p:cTn id="11" dur="500" fill="hold"/>
                                        <p:tgtEl>
                                          <p:spTgt spid="113671"/>
                                        </p:tgtEl>
                                        <p:attrNameLst>
                                          <p:attrName>ppt_x</p:attrName>
                                        </p:attrNameLst>
                                      </p:cBhvr>
                                      <p:tavLst>
                                        <p:tav tm="0">
                                          <p:val>
                                            <p:strVal val="#ppt_x"/>
                                          </p:val>
                                        </p:tav>
                                        <p:tav tm="100000">
                                          <p:val>
                                            <p:strVal val="#ppt_x"/>
                                          </p:val>
                                        </p:tav>
                                      </p:tavLst>
                                    </p:anim>
                                    <p:anim calcmode="lin" valueType="num">
                                      <p:cBhvr additive="base">
                                        <p:cTn id="12" dur="500" fill="hold"/>
                                        <p:tgtEl>
                                          <p:spTgt spid="1136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3672"/>
                                        </p:tgtEl>
                                        <p:attrNameLst>
                                          <p:attrName>style.visibility</p:attrName>
                                        </p:attrNameLst>
                                      </p:cBhvr>
                                      <p:to>
                                        <p:strVal val="visible"/>
                                      </p:to>
                                    </p:set>
                                    <p:anim calcmode="lin" valueType="num">
                                      <p:cBhvr additive="base">
                                        <p:cTn id="15" dur="500" fill="hold"/>
                                        <p:tgtEl>
                                          <p:spTgt spid="113672"/>
                                        </p:tgtEl>
                                        <p:attrNameLst>
                                          <p:attrName>ppt_x</p:attrName>
                                        </p:attrNameLst>
                                      </p:cBhvr>
                                      <p:tavLst>
                                        <p:tav tm="0">
                                          <p:val>
                                            <p:strVal val="#ppt_x"/>
                                          </p:val>
                                        </p:tav>
                                        <p:tav tm="100000">
                                          <p:val>
                                            <p:strVal val="#ppt_x"/>
                                          </p:val>
                                        </p:tav>
                                      </p:tavLst>
                                    </p:anim>
                                    <p:anim calcmode="lin" valueType="num">
                                      <p:cBhvr additive="base">
                                        <p:cTn id="16" dur="500" fill="hold"/>
                                        <p:tgtEl>
                                          <p:spTgt spid="11367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3674"/>
                                        </p:tgtEl>
                                        <p:attrNameLst>
                                          <p:attrName>style.visibility</p:attrName>
                                        </p:attrNameLst>
                                      </p:cBhvr>
                                      <p:to>
                                        <p:strVal val="visible"/>
                                      </p:to>
                                    </p:set>
                                    <p:anim calcmode="lin" valueType="num">
                                      <p:cBhvr additive="base">
                                        <p:cTn id="19" dur="500" fill="hold"/>
                                        <p:tgtEl>
                                          <p:spTgt spid="113674"/>
                                        </p:tgtEl>
                                        <p:attrNameLst>
                                          <p:attrName>ppt_x</p:attrName>
                                        </p:attrNameLst>
                                      </p:cBhvr>
                                      <p:tavLst>
                                        <p:tav tm="0">
                                          <p:val>
                                            <p:strVal val="#ppt_x"/>
                                          </p:val>
                                        </p:tav>
                                        <p:tav tm="100000">
                                          <p:val>
                                            <p:strVal val="#ppt_x"/>
                                          </p:val>
                                        </p:tav>
                                      </p:tavLst>
                                    </p:anim>
                                    <p:anim calcmode="lin" valueType="num">
                                      <p:cBhvr additive="base">
                                        <p:cTn id="20" dur="500" fill="hold"/>
                                        <p:tgtEl>
                                          <p:spTgt spid="1136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p:bldP spid="113672" grpId="0"/>
      <p:bldP spid="1136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3">
            <a:extLst>
              <a:ext uri="{FF2B5EF4-FFF2-40B4-BE49-F238E27FC236}">
                <a16:creationId xmlns:a16="http://schemas.microsoft.com/office/drawing/2014/main" id="{3A96591F-CDFC-433E-9B2D-53B5D78F614A}"/>
              </a:ext>
            </a:extLst>
          </p:cNvPr>
          <p:cNvSpPr>
            <a:spLocks noChangeShapeType="1"/>
          </p:cNvSpPr>
          <p:nvPr/>
        </p:nvSpPr>
        <p:spPr bwMode="auto">
          <a:xfrm flipV="1">
            <a:off x="2391988" y="2637407"/>
            <a:ext cx="6480000" cy="61913"/>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459" name="Line 4">
            <a:extLst>
              <a:ext uri="{FF2B5EF4-FFF2-40B4-BE49-F238E27FC236}">
                <a16:creationId xmlns:a16="http://schemas.microsoft.com/office/drawing/2014/main" id="{7CD90019-2685-4F94-B665-A8162CEFE4C3}"/>
              </a:ext>
            </a:extLst>
          </p:cNvPr>
          <p:cNvSpPr>
            <a:spLocks noChangeShapeType="1"/>
          </p:cNvSpPr>
          <p:nvPr/>
        </p:nvSpPr>
        <p:spPr bwMode="auto">
          <a:xfrm flipV="1">
            <a:off x="2415801" y="4509069"/>
            <a:ext cx="7560000" cy="2540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460" name="Line 5">
            <a:extLst>
              <a:ext uri="{FF2B5EF4-FFF2-40B4-BE49-F238E27FC236}">
                <a16:creationId xmlns:a16="http://schemas.microsoft.com/office/drawing/2014/main" id="{22D17658-A3D7-4352-812C-1DAE753E932A}"/>
              </a:ext>
            </a:extLst>
          </p:cNvPr>
          <p:cNvSpPr>
            <a:spLocks noChangeShapeType="1"/>
          </p:cNvSpPr>
          <p:nvPr/>
        </p:nvSpPr>
        <p:spPr bwMode="auto">
          <a:xfrm flipV="1">
            <a:off x="2415802" y="1784920"/>
            <a:ext cx="4446587" cy="28575"/>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461" name="Line 6">
            <a:extLst>
              <a:ext uri="{FF2B5EF4-FFF2-40B4-BE49-F238E27FC236}">
                <a16:creationId xmlns:a16="http://schemas.microsoft.com/office/drawing/2014/main" id="{E1D12720-932B-4D41-A72B-94D562258258}"/>
              </a:ext>
            </a:extLst>
          </p:cNvPr>
          <p:cNvSpPr>
            <a:spLocks noChangeShapeType="1"/>
          </p:cNvSpPr>
          <p:nvPr/>
        </p:nvSpPr>
        <p:spPr bwMode="auto">
          <a:xfrm flipV="1">
            <a:off x="2415801" y="3574031"/>
            <a:ext cx="7272000" cy="46038"/>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9462" name="Group 97">
            <a:extLst>
              <a:ext uri="{FF2B5EF4-FFF2-40B4-BE49-F238E27FC236}">
                <a16:creationId xmlns:a16="http://schemas.microsoft.com/office/drawing/2014/main" id="{FB74DB27-4A0F-413D-AC52-50EBDCD3B68C}"/>
              </a:ext>
            </a:extLst>
          </p:cNvPr>
          <p:cNvGrpSpPr>
            <a:grpSpLocks/>
          </p:cNvGrpSpPr>
          <p:nvPr/>
        </p:nvGrpSpPr>
        <p:grpSpPr bwMode="auto">
          <a:xfrm>
            <a:off x="2106240" y="1308670"/>
            <a:ext cx="569913" cy="520701"/>
            <a:chOff x="1251" y="824"/>
            <a:chExt cx="359" cy="328"/>
          </a:xfrm>
        </p:grpSpPr>
        <p:grpSp>
          <p:nvGrpSpPr>
            <p:cNvPr id="19537" name="Group 8">
              <a:extLst>
                <a:ext uri="{FF2B5EF4-FFF2-40B4-BE49-F238E27FC236}">
                  <a16:creationId xmlns:a16="http://schemas.microsoft.com/office/drawing/2014/main" id="{1652A538-4707-47D7-90B9-AAE87C7CBDF7}"/>
                </a:ext>
              </a:extLst>
            </p:cNvPr>
            <p:cNvGrpSpPr>
              <a:grpSpLocks/>
            </p:cNvGrpSpPr>
            <p:nvPr/>
          </p:nvGrpSpPr>
          <p:grpSpPr bwMode="auto">
            <a:xfrm>
              <a:off x="1251" y="824"/>
              <a:ext cx="359" cy="328"/>
              <a:chOff x="624" y="1575"/>
              <a:chExt cx="1169" cy="1181"/>
            </a:xfrm>
          </p:grpSpPr>
          <p:sp>
            <p:nvSpPr>
              <p:cNvPr id="129033" name="Oval 9">
                <a:extLst>
                  <a:ext uri="{FF2B5EF4-FFF2-40B4-BE49-F238E27FC236}">
                    <a16:creationId xmlns:a16="http://schemas.microsoft.com/office/drawing/2014/main" id="{58ABFB68-3115-4438-8C8E-C4E7448A3751}"/>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34" name="Oval 10">
                <a:extLst>
                  <a:ext uri="{FF2B5EF4-FFF2-40B4-BE49-F238E27FC236}">
                    <a16:creationId xmlns:a16="http://schemas.microsoft.com/office/drawing/2014/main" id="{2A687DB6-60DC-4E6E-9E07-0A72775DF09C}"/>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35" name="Oval 11">
                <a:extLst>
                  <a:ext uri="{FF2B5EF4-FFF2-40B4-BE49-F238E27FC236}">
                    <a16:creationId xmlns:a16="http://schemas.microsoft.com/office/drawing/2014/main" id="{DCA697A6-7BB4-4737-A8DA-EF9AD519C684}"/>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36" name="Oval 12">
                <a:extLst>
                  <a:ext uri="{FF2B5EF4-FFF2-40B4-BE49-F238E27FC236}">
                    <a16:creationId xmlns:a16="http://schemas.microsoft.com/office/drawing/2014/main" id="{83F9FCC6-C8AE-431E-9B2D-86E6D5C16DEA}"/>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543" name="Oval 13">
                <a:extLst>
                  <a:ext uri="{FF2B5EF4-FFF2-40B4-BE49-F238E27FC236}">
                    <a16:creationId xmlns:a16="http://schemas.microsoft.com/office/drawing/2014/main" id="{1988357A-7607-4687-866F-E6986BCA67C6}"/>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544" name="Group 14">
                <a:extLst>
                  <a:ext uri="{FF2B5EF4-FFF2-40B4-BE49-F238E27FC236}">
                    <a16:creationId xmlns:a16="http://schemas.microsoft.com/office/drawing/2014/main" id="{F6556A4A-6554-429F-AC26-996730B6E4BE}"/>
                  </a:ext>
                </a:extLst>
              </p:cNvPr>
              <p:cNvGrpSpPr>
                <a:grpSpLocks/>
              </p:cNvGrpSpPr>
              <p:nvPr/>
            </p:nvGrpSpPr>
            <p:grpSpPr bwMode="auto">
              <a:xfrm>
                <a:off x="776" y="1687"/>
                <a:ext cx="947" cy="952"/>
                <a:chOff x="4166" y="1706"/>
                <a:chExt cx="1252" cy="1252"/>
              </a:xfrm>
            </p:grpSpPr>
            <p:sp>
              <p:nvSpPr>
                <p:cNvPr id="19545" name="Oval 15">
                  <a:extLst>
                    <a:ext uri="{FF2B5EF4-FFF2-40B4-BE49-F238E27FC236}">
                      <a16:creationId xmlns:a16="http://schemas.microsoft.com/office/drawing/2014/main" id="{B8290B42-604D-440C-B152-0F4B41B6E59B}"/>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46" name="Oval 16">
                  <a:extLst>
                    <a:ext uri="{FF2B5EF4-FFF2-40B4-BE49-F238E27FC236}">
                      <a16:creationId xmlns:a16="http://schemas.microsoft.com/office/drawing/2014/main" id="{AC6693E7-B0EB-4A0C-A946-68E4ACF40946}"/>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47" name="Oval 17">
                  <a:extLst>
                    <a:ext uri="{FF2B5EF4-FFF2-40B4-BE49-F238E27FC236}">
                      <a16:creationId xmlns:a16="http://schemas.microsoft.com/office/drawing/2014/main" id="{BE6CAEE6-D9BD-4302-938A-1C5345A1974C}"/>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48" name="Oval 18">
                  <a:extLst>
                    <a:ext uri="{FF2B5EF4-FFF2-40B4-BE49-F238E27FC236}">
                      <a16:creationId xmlns:a16="http://schemas.microsoft.com/office/drawing/2014/main" id="{1A910C00-59A2-4052-903C-E474C4EF2313}"/>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538" name="Text Box 19">
              <a:extLst>
                <a:ext uri="{FF2B5EF4-FFF2-40B4-BE49-F238E27FC236}">
                  <a16:creationId xmlns:a16="http://schemas.microsoft.com/office/drawing/2014/main" id="{AF30E4FA-E438-4FAF-8431-F9CC4106A8DA}"/>
                </a:ext>
              </a:extLst>
            </p:cNvPr>
            <p:cNvSpPr txBox="1">
              <a:spLocks noChangeArrowheads="1"/>
            </p:cNvSpPr>
            <p:nvPr/>
          </p:nvSpPr>
          <p:spPr bwMode="auto">
            <a:xfrm>
              <a:off x="1319" y="845"/>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1</a:t>
              </a:r>
            </a:p>
          </p:txBody>
        </p:sp>
      </p:grpSp>
      <p:grpSp>
        <p:nvGrpSpPr>
          <p:cNvPr id="19463" name="Group 96">
            <a:extLst>
              <a:ext uri="{FF2B5EF4-FFF2-40B4-BE49-F238E27FC236}">
                <a16:creationId xmlns:a16="http://schemas.microsoft.com/office/drawing/2014/main" id="{46032B94-9CC0-4103-B20D-913BC626CF44}"/>
              </a:ext>
            </a:extLst>
          </p:cNvPr>
          <p:cNvGrpSpPr>
            <a:grpSpLocks/>
          </p:cNvGrpSpPr>
          <p:nvPr/>
        </p:nvGrpSpPr>
        <p:grpSpPr bwMode="auto">
          <a:xfrm>
            <a:off x="2099889" y="2132583"/>
            <a:ext cx="574675" cy="539750"/>
            <a:chOff x="1247" y="1343"/>
            <a:chExt cx="362" cy="340"/>
          </a:xfrm>
        </p:grpSpPr>
        <p:grpSp>
          <p:nvGrpSpPr>
            <p:cNvPr id="19525" name="Group 21">
              <a:extLst>
                <a:ext uri="{FF2B5EF4-FFF2-40B4-BE49-F238E27FC236}">
                  <a16:creationId xmlns:a16="http://schemas.microsoft.com/office/drawing/2014/main" id="{8E920958-7A93-42C2-A77C-5181C72CABD0}"/>
                </a:ext>
              </a:extLst>
            </p:cNvPr>
            <p:cNvGrpSpPr>
              <a:grpSpLocks/>
            </p:cNvGrpSpPr>
            <p:nvPr/>
          </p:nvGrpSpPr>
          <p:grpSpPr bwMode="auto">
            <a:xfrm>
              <a:off x="1247" y="1343"/>
              <a:ext cx="362" cy="340"/>
              <a:chOff x="1248" y="1541"/>
              <a:chExt cx="770" cy="723"/>
            </a:xfrm>
          </p:grpSpPr>
          <p:sp>
            <p:nvSpPr>
              <p:cNvPr id="129046" name="Oval 22">
                <a:extLst>
                  <a:ext uri="{FF2B5EF4-FFF2-40B4-BE49-F238E27FC236}">
                    <a16:creationId xmlns:a16="http://schemas.microsoft.com/office/drawing/2014/main" id="{FAEDB844-2ABD-445E-AC33-ECD11A11DD62}"/>
                  </a:ext>
                </a:extLst>
              </p:cNvPr>
              <p:cNvSpPr>
                <a:spLocks noChangeArrowheads="1"/>
              </p:cNvSpPr>
              <p:nvPr/>
            </p:nvSpPr>
            <p:spPr bwMode="gray">
              <a:xfrm>
                <a:off x="1248" y="1555"/>
                <a:ext cx="348" cy="695"/>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47" name="Oval 23">
                <a:extLst>
                  <a:ext uri="{FF2B5EF4-FFF2-40B4-BE49-F238E27FC236}">
                    <a16:creationId xmlns:a16="http://schemas.microsoft.com/office/drawing/2014/main" id="{F5EBE7C4-AD88-4437-B87C-4FD7D58410CF}"/>
                  </a:ext>
                </a:extLst>
              </p:cNvPr>
              <p:cNvSpPr>
                <a:spLocks noChangeArrowheads="1"/>
              </p:cNvSpPr>
              <p:nvPr/>
            </p:nvSpPr>
            <p:spPr bwMode="gray">
              <a:xfrm>
                <a:off x="1248" y="1555"/>
                <a:ext cx="348" cy="695"/>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48" name="Oval 24">
                <a:extLst>
                  <a:ext uri="{FF2B5EF4-FFF2-40B4-BE49-F238E27FC236}">
                    <a16:creationId xmlns:a16="http://schemas.microsoft.com/office/drawing/2014/main" id="{D4FA220B-034A-4300-BDE4-1F8E82BA8C67}"/>
                  </a:ext>
                </a:extLst>
              </p:cNvPr>
              <p:cNvSpPr>
                <a:spLocks noChangeArrowheads="1"/>
              </p:cNvSpPr>
              <p:nvPr/>
            </p:nvSpPr>
            <p:spPr bwMode="gray">
              <a:xfrm>
                <a:off x="1301" y="1541"/>
                <a:ext cx="715" cy="723"/>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49" name="Oval 25">
                <a:extLst>
                  <a:ext uri="{FF2B5EF4-FFF2-40B4-BE49-F238E27FC236}">
                    <a16:creationId xmlns:a16="http://schemas.microsoft.com/office/drawing/2014/main" id="{479B4CD8-DA0E-45F5-A5F3-0CC19D1C5FB1}"/>
                  </a:ext>
                </a:extLst>
              </p:cNvPr>
              <p:cNvSpPr>
                <a:spLocks noChangeArrowheads="1"/>
              </p:cNvSpPr>
              <p:nvPr/>
            </p:nvSpPr>
            <p:spPr bwMode="gray">
              <a:xfrm>
                <a:off x="1303" y="1541"/>
                <a:ext cx="715" cy="723"/>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531" name="Oval 26">
                <a:extLst>
                  <a:ext uri="{FF2B5EF4-FFF2-40B4-BE49-F238E27FC236}">
                    <a16:creationId xmlns:a16="http://schemas.microsoft.com/office/drawing/2014/main" id="{52975EE7-7874-4D38-91F7-D1DBE4F409A8}"/>
                  </a:ext>
                </a:extLst>
              </p:cNvPr>
              <p:cNvSpPr>
                <a:spLocks noChangeArrowheads="1"/>
              </p:cNvSpPr>
              <p:nvPr/>
            </p:nvSpPr>
            <p:spPr bwMode="gray">
              <a:xfrm>
                <a:off x="1337" y="1555"/>
                <a:ext cx="643" cy="69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532" name="Group 27">
                <a:extLst>
                  <a:ext uri="{FF2B5EF4-FFF2-40B4-BE49-F238E27FC236}">
                    <a16:creationId xmlns:a16="http://schemas.microsoft.com/office/drawing/2014/main" id="{11343F6B-5101-4E67-A9C9-464B1981259E}"/>
                  </a:ext>
                </a:extLst>
              </p:cNvPr>
              <p:cNvGrpSpPr>
                <a:grpSpLocks/>
              </p:cNvGrpSpPr>
              <p:nvPr/>
            </p:nvGrpSpPr>
            <p:grpSpPr bwMode="auto">
              <a:xfrm>
                <a:off x="1348" y="1588"/>
                <a:ext cx="621" cy="628"/>
                <a:chOff x="4166" y="1706"/>
                <a:chExt cx="1252" cy="1252"/>
              </a:xfrm>
            </p:grpSpPr>
            <p:sp>
              <p:nvSpPr>
                <p:cNvPr id="19533" name="Oval 28">
                  <a:extLst>
                    <a:ext uri="{FF2B5EF4-FFF2-40B4-BE49-F238E27FC236}">
                      <a16:creationId xmlns:a16="http://schemas.microsoft.com/office/drawing/2014/main" id="{B42BA0B4-0DF1-4BE4-9677-15C53E6F2DC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34" name="Oval 29">
                  <a:extLst>
                    <a:ext uri="{FF2B5EF4-FFF2-40B4-BE49-F238E27FC236}">
                      <a16:creationId xmlns:a16="http://schemas.microsoft.com/office/drawing/2014/main" id="{3FE8DA95-C6ED-419A-BA9E-D7FF9AE8EA35}"/>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35" name="Oval 30">
                  <a:extLst>
                    <a:ext uri="{FF2B5EF4-FFF2-40B4-BE49-F238E27FC236}">
                      <a16:creationId xmlns:a16="http://schemas.microsoft.com/office/drawing/2014/main" id="{A67B5F4E-0282-4C5C-8434-B70FCA0B23F3}"/>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36" name="Oval 31">
                  <a:extLst>
                    <a:ext uri="{FF2B5EF4-FFF2-40B4-BE49-F238E27FC236}">
                      <a16:creationId xmlns:a16="http://schemas.microsoft.com/office/drawing/2014/main" id="{8E11FB68-88A8-420A-9C60-693566BD4D6F}"/>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526" name="Text Box 32">
              <a:extLst>
                <a:ext uri="{FF2B5EF4-FFF2-40B4-BE49-F238E27FC236}">
                  <a16:creationId xmlns:a16="http://schemas.microsoft.com/office/drawing/2014/main" id="{BCD14476-AA8C-450C-8151-A2E82FEBA08F}"/>
                </a:ext>
              </a:extLst>
            </p:cNvPr>
            <p:cNvSpPr txBox="1">
              <a:spLocks noChangeArrowheads="1"/>
            </p:cNvSpPr>
            <p:nvPr/>
          </p:nvSpPr>
          <p:spPr bwMode="auto">
            <a:xfrm>
              <a:off x="1328" y="1367"/>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2</a:t>
              </a:r>
            </a:p>
          </p:txBody>
        </p:sp>
      </p:grpSp>
      <p:grpSp>
        <p:nvGrpSpPr>
          <p:cNvPr id="19464" name="Group 95">
            <a:extLst>
              <a:ext uri="{FF2B5EF4-FFF2-40B4-BE49-F238E27FC236}">
                <a16:creationId xmlns:a16="http://schemas.microsoft.com/office/drawing/2014/main" id="{8623852E-9A35-430F-8BAF-F2BCEB527B61}"/>
              </a:ext>
            </a:extLst>
          </p:cNvPr>
          <p:cNvGrpSpPr>
            <a:grpSpLocks/>
          </p:cNvGrpSpPr>
          <p:nvPr/>
        </p:nvGrpSpPr>
        <p:grpSpPr bwMode="auto">
          <a:xfrm>
            <a:off x="2106240" y="3118419"/>
            <a:ext cx="569913" cy="536575"/>
            <a:chOff x="1251" y="1964"/>
            <a:chExt cx="359" cy="338"/>
          </a:xfrm>
        </p:grpSpPr>
        <p:grpSp>
          <p:nvGrpSpPr>
            <p:cNvPr id="19513" name="Group 34">
              <a:extLst>
                <a:ext uri="{FF2B5EF4-FFF2-40B4-BE49-F238E27FC236}">
                  <a16:creationId xmlns:a16="http://schemas.microsoft.com/office/drawing/2014/main" id="{017EBB0C-15E2-4CA9-9363-3B74E773DD7C}"/>
                </a:ext>
              </a:extLst>
            </p:cNvPr>
            <p:cNvGrpSpPr>
              <a:grpSpLocks/>
            </p:cNvGrpSpPr>
            <p:nvPr/>
          </p:nvGrpSpPr>
          <p:grpSpPr bwMode="auto">
            <a:xfrm>
              <a:off x="1251" y="1964"/>
              <a:ext cx="359" cy="338"/>
              <a:chOff x="624" y="1617"/>
              <a:chExt cx="1169" cy="1094"/>
            </a:xfrm>
          </p:grpSpPr>
          <p:sp>
            <p:nvSpPr>
              <p:cNvPr id="129059" name="Oval 35">
                <a:extLst>
                  <a:ext uri="{FF2B5EF4-FFF2-40B4-BE49-F238E27FC236}">
                    <a16:creationId xmlns:a16="http://schemas.microsoft.com/office/drawing/2014/main" id="{DF1CAB31-DC5E-480F-B9B0-981BD33FEF09}"/>
                  </a:ext>
                </a:extLst>
              </p:cNvPr>
              <p:cNvSpPr>
                <a:spLocks noChangeArrowheads="1"/>
              </p:cNvSpPr>
              <p:nvPr/>
            </p:nvSpPr>
            <p:spPr bwMode="gray">
              <a:xfrm>
                <a:off x="624" y="1634"/>
                <a:ext cx="533" cy="105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60" name="Oval 36">
                <a:extLst>
                  <a:ext uri="{FF2B5EF4-FFF2-40B4-BE49-F238E27FC236}">
                    <a16:creationId xmlns:a16="http://schemas.microsoft.com/office/drawing/2014/main" id="{331A79B7-9CDA-4E03-AA7C-892C07376117}"/>
                  </a:ext>
                </a:extLst>
              </p:cNvPr>
              <p:cNvSpPr>
                <a:spLocks noChangeArrowheads="1"/>
              </p:cNvSpPr>
              <p:nvPr/>
            </p:nvSpPr>
            <p:spPr bwMode="gray">
              <a:xfrm>
                <a:off x="624" y="1634"/>
                <a:ext cx="533" cy="105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61" name="Oval 37">
                <a:extLst>
                  <a:ext uri="{FF2B5EF4-FFF2-40B4-BE49-F238E27FC236}">
                    <a16:creationId xmlns:a16="http://schemas.microsoft.com/office/drawing/2014/main" id="{7B28799D-94F3-40FB-8BF4-B5F6EF0FDED8}"/>
                  </a:ext>
                </a:extLst>
              </p:cNvPr>
              <p:cNvSpPr>
                <a:spLocks noChangeArrowheads="1"/>
              </p:cNvSpPr>
              <p:nvPr/>
            </p:nvSpPr>
            <p:spPr bwMode="gray">
              <a:xfrm>
                <a:off x="705" y="1617"/>
                <a:ext cx="1088" cy="109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62" name="Oval 38">
                <a:extLst>
                  <a:ext uri="{FF2B5EF4-FFF2-40B4-BE49-F238E27FC236}">
                    <a16:creationId xmlns:a16="http://schemas.microsoft.com/office/drawing/2014/main" id="{8E5A4743-FB86-4470-B13C-B261D13727A0}"/>
                  </a:ext>
                </a:extLst>
              </p:cNvPr>
              <p:cNvSpPr>
                <a:spLocks noChangeArrowheads="1"/>
              </p:cNvSpPr>
              <p:nvPr/>
            </p:nvSpPr>
            <p:spPr bwMode="gray">
              <a:xfrm>
                <a:off x="705" y="1620"/>
                <a:ext cx="1088" cy="109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519" name="Oval 39">
                <a:extLst>
                  <a:ext uri="{FF2B5EF4-FFF2-40B4-BE49-F238E27FC236}">
                    <a16:creationId xmlns:a16="http://schemas.microsoft.com/office/drawing/2014/main" id="{944D8C8F-CA33-4073-B5E4-A3C5AE137DDB}"/>
                  </a:ext>
                </a:extLst>
              </p:cNvPr>
              <p:cNvSpPr>
                <a:spLocks noChangeArrowheads="1"/>
              </p:cNvSpPr>
              <p:nvPr/>
            </p:nvSpPr>
            <p:spPr bwMode="gray">
              <a:xfrm>
                <a:off x="760" y="1635"/>
                <a:ext cx="979" cy="1059"/>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520" name="Group 40">
                <a:extLst>
                  <a:ext uri="{FF2B5EF4-FFF2-40B4-BE49-F238E27FC236}">
                    <a16:creationId xmlns:a16="http://schemas.microsoft.com/office/drawing/2014/main" id="{33DAAAD4-3943-46DD-914E-286D496D3DFB}"/>
                  </a:ext>
                </a:extLst>
              </p:cNvPr>
              <p:cNvGrpSpPr>
                <a:grpSpLocks/>
              </p:cNvGrpSpPr>
              <p:nvPr/>
            </p:nvGrpSpPr>
            <p:grpSpPr bwMode="auto">
              <a:xfrm>
                <a:off x="776" y="1687"/>
                <a:ext cx="947" cy="952"/>
                <a:chOff x="4166" y="1706"/>
                <a:chExt cx="1252" cy="1252"/>
              </a:xfrm>
            </p:grpSpPr>
            <p:sp>
              <p:nvSpPr>
                <p:cNvPr id="19521" name="Oval 41">
                  <a:extLst>
                    <a:ext uri="{FF2B5EF4-FFF2-40B4-BE49-F238E27FC236}">
                      <a16:creationId xmlns:a16="http://schemas.microsoft.com/office/drawing/2014/main" id="{169F38C8-5230-4A44-BC66-757A1A9F587D}"/>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22" name="Oval 42">
                  <a:extLst>
                    <a:ext uri="{FF2B5EF4-FFF2-40B4-BE49-F238E27FC236}">
                      <a16:creationId xmlns:a16="http://schemas.microsoft.com/office/drawing/2014/main" id="{C9F82074-40D5-4BD0-9E36-1BBFFB3B1F0B}"/>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23" name="Oval 43">
                  <a:extLst>
                    <a:ext uri="{FF2B5EF4-FFF2-40B4-BE49-F238E27FC236}">
                      <a16:creationId xmlns:a16="http://schemas.microsoft.com/office/drawing/2014/main" id="{687AEEAB-ECFE-47C4-BF77-A112801BC18E}"/>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24" name="Oval 44">
                  <a:extLst>
                    <a:ext uri="{FF2B5EF4-FFF2-40B4-BE49-F238E27FC236}">
                      <a16:creationId xmlns:a16="http://schemas.microsoft.com/office/drawing/2014/main" id="{3CA4DF19-2D57-4E34-A66E-948FC194080F}"/>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514" name="Text Box 45">
              <a:extLst>
                <a:ext uri="{FF2B5EF4-FFF2-40B4-BE49-F238E27FC236}">
                  <a16:creationId xmlns:a16="http://schemas.microsoft.com/office/drawing/2014/main" id="{34A07866-10B2-4F37-849F-934AE39EB61B}"/>
                </a:ext>
              </a:extLst>
            </p:cNvPr>
            <p:cNvSpPr txBox="1">
              <a:spLocks noChangeArrowheads="1"/>
            </p:cNvSpPr>
            <p:nvPr/>
          </p:nvSpPr>
          <p:spPr bwMode="auto">
            <a:xfrm>
              <a:off x="1328" y="199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3</a:t>
              </a:r>
            </a:p>
          </p:txBody>
        </p:sp>
      </p:grpSp>
      <p:grpSp>
        <p:nvGrpSpPr>
          <p:cNvPr id="19465" name="Group 94">
            <a:extLst>
              <a:ext uri="{FF2B5EF4-FFF2-40B4-BE49-F238E27FC236}">
                <a16:creationId xmlns:a16="http://schemas.microsoft.com/office/drawing/2014/main" id="{A861F299-D377-41DF-8979-14331F587641}"/>
              </a:ext>
            </a:extLst>
          </p:cNvPr>
          <p:cNvGrpSpPr>
            <a:grpSpLocks/>
          </p:cNvGrpSpPr>
          <p:nvPr/>
        </p:nvGrpSpPr>
        <p:grpSpPr bwMode="auto">
          <a:xfrm>
            <a:off x="2099889" y="4002658"/>
            <a:ext cx="574675" cy="539750"/>
            <a:chOff x="1247" y="2521"/>
            <a:chExt cx="362" cy="340"/>
          </a:xfrm>
        </p:grpSpPr>
        <p:grpSp>
          <p:nvGrpSpPr>
            <p:cNvPr id="19501" name="Group 47">
              <a:extLst>
                <a:ext uri="{FF2B5EF4-FFF2-40B4-BE49-F238E27FC236}">
                  <a16:creationId xmlns:a16="http://schemas.microsoft.com/office/drawing/2014/main" id="{68F62411-61E3-41E4-9BB2-4F226B62A409}"/>
                </a:ext>
              </a:extLst>
            </p:cNvPr>
            <p:cNvGrpSpPr>
              <a:grpSpLocks/>
            </p:cNvGrpSpPr>
            <p:nvPr/>
          </p:nvGrpSpPr>
          <p:grpSpPr bwMode="auto">
            <a:xfrm>
              <a:off x="1247" y="2521"/>
              <a:ext cx="362" cy="340"/>
              <a:chOff x="1248" y="1541"/>
              <a:chExt cx="770" cy="723"/>
            </a:xfrm>
          </p:grpSpPr>
          <p:sp>
            <p:nvSpPr>
              <p:cNvPr id="129072" name="Oval 48">
                <a:extLst>
                  <a:ext uri="{FF2B5EF4-FFF2-40B4-BE49-F238E27FC236}">
                    <a16:creationId xmlns:a16="http://schemas.microsoft.com/office/drawing/2014/main" id="{B3AFD196-8F5A-4CBF-9182-5F5BB75A6C16}"/>
                  </a:ext>
                </a:extLst>
              </p:cNvPr>
              <p:cNvSpPr>
                <a:spLocks noChangeArrowheads="1"/>
              </p:cNvSpPr>
              <p:nvPr/>
            </p:nvSpPr>
            <p:spPr bwMode="gray">
              <a:xfrm>
                <a:off x="1248" y="1555"/>
                <a:ext cx="348" cy="695"/>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73" name="Oval 49">
                <a:extLst>
                  <a:ext uri="{FF2B5EF4-FFF2-40B4-BE49-F238E27FC236}">
                    <a16:creationId xmlns:a16="http://schemas.microsoft.com/office/drawing/2014/main" id="{0E5C1619-CB9A-4269-8E1D-05E518813202}"/>
                  </a:ext>
                </a:extLst>
              </p:cNvPr>
              <p:cNvSpPr>
                <a:spLocks noChangeArrowheads="1"/>
              </p:cNvSpPr>
              <p:nvPr/>
            </p:nvSpPr>
            <p:spPr bwMode="gray">
              <a:xfrm>
                <a:off x="1248" y="1555"/>
                <a:ext cx="348" cy="695"/>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74" name="Oval 50">
                <a:extLst>
                  <a:ext uri="{FF2B5EF4-FFF2-40B4-BE49-F238E27FC236}">
                    <a16:creationId xmlns:a16="http://schemas.microsoft.com/office/drawing/2014/main" id="{668DE97C-ADC9-4F1A-AC20-2BA65B64BA8B}"/>
                  </a:ext>
                </a:extLst>
              </p:cNvPr>
              <p:cNvSpPr>
                <a:spLocks noChangeArrowheads="1"/>
              </p:cNvSpPr>
              <p:nvPr/>
            </p:nvSpPr>
            <p:spPr bwMode="gray">
              <a:xfrm>
                <a:off x="1301" y="1541"/>
                <a:ext cx="715" cy="723"/>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75" name="Oval 51">
                <a:extLst>
                  <a:ext uri="{FF2B5EF4-FFF2-40B4-BE49-F238E27FC236}">
                    <a16:creationId xmlns:a16="http://schemas.microsoft.com/office/drawing/2014/main" id="{2F46B97B-D478-4620-8A26-28D27FE58489}"/>
                  </a:ext>
                </a:extLst>
              </p:cNvPr>
              <p:cNvSpPr>
                <a:spLocks noChangeArrowheads="1"/>
              </p:cNvSpPr>
              <p:nvPr/>
            </p:nvSpPr>
            <p:spPr bwMode="gray">
              <a:xfrm>
                <a:off x="1303" y="1541"/>
                <a:ext cx="715" cy="723"/>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507" name="Oval 52">
                <a:extLst>
                  <a:ext uri="{FF2B5EF4-FFF2-40B4-BE49-F238E27FC236}">
                    <a16:creationId xmlns:a16="http://schemas.microsoft.com/office/drawing/2014/main" id="{9E5FEAB8-E47B-48D3-AFC1-4ABF09012A37}"/>
                  </a:ext>
                </a:extLst>
              </p:cNvPr>
              <p:cNvSpPr>
                <a:spLocks noChangeArrowheads="1"/>
              </p:cNvSpPr>
              <p:nvPr/>
            </p:nvSpPr>
            <p:spPr bwMode="gray">
              <a:xfrm>
                <a:off x="1337" y="1555"/>
                <a:ext cx="643" cy="69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508" name="Group 53">
                <a:extLst>
                  <a:ext uri="{FF2B5EF4-FFF2-40B4-BE49-F238E27FC236}">
                    <a16:creationId xmlns:a16="http://schemas.microsoft.com/office/drawing/2014/main" id="{57FB8A15-412E-40CF-B80B-0EB133101EDE}"/>
                  </a:ext>
                </a:extLst>
              </p:cNvPr>
              <p:cNvGrpSpPr>
                <a:grpSpLocks/>
              </p:cNvGrpSpPr>
              <p:nvPr/>
            </p:nvGrpSpPr>
            <p:grpSpPr bwMode="auto">
              <a:xfrm>
                <a:off x="1348" y="1588"/>
                <a:ext cx="621" cy="628"/>
                <a:chOff x="4166" y="1706"/>
                <a:chExt cx="1252" cy="1252"/>
              </a:xfrm>
            </p:grpSpPr>
            <p:sp>
              <p:nvSpPr>
                <p:cNvPr id="19509" name="Oval 54">
                  <a:extLst>
                    <a:ext uri="{FF2B5EF4-FFF2-40B4-BE49-F238E27FC236}">
                      <a16:creationId xmlns:a16="http://schemas.microsoft.com/office/drawing/2014/main" id="{1A3EB0B0-F8CF-4799-9E14-5827FC93A161}"/>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10" name="Oval 55">
                  <a:extLst>
                    <a:ext uri="{FF2B5EF4-FFF2-40B4-BE49-F238E27FC236}">
                      <a16:creationId xmlns:a16="http://schemas.microsoft.com/office/drawing/2014/main" id="{39EBEC28-AD06-45A1-98C0-2966886F6B45}"/>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11" name="Oval 56">
                  <a:extLst>
                    <a:ext uri="{FF2B5EF4-FFF2-40B4-BE49-F238E27FC236}">
                      <a16:creationId xmlns:a16="http://schemas.microsoft.com/office/drawing/2014/main" id="{82B2A55A-58F7-4EA3-921C-ECAA883D95A1}"/>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12" name="Oval 57">
                  <a:extLst>
                    <a:ext uri="{FF2B5EF4-FFF2-40B4-BE49-F238E27FC236}">
                      <a16:creationId xmlns:a16="http://schemas.microsoft.com/office/drawing/2014/main" id="{9372B28D-B440-4B89-87BB-CA096DD1E2FF}"/>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502" name="Text Box 58">
              <a:extLst>
                <a:ext uri="{FF2B5EF4-FFF2-40B4-BE49-F238E27FC236}">
                  <a16:creationId xmlns:a16="http://schemas.microsoft.com/office/drawing/2014/main" id="{00E0F69F-BB1A-4B12-AB0A-6792A177D487}"/>
                </a:ext>
              </a:extLst>
            </p:cNvPr>
            <p:cNvSpPr txBox="1">
              <a:spLocks noChangeArrowheads="1"/>
            </p:cNvSpPr>
            <p:nvPr/>
          </p:nvSpPr>
          <p:spPr bwMode="auto">
            <a:xfrm>
              <a:off x="1328" y="2544"/>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4</a:t>
              </a:r>
            </a:p>
          </p:txBody>
        </p:sp>
      </p:grpSp>
      <p:sp>
        <p:nvSpPr>
          <p:cNvPr id="19466" name="Rectangle 59">
            <a:extLst>
              <a:ext uri="{FF2B5EF4-FFF2-40B4-BE49-F238E27FC236}">
                <a16:creationId xmlns:a16="http://schemas.microsoft.com/office/drawing/2014/main" id="{B39B08E3-9FE8-46F4-8682-FC4DDC8C64CA}"/>
              </a:ext>
            </a:extLst>
          </p:cNvPr>
          <p:cNvSpPr>
            <a:spLocks noChangeArrowheads="1"/>
          </p:cNvSpPr>
          <p:nvPr/>
        </p:nvSpPr>
        <p:spPr bwMode="auto">
          <a:xfrm>
            <a:off x="2639616" y="1268760"/>
            <a:ext cx="56529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胚芽鞘的生长具有向光性</a:t>
            </a:r>
          </a:p>
        </p:txBody>
      </p:sp>
      <p:sp>
        <p:nvSpPr>
          <p:cNvPr id="19467" name="Text Box 63">
            <a:extLst>
              <a:ext uri="{FF2B5EF4-FFF2-40B4-BE49-F238E27FC236}">
                <a16:creationId xmlns:a16="http://schemas.microsoft.com/office/drawing/2014/main" id="{1CA4DBF0-AB1A-4417-8DAE-1468EED349D6}"/>
              </a:ext>
            </a:extLst>
          </p:cNvPr>
          <p:cNvSpPr txBox="1">
            <a:spLocks noChangeArrowheads="1"/>
          </p:cNvSpPr>
          <p:nvPr/>
        </p:nvSpPr>
        <p:spPr bwMode="auto">
          <a:xfrm>
            <a:off x="415070" y="140513"/>
            <a:ext cx="21605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dirty="0">
                <a:latin typeface="微软雅黑" panose="020B0503020204020204" pitchFamily="34" charset="-122"/>
                <a:ea typeface="微软雅黑" panose="020B0503020204020204" pitchFamily="34" charset="-122"/>
              </a:rPr>
              <a:t>总结</a:t>
            </a:r>
          </a:p>
        </p:txBody>
      </p:sp>
      <p:sp>
        <p:nvSpPr>
          <p:cNvPr id="19468" name="Line 64">
            <a:extLst>
              <a:ext uri="{FF2B5EF4-FFF2-40B4-BE49-F238E27FC236}">
                <a16:creationId xmlns:a16="http://schemas.microsoft.com/office/drawing/2014/main" id="{D005C506-BE9D-4AC4-B5A4-A544933D2018}"/>
              </a:ext>
            </a:extLst>
          </p:cNvPr>
          <p:cNvSpPr>
            <a:spLocks noChangeShapeType="1"/>
          </p:cNvSpPr>
          <p:nvPr/>
        </p:nvSpPr>
        <p:spPr bwMode="auto">
          <a:xfrm flipV="1">
            <a:off x="2391988" y="6166420"/>
            <a:ext cx="6804000" cy="58737"/>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469" name="Line 65">
            <a:extLst>
              <a:ext uri="{FF2B5EF4-FFF2-40B4-BE49-F238E27FC236}">
                <a16:creationId xmlns:a16="http://schemas.microsoft.com/office/drawing/2014/main" id="{44F56B1A-121C-4B4F-9A1C-2A30DCCB7AD3}"/>
              </a:ext>
            </a:extLst>
          </p:cNvPr>
          <p:cNvSpPr>
            <a:spLocks noChangeShapeType="1"/>
          </p:cNvSpPr>
          <p:nvPr/>
        </p:nvSpPr>
        <p:spPr bwMode="auto">
          <a:xfrm flipV="1">
            <a:off x="2415801" y="5301231"/>
            <a:ext cx="7524000" cy="3810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9470" name="Group 93">
            <a:extLst>
              <a:ext uri="{FF2B5EF4-FFF2-40B4-BE49-F238E27FC236}">
                <a16:creationId xmlns:a16="http://schemas.microsoft.com/office/drawing/2014/main" id="{111E8605-1DAA-4212-B4A1-B5933E35237A}"/>
              </a:ext>
            </a:extLst>
          </p:cNvPr>
          <p:cNvGrpSpPr>
            <a:grpSpLocks/>
          </p:cNvGrpSpPr>
          <p:nvPr/>
        </p:nvGrpSpPr>
        <p:grpSpPr bwMode="auto">
          <a:xfrm>
            <a:off x="2106240" y="4834502"/>
            <a:ext cx="569913" cy="520699"/>
            <a:chOff x="1251" y="3045"/>
            <a:chExt cx="359" cy="328"/>
          </a:xfrm>
        </p:grpSpPr>
        <p:grpSp>
          <p:nvGrpSpPr>
            <p:cNvPr id="19489" name="Group 66">
              <a:extLst>
                <a:ext uri="{FF2B5EF4-FFF2-40B4-BE49-F238E27FC236}">
                  <a16:creationId xmlns:a16="http://schemas.microsoft.com/office/drawing/2014/main" id="{13207406-7FE4-4DBE-9157-567B0D00E2CE}"/>
                </a:ext>
              </a:extLst>
            </p:cNvPr>
            <p:cNvGrpSpPr>
              <a:grpSpLocks/>
            </p:cNvGrpSpPr>
            <p:nvPr/>
          </p:nvGrpSpPr>
          <p:grpSpPr bwMode="auto">
            <a:xfrm>
              <a:off x="1251" y="3045"/>
              <a:ext cx="359" cy="328"/>
              <a:chOff x="624" y="1575"/>
              <a:chExt cx="1169" cy="1181"/>
            </a:xfrm>
          </p:grpSpPr>
          <p:sp>
            <p:nvSpPr>
              <p:cNvPr id="129091" name="Oval 67">
                <a:extLst>
                  <a:ext uri="{FF2B5EF4-FFF2-40B4-BE49-F238E27FC236}">
                    <a16:creationId xmlns:a16="http://schemas.microsoft.com/office/drawing/2014/main" id="{19B11356-2669-4C68-93CC-137A428D0848}"/>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92" name="Oval 68">
                <a:extLst>
                  <a:ext uri="{FF2B5EF4-FFF2-40B4-BE49-F238E27FC236}">
                    <a16:creationId xmlns:a16="http://schemas.microsoft.com/office/drawing/2014/main" id="{9CFFE3A7-E7AB-459A-B639-2409E3805751}"/>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93" name="Oval 69">
                <a:extLst>
                  <a:ext uri="{FF2B5EF4-FFF2-40B4-BE49-F238E27FC236}">
                    <a16:creationId xmlns:a16="http://schemas.microsoft.com/office/drawing/2014/main" id="{BCC047EB-D680-4718-9881-E1141D2ED3E3}"/>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094" name="Oval 70">
                <a:extLst>
                  <a:ext uri="{FF2B5EF4-FFF2-40B4-BE49-F238E27FC236}">
                    <a16:creationId xmlns:a16="http://schemas.microsoft.com/office/drawing/2014/main" id="{C94FD0B2-89A7-4250-8B29-DD2B0F5015B8}"/>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495" name="Oval 71">
                <a:extLst>
                  <a:ext uri="{FF2B5EF4-FFF2-40B4-BE49-F238E27FC236}">
                    <a16:creationId xmlns:a16="http://schemas.microsoft.com/office/drawing/2014/main" id="{E6B8872C-6559-485C-B0EE-64773056D34F}"/>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496" name="Group 72">
                <a:extLst>
                  <a:ext uri="{FF2B5EF4-FFF2-40B4-BE49-F238E27FC236}">
                    <a16:creationId xmlns:a16="http://schemas.microsoft.com/office/drawing/2014/main" id="{8934AA0F-AE50-49B8-B5EC-28798C45C705}"/>
                  </a:ext>
                </a:extLst>
              </p:cNvPr>
              <p:cNvGrpSpPr>
                <a:grpSpLocks/>
              </p:cNvGrpSpPr>
              <p:nvPr/>
            </p:nvGrpSpPr>
            <p:grpSpPr bwMode="auto">
              <a:xfrm>
                <a:off x="776" y="1687"/>
                <a:ext cx="947" cy="952"/>
                <a:chOff x="4166" y="1706"/>
                <a:chExt cx="1252" cy="1252"/>
              </a:xfrm>
            </p:grpSpPr>
            <p:sp>
              <p:nvSpPr>
                <p:cNvPr id="19497" name="Oval 73">
                  <a:extLst>
                    <a:ext uri="{FF2B5EF4-FFF2-40B4-BE49-F238E27FC236}">
                      <a16:creationId xmlns:a16="http://schemas.microsoft.com/office/drawing/2014/main" id="{B5A70C2A-D0C7-4338-9BFB-8A719FBF480B}"/>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498" name="Oval 74">
                  <a:extLst>
                    <a:ext uri="{FF2B5EF4-FFF2-40B4-BE49-F238E27FC236}">
                      <a16:creationId xmlns:a16="http://schemas.microsoft.com/office/drawing/2014/main" id="{ED5CC24D-1595-4D66-8CBC-6B96D901AE04}"/>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499" name="Oval 75">
                  <a:extLst>
                    <a:ext uri="{FF2B5EF4-FFF2-40B4-BE49-F238E27FC236}">
                      <a16:creationId xmlns:a16="http://schemas.microsoft.com/office/drawing/2014/main" id="{32CF0EFF-C008-4F6D-8D27-3D1148DAE57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500" name="Oval 76">
                  <a:extLst>
                    <a:ext uri="{FF2B5EF4-FFF2-40B4-BE49-F238E27FC236}">
                      <a16:creationId xmlns:a16="http://schemas.microsoft.com/office/drawing/2014/main" id="{EC87DF44-2854-4362-BF67-14D9F8CFADF2}"/>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490" name="Text Box 77">
              <a:extLst>
                <a:ext uri="{FF2B5EF4-FFF2-40B4-BE49-F238E27FC236}">
                  <a16:creationId xmlns:a16="http://schemas.microsoft.com/office/drawing/2014/main" id="{53ABA4FC-F272-4DE0-8957-A9BE917C4967}"/>
                </a:ext>
              </a:extLst>
            </p:cNvPr>
            <p:cNvSpPr txBox="1">
              <a:spLocks noChangeArrowheads="1"/>
            </p:cNvSpPr>
            <p:nvPr/>
          </p:nvSpPr>
          <p:spPr bwMode="auto">
            <a:xfrm>
              <a:off x="1328" y="3066"/>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5</a:t>
              </a:r>
            </a:p>
          </p:txBody>
        </p:sp>
      </p:grpSp>
      <p:grpSp>
        <p:nvGrpSpPr>
          <p:cNvPr id="19471" name="Group 92">
            <a:extLst>
              <a:ext uri="{FF2B5EF4-FFF2-40B4-BE49-F238E27FC236}">
                <a16:creationId xmlns:a16="http://schemas.microsoft.com/office/drawing/2014/main" id="{22F1542E-E7B0-4A62-9E8D-F3594C73A145}"/>
              </a:ext>
            </a:extLst>
          </p:cNvPr>
          <p:cNvGrpSpPr>
            <a:grpSpLocks/>
          </p:cNvGrpSpPr>
          <p:nvPr/>
        </p:nvGrpSpPr>
        <p:grpSpPr bwMode="auto">
          <a:xfrm>
            <a:off x="2099889" y="5658420"/>
            <a:ext cx="574675" cy="539750"/>
            <a:chOff x="1247" y="3564"/>
            <a:chExt cx="362" cy="340"/>
          </a:xfrm>
        </p:grpSpPr>
        <p:grpSp>
          <p:nvGrpSpPr>
            <p:cNvPr id="19477" name="Group 78">
              <a:extLst>
                <a:ext uri="{FF2B5EF4-FFF2-40B4-BE49-F238E27FC236}">
                  <a16:creationId xmlns:a16="http://schemas.microsoft.com/office/drawing/2014/main" id="{B426731E-8803-4ACC-9754-EB0EEFC45F4D}"/>
                </a:ext>
              </a:extLst>
            </p:cNvPr>
            <p:cNvGrpSpPr>
              <a:grpSpLocks/>
            </p:cNvGrpSpPr>
            <p:nvPr/>
          </p:nvGrpSpPr>
          <p:grpSpPr bwMode="auto">
            <a:xfrm>
              <a:off x="1247" y="3564"/>
              <a:ext cx="362" cy="340"/>
              <a:chOff x="1248" y="1541"/>
              <a:chExt cx="770" cy="723"/>
            </a:xfrm>
          </p:grpSpPr>
          <p:sp>
            <p:nvSpPr>
              <p:cNvPr id="129103" name="Oval 79">
                <a:extLst>
                  <a:ext uri="{FF2B5EF4-FFF2-40B4-BE49-F238E27FC236}">
                    <a16:creationId xmlns:a16="http://schemas.microsoft.com/office/drawing/2014/main" id="{66DFC139-D675-42AC-BFC0-243D5782EC46}"/>
                  </a:ext>
                </a:extLst>
              </p:cNvPr>
              <p:cNvSpPr>
                <a:spLocks noChangeArrowheads="1"/>
              </p:cNvSpPr>
              <p:nvPr/>
            </p:nvSpPr>
            <p:spPr bwMode="gray">
              <a:xfrm>
                <a:off x="1248" y="1555"/>
                <a:ext cx="348" cy="695"/>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104" name="Oval 80">
                <a:extLst>
                  <a:ext uri="{FF2B5EF4-FFF2-40B4-BE49-F238E27FC236}">
                    <a16:creationId xmlns:a16="http://schemas.microsoft.com/office/drawing/2014/main" id="{87F2CEE3-D397-4A0C-99B8-5D6E427E4915}"/>
                  </a:ext>
                </a:extLst>
              </p:cNvPr>
              <p:cNvSpPr>
                <a:spLocks noChangeArrowheads="1"/>
              </p:cNvSpPr>
              <p:nvPr/>
            </p:nvSpPr>
            <p:spPr bwMode="gray">
              <a:xfrm>
                <a:off x="1248" y="1555"/>
                <a:ext cx="348" cy="695"/>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105" name="Oval 81">
                <a:extLst>
                  <a:ext uri="{FF2B5EF4-FFF2-40B4-BE49-F238E27FC236}">
                    <a16:creationId xmlns:a16="http://schemas.microsoft.com/office/drawing/2014/main" id="{4E94C3C0-CCB0-4A18-8941-4CDAF5EA531B}"/>
                  </a:ext>
                </a:extLst>
              </p:cNvPr>
              <p:cNvSpPr>
                <a:spLocks noChangeArrowheads="1"/>
              </p:cNvSpPr>
              <p:nvPr/>
            </p:nvSpPr>
            <p:spPr bwMode="gray">
              <a:xfrm>
                <a:off x="1301" y="1541"/>
                <a:ext cx="715" cy="723"/>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29106" name="Oval 82">
                <a:extLst>
                  <a:ext uri="{FF2B5EF4-FFF2-40B4-BE49-F238E27FC236}">
                    <a16:creationId xmlns:a16="http://schemas.microsoft.com/office/drawing/2014/main" id="{FD467C64-0251-41F3-A480-BB64BB428CFA}"/>
                  </a:ext>
                </a:extLst>
              </p:cNvPr>
              <p:cNvSpPr>
                <a:spLocks noChangeArrowheads="1"/>
              </p:cNvSpPr>
              <p:nvPr/>
            </p:nvSpPr>
            <p:spPr bwMode="gray">
              <a:xfrm>
                <a:off x="1303" y="1541"/>
                <a:ext cx="715" cy="723"/>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9483" name="Oval 83">
                <a:extLst>
                  <a:ext uri="{FF2B5EF4-FFF2-40B4-BE49-F238E27FC236}">
                    <a16:creationId xmlns:a16="http://schemas.microsoft.com/office/drawing/2014/main" id="{25FA9982-A940-4F1E-9CC9-9AEA5DB5F4D5}"/>
                  </a:ext>
                </a:extLst>
              </p:cNvPr>
              <p:cNvSpPr>
                <a:spLocks noChangeArrowheads="1"/>
              </p:cNvSpPr>
              <p:nvPr/>
            </p:nvSpPr>
            <p:spPr bwMode="gray">
              <a:xfrm>
                <a:off x="1337" y="1555"/>
                <a:ext cx="643" cy="69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9484" name="Group 84">
                <a:extLst>
                  <a:ext uri="{FF2B5EF4-FFF2-40B4-BE49-F238E27FC236}">
                    <a16:creationId xmlns:a16="http://schemas.microsoft.com/office/drawing/2014/main" id="{7E2E06A6-096C-4C5E-96F4-EAD94676B9C8}"/>
                  </a:ext>
                </a:extLst>
              </p:cNvPr>
              <p:cNvGrpSpPr>
                <a:grpSpLocks/>
              </p:cNvGrpSpPr>
              <p:nvPr/>
            </p:nvGrpSpPr>
            <p:grpSpPr bwMode="auto">
              <a:xfrm>
                <a:off x="1348" y="1588"/>
                <a:ext cx="621" cy="628"/>
                <a:chOff x="4166" y="1706"/>
                <a:chExt cx="1252" cy="1252"/>
              </a:xfrm>
            </p:grpSpPr>
            <p:sp>
              <p:nvSpPr>
                <p:cNvPr id="19485" name="Oval 85">
                  <a:extLst>
                    <a:ext uri="{FF2B5EF4-FFF2-40B4-BE49-F238E27FC236}">
                      <a16:creationId xmlns:a16="http://schemas.microsoft.com/office/drawing/2014/main" id="{ABFD45BE-E9C8-4C64-A534-F1C1FAA9F473}"/>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486" name="Oval 86">
                  <a:extLst>
                    <a:ext uri="{FF2B5EF4-FFF2-40B4-BE49-F238E27FC236}">
                      <a16:creationId xmlns:a16="http://schemas.microsoft.com/office/drawing/2014/main" id="{43815B21-BB64-4741-9C9F-F57820A2AD14}"/>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487" name="Oval 87">
                  <a:extLst>
                    <a:ext uri="{FF2B5EF4-FFF2-40B4-BE49-F238E27FC236}">
                      <a16:creationId xmlns:a16="http://schemas.microsoft.com/office/drawing/2014/main" id="{3C07CD26-3AEB-4332-A585-007330F45921}"/>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9488" name="Oval 88">
                  <a:extLst>
                    <a:ext uri="{FF2B5EF4-FFF2-40B4-BE49-F238E27FC236}">
                      <a16:creationId xmlns:a16="http://schemas.microsoft.com/office/drawing/2014/main" id="{49352029-115E-49DC-835E-1DC231493DB1}"/>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grpSp>
        <p:sp>
          <p:nvSpPr>
            <p:cNvPr id="19478" name="Text Box 89">
              <a:extLst>
                <a:ext uri="{FF2B5EF4-FFF2-40B4-BE49-F238E27FC236}">
                  <a16:creationId xmlns:a16="http://schemas.microsoft.com/office/drawing/2014/main" id="{1BB79CEE-BF55-4D2C-909B-BD61EA69978F}"/>
                </a:ext>
              </a:extLst>
            </p:cNvPr>
            <p:cNvSpPr txBox="1">
              <a:spLocks noChangeArrowheads="1"/>
            </p:cNvSpPr>
            <p:nvPr/>
          </p:nvSpPr>
          <p:spPr bwMode="auto">
            <a:xfrm>
              <a:off x="1328" y="3588"/>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6</a:t>
              </a:r>
            </a:p>
          </p:txBody>
        </p:sp>
      </p:grpSp>
      <p:sp>
        <p:nvSpPr>
          <p:cNvPr id="19472" name="Rectangle 90">
            <a:extLst>
              <a:ext uri="{FF2B5EF4-FFF2-40B4-BE49-F238E27FC236}">
                <a16:creationId xmlns:a16="http://schemas.microsoft.com/office/drawing/2014/main" id="{17F65869-3403-4CAD-928F-E0C3142650C6}"/>
              </a:ext>
            </a:extLst>
          </p:cNvPr>
          <p:cNvSpPr>
            <a:spLocks noChangeArrowheads="1"/>
          </p:cNvSpPr>
          <p:nvPr/>
        </p:nvSpPr>
        <p:spPr bwMode="auto">
          <a:xfrm>
            <a:off x="2721384" y="4812659"/>
            <a:ext cx="72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胚芽鞘的生长部位是胚芽鞘的尖端下段</a:t>
            </a:r>
          </a:p>
        </p:txBody>
      </p:sp>
      <p:sp>
        <p:nvSpPr>
          <p:cNvPr id="19473" name="Rectangle 91">
            <a:extLst>
              <a:ext uri="{FF2B5EF4-FFF2-40B4-BE49-F238E27FC236}">
                <a16:creationId xmlns:a16="http://schemas.microsoft.com/office/drawing/2014/main" id="{9922D474-ED7F-4015-BB07-4C8B1D24008F}"/>
              </a:ext>
            </a:extLst>
          </p:cNvPr>
          <p:cNvSpPr>
            <a:spLocks noChangeArrowheads="1"/>
          </p:cNvSpPr>
          <p:nvPr/>
        </p:nvSpPr>
        <p:spPr bwMode="auto">
          <a:xfrm>
            <a:off x="2699737" y="5663128"/>
            <a:ext cx="72591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尖端产生了促进生长的物质</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吲哚乙酸</a:t>
            </a:r>
          </a:p>
        </p:txBody>
      </p:sp>
      <p:sp>
        <p:nvSpPr>
          <p:cNvPr id="19474" name="Rectangle 98">
            <a:extLst>
              <a:ext uri="{FF2B5EF4-FFF2-40B4-BE49-F238E27FC236}">
                <a16:creationId xmlns:a16="http://schemas.microsoft.com/office/drawing/2014/main" id="{CA49DD3B-81C6-4370-AD8B-7C791ED04323}"/>
              </a:ext>
            </a:extLst>
          </p:cNvPr>
          <p:cNvSpPr>
            <a:spLocks noChangeArrowheads="1"/>
          </p:cNvSpPr>
          <p:nvPr/>
        </p:nvSpPr>
        <p:spPr bwMode="auto">
          <a:xfrm>
            <a:off x="2692611" y="2137291"/>
            <a:ext cx="66499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胚芽鞘的生长与光无关，与尖端有关</a:t>
            </a:r>
          </a:p>
        </p:txBody>
      </p:sp>
      <p:sp>
        <p:nvSpPr>
          <p:cNvPr id="19475" name="Rectangle 99">
            <a:extLst>
              <a:ext uri="{FF2B5EF4-FFF2-40B4-BE49-F238E27FC236}">
                <a16:creationId xmlns:a16="http://schemas.microsoft.com/office/drawing/2014/main" id="{6329B6B3-C8B4-44EC-82D3-9EF2003D6167}"/>
              </a:ext>
            </a:extLst>
          </p:cNvPr>
          <p:cNvSpPr>
            <a:spLocks noChangeArrowheads="1"/>
          </p:cNvSpPr>
          <p:nvPr/>
        </p:nvSpPr>
        <p:spPr bwMode="auto">
          <a:xfrm>
            <a:off x="2676152" y="3055712"/>
            <a:ext cx="7921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胚芽鞘的向光性生长与单侧光的刺激有关</a:t>
            </a:r>
          </a:p>
        </p:txBody>
      </p:sp>
      <p:sp>
        <p:nvSpPr>
          <p:cNvPr id="19476" name="Rectangle 100">
            <a:extLst>
              <a:ext uri="{FF2B5EF4-FFF2-40B4-BE49-F238E27FC236}">
                <a16:creationId xmlns:a16="http://schemas.microsoft.com/office/drawing/2014/main" id="{74318840-45D4-4A89-91C1-EFED0FA646AB}"/>
              </a:ext>
            </a:extLst>
          </p:cNvPr>
          <p:cNvSpPr>
            <a:spLocks noChangeArrowheads="1"/>
          </p:cNvSpPr>
          <p:nvPr/>
        </p:nvSpPr>
        <p:spPr bwMode="auto">
          <a:xfrm>
            <a:off x="2656041" y="3998549"/>
            <a:ext cx="7921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胚芽鞘感受单侧光刺激的部位是胚芽鞘尖端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4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4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4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4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4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4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59" grpId="0" animBg="1"/>
      <p:bldP spid="19460" grpId="0" animBg="1"/>
      <p:bldP spid="19461" grpId="0" animBg="1"/>
      <p:bldP spid="19466" grpId="0"/>
      <p:bldP spid="19468" grpId="0" animBg="1"/>
      <p:bldP spid="19469" grpId="0" animBg="1"/>
      <p:bldP spid="19472" grpId="0"/>
      <p:bldP spid="19473" grpId="0"/>
      <p:bldP spid="19474" grpId="0"/>
      <p:bldP spid="19475" grpId="0"/>
      <p:bldP spid="194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A1CE602-6E7A-4E3D-BCD1-F74B6298F433}"/>
              </a:ext>
            </a:extLst>
          </p:cNvPr>
          <p:cNvGrpSpPr/>
          <p:nvPr/>
        </p:nvGrpSpPr>
        <p:grpSpPr>
          <a:xfrm>
            <a:off x="446535" y="2196592"/>
            <a:ext cx="5492517" cy="4146993"/>
            <a:chOff x="446535" y="2196592"/>
            <a:chExt cx="5492517" cy="4146993"/>
          </a:xfrm>
        </p:grpSpPr>
        <p:graphicFrame>
          <p:nvGraphicFramePr>
            <p:cNvPr id="114691" name="Object 3">
              <a:extLst>
                <a:ext uri="{FF2B5EF4-FFF2-40B4-BE49-F238E27FC236}">
                  <a16:creationId xmlns:a16="http://schemas.microsoft.com/office/drawing/2014/main" id="{E63980B0-8605-4A40-A281-98310668DB9D}"/>
                </a:ext>
              </a:extLst>
            </p:cNvPr>
            <p:cNvGraphicFramePr>
              <a:graphicFrameLocks noChangeAspect="1"/>
            </p:cNvGraphicFramePr>
            <p:nvPr>
              <p:extLst>
                <p:ext uri="{D42A27DB-BD31-4B8C-83A1-F6EECF244321}">
                  <p14:modId xmlns:p14="http://schemas.microsoft.com/office/powerpoint/2010/main" val="4193179777"/>
                </p:ext>
              </p:extLst>
            </p:nvPr>
          </p:nvGraphicFramePr>
          <p:xfrm>
            <a:off x="674901" y="2204864"/>
            <a:ext cx="5264151" cy="4098925"/>
          </p:xfrm>
          <a:graphic>
            <a:graphicData uri="http://schemas.openxmlformats.org/presentationml/2006/ole">
              <mc:AlternateContent xmlns:mc="http://schemas.openxmlformats.org/markup-compatibility/2006">
                <mc:Choice xmlns:v="urn:schemas-microsoft-com:vml" Requires="v">
                  <p:oleObj name="Photo Editor 照片" r:id="rId2" imgW="2172003" imgH="1828571" progId="MSPhotoEd.3">
                    <p:embed/>
                  </p:oleObj>
                </mc:Choice>
                <mc:Fallback>
                  <p:oleObj name="Photo Editor 照片" r:id="rId2" imgW="2172003" imgH="1828571" progId="MSPhotoEd.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01" y="2204864"/>
                          <a:ext cx="5264151" cy="409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43CC0AC7-198A-46E1-8FA0-535A34CEAA51}"/>
                </a:ext>
              </a:extLst>
            </p:cNvPr>
            <p:cNvSpPr txBox="1"/>
            <p:nvPr/>
          </p:nvSpPr>
          <p:spPr>
            <a:xfrm>
              <a:off x="446535" y="2196592"/>
              <a:ext cx="1388651" cy="461665"/>
            </a:xfrm>
            <a:prstGeom prst="rect">
              <a:avLst/>
            </a:prstGeom>
            <a:solidFill>
              <a:schemeClr val="bg1"/>
            </a:solid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单侧光</a:t>
              </a:r>
            </a:p>
          </p:txBody>
        </p:sp>
        <p:sp>
          <p:nvSpPr>
            <p:cNvPr id="4" name="文本框 3">
              <a:extLst>
                <a:ext uri="{FF2B5EF4-FFF2-40B4-BE49-F238E27FC236}">
                  <a16:creationId xmlns:a16="http://schemas.microsoft.com/office/drawing/2014/main" id="{B68191F1-8C51-48A2-9F20-5993BAD43E52}"/>
                </a:ext>
              </a:extLst>
            </p:cNvPr>
            <p:cNvSpPr txBox="1"/>
            <p:nvPr/>
          </p:nvSpPr>
          <p:spPr>
            <a:xfrm>
              <a:off x="3200312" y="3781356"/>
              <a:ext cx="432048" cy="2554545"/>
            </a:xfrm>
            <a:prstGeom prst="rect">
              <a:avLst/>
            </a:prstGeom>
            <a:solidFill>
              <a:schemeClr val="bg1"/>
            </a:solidFill>
          </p:spPr>
          <p:txBody>
            <a:bodyPr wrap="squar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向光一侧生长的慢</a:t>
              </a:r>
            </a:p>
          </p:txBody>
        </p:sp>
        <p:sp>
          <p:nvSpPr>
            <p:cNvPr id="6" name="文本框 5">
              <a:extLst>
                <a:ext uri="{FF2B5EF4-FFF2-40B4-BE49-F238E27FC236}">
                  <a16:creationId xmlns:a16="http://schemas.microsoft.com/office/drawing/2014/main" id="{D2790D36-1911-4FE7-A623-DB2132DDA1C1}"/>
                </a:ext>
              </a:extLst>
            </p:cNvPr>
            <p:cNvSpPr txBox="1"/>
            <p:nvPr/>
          </p:nvSpPr>
          <p:spPr>
            <a:xfrm>
              <a:off x="5507004" y="3789040"/>
              <a:ext cx="432048" cy="2554545"/>
            </a:xfrm>
            <a:prstGeom prst="rect">
              <a:avLst/>
            </a:prstGeom>
            <a:solidFill>
              <a:schemeClr val="bg1"/>
            </a:solidFill>
          </p:spPr>
          <p:txBody>
            <a:bodyPr wrap="square" rtlCol="0">
              <a:spAutoFit/>
            </a:bodyPr>
            <a:lstStyle/>
            <a:p>
              <a:r>
                <a:rPr lang="zh-CN" altLang="en-US" sz="2000" b="1" dirty="0">
                  <a:solidFill>
                    <a:srgbClr val="0033CC"/>
                  </a:solidFill>
                  <a:latin typeface="微软雅黑" panose="020B0503020204020204" pitchFamily="34" charset="-122"/>
                  <a:ea typeface="微软雅黑" panose="020B0503020204020204" pitchFamily="34" charset="-122"/>
                </a:rPr>
                <a:t>背光一侧生长的快</a:t>
              </a:r>
            </a:p>
          </p:txBody>
        </p:sp>
        <p:sp>
          <p:nvSpPr>
            <p:cNvPr id="7" name="箭头: 上 6">
              <a:extLst>
                <a:ext uri="{FF2B5EF4-FFF2-40B4-BE49-F238E27FC236}">
                  <a16:creationId xmlns:a16="http://schemas.microsoft.com/office/drawing/2014/main" id="{6C3EF715-CC13-48DB-B8F7-ABAC3B723CB8}"/>
                </a:ext>
              </a:extLst>
            </p:cNvPr>
            <p:cNvSpPr/>
            <p:nvPr/>
          </p:nvSpPr>
          <p:spPr>
            <a:xfrm>
              <a:off x="3559830" y="5437540"/>
              <a:ext cx="504056" cy="792088"/>
            </a:xfrm>
            <a:prstGeom prst="upArrow">
              <a:avLst>
                <a:gd name="adj1" fmla="val 50000"/>
                <a:gd name="adj2" fmla="val 59147"/>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 7">
              <a:extLst>
                <a:ext uri="{FF2B5EF4-FFF2-40B4-BE49-F238E27FC236}">
                  <a16:creationId xmlns:a16="http://schemas.microsoft.com/office/drawing/2014/main" id="{C2C79EC9-8C73-4A10-88CB-FC01CE073536}"/>
                </a:ext>
              </a:extLst>
            </p:cNvPr>
            <p:cNvSpPr/>
            <p:nvPr/>
          </p:nvSpPr>
          <p:spPr>
            <a:xfrm>
              <a:off x="5106531" y="4797152"/>
              <a:ext cx="504056" cy="1404156"/>
            </a:xfrm>
            <a:prstGeom prst="upArrow">
              <a:avLst>
                <a:gd name="adj1" fmla="val 50000"/>
                <a:gd name="adj2" fmla="val 59147"/>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692" name="Text Box 4">
            <a:extLst>
              <a:ext uri="{FF2B5EF4-FFF2-40B4-BE49-F238E27FC236}">
                <a16:creationId xmlns:a16="http://schemas.microsoft.com/office/drawing/2014/main" id="{CFBB7623-C386-4882-917E-8E63CD388C53}"/>
              </a:ext>
            </a:extLst>
          </p:cNvPr>
          <p:cNvSpPr txBox="1">
            <a:spLocks noChangeArrowheads="1"/>
          </p:cNvSpPr>
          <p:nvPr/>
        </p:nvSpPr>
        <p:spPr bwMode="auto">
          <a:xfrm>
            <a:off x="769823" y="233536"/>
            <a:ext cx="6588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dirty="0">
                <a:solidFill>
                  <a:srgbClr val="C00000"/>
                </a:solidFill>
                <a:latin typeface="微软雅黑" panose="020B0503020204020204" pitchFamily="34" charset="-122"/>
                <a:ea typeface="微软雅黑" panose="020B0503020204020204" pitchFamily="34" charset="-122"/>
              </a:rPr>
              <a:t>讨论：植物为什么向光弯曲？</a:t>
            </a:r>
          </a:p>
        </p:txBody>
      </p:sp>
      <p:pic>
        <p:nvPicPr>
          <p:cNvPr id="5" name="图片 4">
            <a:extLst>
              <a:ext uri="{FF2B5EF4-FFF2-40B4-BE49-F238E27FC236}">
                <a16:creationId xmlns:a16="http://schemas.microsoft.com/office/drawing/2014/main" id="{4B68A708-FE2D-4B25-B371-049C2E9115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4072" y="3422016"/>
            <a:ext cx="4049326" cy="286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1781E839-AA18-4D97-AC85-858ED9EF8631}"/>
              </a:ext>
            </a:extLst>
          </p:cNvPr>
          <p:cNvSpPr txBox="1"/>
          <p:nvPr/>
        </p:nvSpPr>
        <p:spPr>
          <a:xfrm>
            <a:off x="5447928" y="1052736"/>
            <a:ext cx="6264696" cy="2031325"/>
          </a:xfrm>
          <a:prstGeom prst="rect">
            <a:avLst/>
          </a:prstGeom>
          <a:noFill/>
          <a:ln w="12700">
            <a:solidFill>
              <a:schemeClr val="tx1"/>
            </a:solidFill>
            <a:prstDash val="dash"/>
          </a:ln>
        </p:spPr>
        <p:txBody>
          <a:bodyPr wrap="square" rtlCol="0">
            <a:spAutoFit/>
          </a:bodyPr>
          <a:lstStyle/>
          <a:p>
            <a:pPr marL="285750" indent="-285750" eaLnBrk="1" hangingPunct="1">
              <a:spcBef>
                <a:spcPct val="50000"/>
              </a:spcBef>
              <a:buFont typeface="Arial" panose="020B0604020202020204" pitchFamily="34" charset="0"/>
              <a:buChar char="•"/>
              <a:defRPr/>
            </a:pPr>
            <a:r>
              <a:rPr kumimoji="1" lang="zh-CN" altLang="en-US" sz="2800" b="1" dirty="0">
                <a:solidFill>
                  <a:srgbClr val="FF0000"/>
                </a:solidFill>
                <a:latin typeface="微软雅黑" panose="020B0503020204020204" pitchFamily="34" charset="-122"/>
                <a:ea typeface="微软雅黑" panose="020B0503020204020204" pitchFamily="34" charset="-122"/>
              </a:rPr>
              <a:t>单侧光</a:t>
            </a:r>
            <a:r>
              <a:rPr kumimoji="1" lang="zh-CN" altLang="en-US" sz="2800" b="1" dirty="0">
                <a:solidFill>
                  <a:schemeClr val="tx1"/>
                </a:solidFill>
                <a:latin typeface="微软雅黑" panose="020B0503020204020204" pitchFamily="34" charset="-122"/>
                <a:ea typeface="微软雅黑" panose="020B0503020204020204" pitchFamily="34" charset="-122"/>
              </a:rPr>
              <a:t>使</a:t>
            </a:r>
            <a:r>
              <a:rPr kumimoji="1" lang="zh-CN" altLang="en-US" sz="2800" b="1" dirty="0">
                <a:solidFill>
                  <a:srgbClr val="0033CC"/>
                </a:solidFill>
                <a:latin typeface="微软雅黑" panose="020B0503020204020204" pitchFamily="34" charset="-122"/>
                <a:ea typeface="微软雅黑" panose="020B0503020204020204" pitchFamily="34" charset="-122"/>
              </a:rPr>
              <a:t>背光一侧比向光一侧生长素分布得多</a:t>
            </a:r>
            <a:r>
              <a:rPr kumimoji="1" lang="zh-CN" altLang="en-US" sz="2800" b="1" dirty="0">
                <a:solidFill>
                  <a:srgbClr val="003300"/>
                </a:solidFill>
                <a:latin typeface="微软雅黑" panose="020B0503020204020204" pitchFamily="34" charset="-122"/>
                <a:ea typeface="微软雅黑" panose="020B0503020204020204" pitchFamily="34" charset="-122"/>
              </a:rPr>
              <a:t>；</a:t>
            </a:r>
          </a:p>
          <a:p>
            <a:pPr marL="285750" indent="-285750" eaLnBrk="1" hangingPunct="1">
              <a:spcBef>
                <a:spcPct val="50000"/>
              </a:spcBef>
              <a:buFont typeface="Arial" panose="020B0604020202020204" pitchFamily="34" charset="0"/>
              <a:buChar char="•"/>
              <a:defRPr/>
            </a:pPr>
            <a:r>
              <a:rPr kumimoji="1" lang="zh-CN" altLang="en-US" sz="2800" b="1" dirty="0">
                <a:solidFill>
                  <a:schemeClr val="tx1"/>
                </a:solidFill>
                <a:latin typeface="微软雅黑" panose="020B0503020204020204" pitchFamily="34" charset="-122"/>
                <a:ea typeface="微软雅黑" panose="020B0503020204020204" pitchFamily="34" charset="-122"/>
              </a:rPr>
              <a:t>背光一侧的细胞</a:t>
            </a:r>
            <a:r>
              <a:rPr kumimoji="1" lang="zh-CN" altLang="en-US" sz="2800" b="1" dirty="0">
                <a:solidFill>
                  <a:srgbClr val="FF0000"/>
                </a:solidFill>
                <a:latin typeface="微软雅黑" panose="020B0503020204020204" pitchFamily="34" charset="-122"/>
                <a:ea typeface="微软雅黑" panose="020B0503020204020204" pitchFamily="34" charset="-122"/>
              </a:rPr>
              <a:t>纵向生长的快</a:t>
            </a:r>
            <a:r>
              <a:rPr kumimoji="1" lang="zh-CN" altLang="en-US" sz="2800" b="1" dirty="0">
                <a:solidFill>
                  <a:schemeClr val="tx1"/>
                </a:solidFill>
                <a:latin typeface="微软雅黑" panose="020B0503020204020204" pitchFamily="34" charset="-122"/>
                <a:ea typeface="微软雅黑" panose="020B0503020204020204" pitchFamily="34" charset="-122"/>
              </a:rPr>
              <a:t>，结果使得茎朝向生长慢的一侧弯曲</a:t>
            </a:r>
            <a:r>
              <a:rPr kumimoji="1" lang="zh-CN" altLang="en-US" sz="2800" b="1" dirty="0">
                <a:solidFill>
                  <a:srgbClr val="003300"/>
                </a:solidFill>
                <a:latin typeface="微软雅黑" panose="020B0503020204020204" pitchFamily="34" charset="-122"/>
                <a:ea typeface="微软雅黑" panose="020B0503020204020204" pitchFamily="34" charset="-122"/>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2"/>
                                        </p:tgtEl>
                                        <p:attrNameLst>
                                          <p:attrName>style.visibility</p:attrName>
                                        </p:attrNameLst>
                                      </p:cBhvr>
                                      <p:to>
                                        <p:strVal val="visible"/>
                                      </p:to>
                                    </p:set>
                                    <p:anim calcmode="lin" valueType="num">
                                      <p:cBhvr additive="base">
                                        <p:cTn id="7" dur="500" fill="hold"/>
                                        <p:tgtEl>
                                          <p:spTgt spid="114692"/>
                                        </p:tgtEl>
                                        <p:attrNameLst>
                                          <p:attrName>ppt_x</p:attrName>
                                        </p:attrNameLst>
                                      </p:cBhvr>
                                      <p:tavLst>
                                        <p:tav tm="0">
                                          <p:val>
                                            <p:strVal val="0-#ppt_w/2"/>
                                          </p:val>
                                        </p:tav>
                                        <p:tav tm="100000">
                                          <p:val>
                                            <p:strVal val="#ppt_x"/>
                                          </p:val>
                                        </p:tav>
                                      </p:tavLst>
                                    </p:anim>
                                    <p:anim calcmode="lin" valueType="num">
                                      <p:cBhvr additive="base">
                                        <p:cTn id="8" dur="5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autoUpdateAnimBg="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6DEA615B-A022-48E4-B14F-C75779B169B3}"/>
              </a:ext>
            </a:extLst>
          </p:cNvPr>
          <p:cNvSpPr>
            <a:spLocks noChangeArrowheads="1"/>
          </p:cNvSpPr>
          <p:nvPr/>
        </p:nvSpPr>
        <p:spPr bwMode="black">
          <a:xfrm>
            <a:off x="2351584" y="3501008"/>
            <a:ext cx="7632774" cy="1079500"/>
          </a:xfrm>
          <a:prstGeom prst="rect">
            <a:avLst/>
          </a:prstGeom>
          <a:noFill/>
          <a:ln w="9525">
            <a:noFill/>
            <a:miter lim="800000"/>
            <a:headEnd/>
            <a:tailEnd/>
          </a:ln>
          <a:effectLst/>
        </p:spPr>
        <p:txBody>
          <a:bodyPr anchor="ctr">
            <a:scene3d>
              <a:camera prst="orthographicFront"/>
              <a:lightRig rig="threePt" dir="t"/>
            </a:scene3d>
            <a:sp3d extrusionH="57150">
              <a:bevelT w="38100" h="38100"/>
            </a:sp3d>
          </a:bodyPr>
          <a:lstStyle/>
          <a:p>
            <a:pPr algn="ctr" eaLnBrk="1" hangingPunct="1">
              <a:defRPr/>
            </a:pPr>
            <a:r>
              <a:rPr lang="zh-CN" altLang="en-US"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第</a:t>
            </a:r>
            <a:r>
              <a:rPr lang="en-US" altLang="zh-CN"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1</a:t>
            </a:r>
            <a:r>
              <a:rPr lang="zh-CN" altLang="en-US"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节 植物生长素</a:t>
            </a:r>
          </a:p>
        </p:txBody>
      </p:sp>
      <p:sp>
        <p:nvSpPr>
          <p:cNvPr id="2" name="文本框 1">
            <a:extLst>
              <a:ext uri="{FF2B5EF4-FFF2-40B4-BE49-F238E27FC236}">
                <a16:creationId xmlns:a16="http://schemas.microsoft.com/office/drawing/2014/main" id="{4441BD36-7D4D-4527-A5F9-DE85461162B7}"/>
              </a:ext>
            </a:extLst>
          </p:cNvPr>
          <p:cNvSpPr txBox="1"/>
          <p:nvPr/>
        </p:nvSpPr>
        <p:spPr>
          <a:xfrm>
            <a:off x="3791744" y="206328"/>
            <a:ext cx="7416824" cy="2862322"/>
          </a:xfrm>
          <a:prstGeom prst="rect">
            <a:avLst/>
          </a:prstGeom>
          <a:noFill/>
        </p:spPr>
        <p:txBody>
          <a:bodyPr wrap="square" rtlCol="0">
            <a:spAutoFit/>
          </a:bodyPr>
          <a:lstStyle/>
          <a:p>
            <a:pPr algn="ctr">
              <a:lnSpc>
                <a:spcPct val="150000"/>
              </a:lnSpc>
            </a:pPr>
            <a:r>
              <a:rPr lang="zh-CN" altLang="en-US" sz="6000" b="1" dirty="0">
                <a:solidFill>
                  <a:srgbClr val="006600"/>
                </a:solidFill>
                <a:latin typeface="微软雅黑" panose="020B0503020204020204" pitchFamily="34" charset="-122"/>
                <a:ea typeface="微软雅黑" panose="020B0503020204020204" pitchFamily="34" charset="-122"/>
              </a:rPr>
              <a:t>第五章</a:t>
            </a:r>
            <a:endParaRPr lang="en-US" altLang="zh-CN" sz="6000" b="1" dirty="0">
              <a:solidFill>
                <a:srgbClr val="006600"/>
              </a:solidFill>
              <a:latin typeface="微软雅黑" panose="020B0503020204020204" pitchFamily="34" charset="-122"/>
              <a:ea typeface="微软雅黑" panose="020B0503020204020204" pitchFamily="34" charset="-122"/>
            </a:endParaRPr>
          </a:p>
          <a:p>
            <a:pPr>
              <a:lnSpc>
                <a:spcPct val="150000"/>
              </a:lnSpc>
            </a:pPr>
            <a:r>
              <a:rPr lang="zh-CN" altLang="en-US" sz="6000" b="1" dirty="0">
                <a:solidFill>
                  <a:srgbClr val="006600"/>
                </a:solidFill>
                <a:latin typeface="微软雅黑" panose="020B0503020204020204" pitchFamily="34" charset="-122"/>
                <a:ea typeface="微软雅黑" panose="020B0503020204020204" pitchFamily="34" charset="-122"/>
              </a:rPr>
              <a:t>植物生命活动的调节</a:t>
            </a:r>
          </a:p>
        </p:txBody>
      </p:sp>
      <p:pic>
        <p:nvPicPr>
          <p:cNvPr id="3" name="图片 2">
            <a:extLst>
              <a:ext uri="{FF2B5EF4-FFF2-40B4-BE49-F238E27FC236}">
                <a16:creationId xmlns:a16="http://schemas.microsoft.com/office/drawing/2014/main" id="{AE35314B-F1E7-4B2B-B59F-59C274132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6369324"/>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6">
            <a:extLst>
              <a:ext uri="{FF2B5EF4-FFF2-40B4-BE49-F238E27FC236}">
                <a16:creationId xmlns:a16="http://schemas.microsoft.com/office/drawing/2014/main" id="{32452CC2-5461-4669-81E8-3735CFA5DF2E}"/>
              </a:ext>
            </a:extLst>
          </p:cNvPr>
          <p:cNvSpPr txBox="1">
            <a:spLocks/>
          </p:cNvSpPr>
          <p:nvPr/>
        </p:nvSpPr>
        <p:spPr bwMode="auto">
          <a:xfrm>
            <a:off x="9264352" y="5445224"/>
            <a:ext cx="1800200" cy="523220"/>
          </a:xfrm>
          <a:prstGeom prst="rect">
            <a:avLst/>
          </a:prstGeom>
          <a:noFill/>
          <a:ln>
            <a:noFill/>
          </a:ln>
          <a:effectLst/>
        </p:spPr>
        <p:txBody>
          <a:bodyPr wrap="square">
            <a:spAutoFit/>
          </a:bodyPr>
          <a:lstStyle>
            <a:lvl1pPr marL="0" indent="0" algn="l" rtl="0" eaLnBrk="0" fontAlgn="base" hangingPunct="0">
              <a:spcBef>
                <a:spcPct val="45000"/>
              </a:spcBef>
              <a:spcAft>
                <a:spcPct val="20000"/>
              </a:spcAft>
              <a:buClr>
                <a:schemeClr val="tx2"/>
              </a:buClr>
              <a:buFontTx/>
              <a:buNone/>
              <a:defRPr sz="5100" b="1" kern="1200">
                <a:solidFill>
                  <a:srgbClr val="990066"/>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4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kumimoji="0" lang="zh-CN" altLang="en-US" sz="2800" dirty="0">
                <a:solidFill>
                  <a:srgbClr val="0070C0"/>
                </a:solidFill>
                <a:latin typeface="华文行楷" panose="02010800040101010101" pitchFamily="2" charset="-122"/>
                <a:ea typeface="华文行楷" panose="02010800040101010101" pitchFamily="2" charset="-122"/>
              </a:rPr>
              <a:t>闫菡</a:t>
            </a:r>
          </a:p>
        </p:txBody>
      </p:sp>
    </p:spTree>
    <p:extLst>
      <p:ext uri="{BB962C8B-B14F-4D97-AF65-F5344CB8AC3E}">
        <p14:creationId xmlns:p14="http://schemas.microsoft.com/office/powerpoint/2010/main" val="1591587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3">
            <a:extLst>
              <a:ext uri="{FF2B5EF4-FFF2-40B4-BE49-F238E27FC236}">
                <a16:creationId xmlns:a16="http://schemas.microsoft.com/office/drawing/2014/main" id="{756895D1-0906-49C5-ADBA-6C275939D636}"/>
              </a:ext>
            </a:extLst>
          </p:cNvPr>
          <p:cNvGrpSpPr>
            <a:grpSpLocks/>
          </p:cNvGrpSpPr>
          <p:nvPr/>
        </p:nvGrpSpPr>
        <p:grpSpPr bwMode="auto">
          <a:xfrm>
            <a:off x="496490" y="179981"/>
            <a:ext cx="569913" cy="536575"/>
            <a:chOff x="1452" y="2463"/>
            <a:chExt cx="359" cy="338"/>
          </a:xfrm>
        </p:grpSpPr>
        <p:grpSp>
          <p:nvGrpSpPr>
            <p:cNvPr id="21513" name="Group 14">
              <a:extLst>
                <a:ext uri="{FF2B5EF4-FFF2-40B4-BE49-F238E27FC236}">
                  <a16:creationId xmlns:a16="http://schemas.microsoft.com/office/drawing/2014/main" id="{60250B40-7E5A-4920-9F7B-6E207194AECD}"/>
                </a:ext>
              </a:extLst>
            </p:cNvPr>
            <p:cNvGrpSpPr>
              <a:grpSpLocks/>
            </p:cNvGrpSpPr>
            <p:nvPr/>
          </p:nvGrpSpPr>
          <p:grpSpPr bwMode="auto">
            <a:xfrm>
              <a:off x="1452" y="2463"/>
              <a:ext cx="359" cy="338"/>
              <a:chOff x="624" y="1617"/>
              <a:chExt cx="1169" cy="1094"/>
            </a:xfrm>
          </p:grpSpPr>
          <p:sp>
            <p:nvSpPr>
              <p:cNvPr id="116751" name="Oval 15">
                <a:extLst>
                  <a:ext uri="{FF2B5EF4-FFF2-40B4-BE49-F238E27FC236}">
                    <a16:creationId xmlns:a16="http://schemas.microsoft.com/office/drawing/2014/main" id="{02002AEC-E824-4EE8-B445-C829838DBEE5}"/>
                  </a:ext>
                </a:extLst>
              </p:cNvPr>
              <p:cNvSpPr>
                <a:spLocks noChangeArrowheads="1"/>
              </p:cNvSpPr>
              <p:nvPr/>
            </p:nvSpPr>
            <p:spPr bwMode="gray">
              <a:xfrm>
                <a:off x="624" y="1634"/>
                <a:ext cx="533" cy="105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16752" name="Oval 16">
                <a:extLst>
                  <a:ext uri="{FF2B5EF4-FFF2-40B4-BE49-F238E27FC236}">
                    <a16:creationId xmlns:a16="http://schemas.microsoft.com/office/drawing/2014/main" id="{3DAC5C1A-6B08-4427-8412-5B4CBD001413}"/>
                  </a:ext>
                </a:extLst>
              </p:cNvPr>
              <p:cNvSpPr>
                <a:spLocks noChangeArrowheads="1"/>
              </p:cNvSpPr>
              <p:nvPr/>
            </p:nvSpPr>
            <p:spPr bwMode="gray">
              <a:xfrm>
                <a:off x="624" y="1634"/>
                <a:ext cx="533" cy="105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16753" name="Oval 17">
                <a:extLst>
                  <a:ext uri="{FF2B5EF4-FFF2-40B4-BE49-F238E27FC236}">
                    <a16:creationId xmlns:a16="http://schemas.microsoft.com/office/drawing/2014/main" id="{AD49937D-CB9F-451C-B520-97DC2D01D2B8}"/>
                  </a:ext>
                </a:extLst>
              </p:cNvPr>
              <p:cNvSpPr>
                <a:spLocks noChangeArrowheads="1"/>
              </p:cNvSpPr>
              <p:nvPr/>
            </p:nvSpPr>
            <p:spPr bwMode="gray">
              <a:xfrm>
                <a:off x="705" y="1617"/>
                <a:ext cx="1088" cy="109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116754" name="Oval 18">
                <a:extLst>
                  <a:ext uri="{FF2B5EF4-FFF2-40B4-BE49-F238E27FC236}">
                    <a16:creationId xmlns:a16="http://schemas.microsoft.com/office/drawing/2014/main" id="{CF6EEA8A-9B96-4C3C-A8C5-5D5AC58C8AA1}"/>
                  </a:ext>
                </a:extLst>
              </p:cNvPr>
              <p:cNvSpPr>
                <a:spLocks noChangeArrowheads="1"/>
              </p:cNvSpPr>
              <p:nvPr/>
            </p:nvSpPr>
            <p:spPr bwMode="gray">
              <a:xfrm>
                <a:off x="705" y="1620"/>
                <a:ext cx="1088" cy="109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21519" name="Oval 19">
                <a:extLst>
                  <a:ext uri="{FF2B5EF4-FFF2-40B4-BE49-F238E27FC236}">
                    <a16:creationId xmlns:a16="http://schemas.microsoft.com/office/drawing/2014/main" id="{9072A260-A4A3-4E4D-93B7-C72ED10B3EC2}"/>
                  </a:ext>
                </a:extLst>
              </p:cNvPr>
              <p:cNvSpPr>
                <a:spLocks noChangeArrowheads="1"/>
              </p:cNvSpPr>
              <p:nvPr/>
            </p:nvSpPr>
            <p:spPr bwMode="gray">
              <a:xfrm>
                <a:off x="760" y="1635"/>
                <a:ext cx="979" cy="1059"/>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1520" name="Group 20">
                <a:extLst>
                  <a:ext uri="{FF2B5EF4-FFF2-40B4-BE49-F238E27FC236}">
                    <a16:creationId xmlns:a16="http://schemas.microsoft.com/office/drawing/2014/main" id="{B332C06A-703C-438E-8BBB-F394685DC78F}"/>
                  </a:ext>
                </a:extLst>
              </p:cNvPr>
              <p:cNvGrpSpPr>
                <a:grpSpLocks/>
              </p:cNvGrpSpPr>
              <p:nvPr/>
            </p:nvGrpSpPr>
            <p:grpSpPr bwMode="auto">
              <a:xfrm>
                <a:off x="776" y="1687"/>
                <a:ext cx="947" cy="952"/>
                <a:chOff x="4166" y="1706"/>
                <a:chExt cx="1252" cy="1252"/>
              </a:xfrm>
            </p:grpSpPr>
            <p:sp>
              <p:nvSpPr>
                <p:cNvPr id="21521" name="Oval 21">
                  <a:extLst>
                    <a:ext uri="{FF2B5EF4-FFF2-40B4-BE49-F238E27FC236}">
                      <a16:creationId xmlns:a16="http://schemas.microsoft.com/office/drawing/2014/main" id="{9336407B-A0EB-4AEB-9792-423333462E72}"/>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2" name="Oval 22">
                  <a:extLst>
                    <a:ext uri="{FF2B5EF4-FFF2-40B4-BE49-F238E27FC236}">
                      <a16:creationId xmlns:a16="http://schemas.microsoft.com/office/drawing/2014/main" id="{EEC0A493-09B9-464D-AE67-33C01CC6039E}"/>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3" name="Oval 23">
                  <a:extLst>
                    <a:ext uri="{FF2B5EF4-FFF2-40B4-BE49-F238E27FC236}">
                      <a16:creationId xmlns:a16="http://schemas.microsoft.com/office/drawing/2014/main" id="{18FB1C5A-D047-4AD2-B5C1-5B415AB91A62}"/>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4" name="Oval 24">
                  <a:extLst>
                    <a:ext uri="{FF2B5EF4-FFF2-40B4-BE49-F238E27FC236}">
                      <a16:creationId xmlns:a16="http://schemas.microsoft.com/office/drawing/2014/main" id="{F2A1C287-19C7-49CB-ACC4-B7AB11FAA057}"/>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1514" name="Text Box 25">
              <a:extLst>
                <a:ext uri="{FF2B5EF4-FFF2-40B4-BE49-F238E27FC236}">
                  <a16:creationId xmlns:a16="http://schemas.microsoft.com/office/drawing/2014/main" id="{AB10B5EE-5FC3-4E72-8BD0-89E2F2EC640A}"/>
                </a:ext>
              </a:extLst>
            </p:cNvPr>
            <p:cNvSpPr txBox="1">
              <a:spLocks noChangeArrowheads="1"/>
            </p:cNvSpPr>
            <p:nvPr/>
          </p:nvSpPr>
          <p:spPr bwMode="auto">
            <a:xfrm>
              <a:off x="1529" y="2495"/>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dirty="0"/>
                <a:t>2</a:t>
              </a:r>
            </a:p>
          </p:txBody>
        </p:sp>
      </p:grpSp>
      <p:sp>
        <p:nvSpPr>
          <p:cNvPr id="116763" name="Text Box 27">
            <a:extLst>
              <a:ext uri="{FF2B5EF4-FFF2-40B4-BE49-F238E27FC236}">
                <a16:creationId xmlns:a16="http://schemas.microsoft.com/office/drawing/2014/main" id="{0EA18676-3D53-428E-AF8C-242E76DD232C}"/>
              </a:ext>
            </a:extLst>
          </p:cNvPr>
          <p:cNvSpPr txBox="1">
            <a:spLocks noChangeArrowheads="1"/>
          </p:cNvSpPr>
          <p:nvPr/>
        </p:nvSpPr>
        <p:spPr bwMode="auto">
          <a:xfrm>
            <a:off x="928899" y="1470692"/>
            <a:ext cx="6921834"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85938" indent="-17859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14350" indent="-514350" eaLnBrk="1" hangingPunct="1">
              <a:lnSpc>
                <a:spcPct val="120000"/>
              </a:lnSpc>
              <a:buFont typeface="Arial" panose="020B0604020202020204" pitchFamily="34" charset="0"/>
              <a:buChar char="•"/>
            </a:pPr>
            <a:r>
              <a:rPr lang="zh-CN" altLang="en-US" sz="2800" b="1" dirty="0">
                <a:solidFill>
                  <a:srgbClr val="800000"/>
                </a:solidFill>
                <a:latin typeface="微软雅黑" panose="020B0503020204020204" pitchFamily="34" charset="-122"/>
                <a:ea typeface="微软雅黑" panose="020B0503020204020204" pitchFamily="34" charset="-122"/>
              </a:rPr>
              <a:t>产生部位：</a:t>
            </a:r>
            <a:r>
              <a:rPr lang="zh-CN" altLang="en-US" sz="2800" b="1" dirty="0">
                <a:solidFill>
                  <a:srgbClr val="000000"/>
                </a:solidFill>
                <a:latin typeface="微软雅黑" panose="020B0503020204020204" pitchFamily="34" charset="-122"/>
                <a:ea typeface="微软雅黑" panose="020B0503020204020204" pitchFamily="34" charset="-122"/>
              </a:rPr>
              <a:t>主要由具有分生能力的组织产生，如顶端分生组织、叶原基、嫩叶和发育着的种子，根尖分生组织</a:t>
            </a:r>
          </a:p>
        </p:txBody>
      </p:sp>
      <p:sp>
        <p:nvSpPr>
          <p:cNvPr id="116764" name="Text Box 28">
            <a:extLst>
              <a:ext uri="{FF2B5EF4-FFF2-40B4-BE49-F238E27FC236}">
                <a16:creationId xmlns:a16="http://schemas.microsoft.com/office/drawing/2014/main" id="{A4E2074B-8C99-43EA-8CEA-598F9EB973C1}"/>
              </a:ext>
            </a:extLst>
          </p:cNvPr>
          <p:cNvSpPr txBox="1">
            <a:spLocks noChangeArrowheads="1"/>
          </p:cNvSpPr>
          <p:nvPr/>
        </p:nvSpPr>
        <p:spPr bwMode="auto">
          <a:xfrm>
            <a:off x="881111" y="3508845"/>
            <a:ext cx="6731772"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20000"/>
              </a:lnSpc>
              <a:spcBef>
                <a:spcPts val="600"/>
              </a:spcBef>
              <a:buFont typeface="Arial" panose="020B0604020202020204" pitchFamily="34" charset="0"/>
              <a:buChar char="•"/>
            </a:pPr>
            <a:r>
              <a:rPr lang="zh-CN" altLang="en-US" sz="2800" b="1" dirty="0">
                <a:solidFill>
                  <a:srgbClr val="800000"/>
                </a:solidFill>
                <a:latin typeface="微软雅黑" panose="020B0503020204020204" pitchFamily="34" charset="-122"/>
                <a:ea typeface="微软雅黑" panose="020B0503020204020204" pitchFamily="34" charset="-122"/>
              </a:rPr>
              <a:t>分布：</a:t>
            </a:r>
            <a:r>
              <a:rPr lang="zh-CN" altLang="en-US" sz="2800" b="1" dirty="0">
                <a:solidFill>
                  <a:srgbClr val="000000"/>
                </a:solidFill>
                <a:latin typeface="微软雅黑" panose="020B0503020204020204" pitchFamily="34" charset="-122"/>
                <a:ea typeface="微软雅黑" panose="020B0503020204020204" pitchFamily="34" charset="-122"/>
              </a:rPr>
              <a:t>分布广泛，多集中于</a:t>
            </a:r>
            <a:r>
              <a:rPr lang="zh-CN" altLang="en-US" sz="2800" b="1" dirty="0">
                <a:solidFill>
                  <a:srgbClr val="CC0066"/>
                </a:solidFill>
                <a:latin typeface="微软雅黑" panose="020B0503020204020204" pitchFamily="34" charset="-122"/>
                <a:ea typeface="微软雅黑" panose="020B0503020204020204" pitchFamily="34" charset="-122"/>
              </a:rPr>
              <a:t>生长旺盛部位</a:t>
            </a:r>
            <a:r>
              <a:rPr lang="zh-CN" altLang="en-US" sz="2800" b="1" dirty="0">
                <a:solidFill>
                  <a:srgbClr val="000000"/>
                </a:solidFill>
                <a:latin typeface="微软雅黑" panose="020B0503020204020204" pitchFamily="34" charset="-122"/>
                <a:ea typeface="微软雅黑" panose="020B0503020204020204" pitchFamily="34" charset="-122"/>
              </a:rPr>
              <a:t>（胚芽鞘，芽，根尖分生组织，形成层，受精后的子房，幼嫩的种子）</a:t>
            </a:r>
          </a:p>
        </p:txBody>
      </p:sp>
      <p:sp>
        <p:nvSpPr>
          <p:cNvPr id="27" name="矩形 26">
            <a:extLst>
              <a:ext uri="{FF2B5EF4-FFF2-40B4-BE49-F238E27FC236}">
                <a16:creationId xmlns:a16="http://schemas.microsoft.com/office/drawing/2014/main" id="{C2A7F9E0-E7CB-460B-821B-971D26E17A57}"/>
              </a:ext>
            </a:extLst>
          </p:cNvPr>
          <p:cNvSpPr/>
          <p:nvPr/>
        </p:nvSpPr>
        <p:spPr>
          <a:xfrm>
            <a:off x="1199456" y="90665"/>
            <a:ext cx="6340198"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zh-CN" altLang="en-US" sz="4000" b="1" dirty="0">
                <a:ln w="11430"/>
                <a:latin typeface="微软雅黑" panose="020B0503020204020204" pitchFamily="34" charset="-122"/>
                <a:ea typeface="微软雅黑" panose="020B0503020204020204" pitchFamily="34" charset="-122"/>
              </a:rPr>
              <a:t>生长素的合成、分布与运输</a:t>
            </a:r>
          </a:p>
        </p:txBody>
      </p:sp>
      <p:sp>
        <p:nvSpPr>
          <p:cNvPr id="2" name="灯片编号占位符 1"/>
          <p:cNvSpPr>
            <a:spLocks noGrp="1"/>
          </p:cNvSpPr>
          <p:nvPr>
            <p:ph type="sldNum" sz="quarter" idx="4"/>
          </p:nvPr>
        </p:nvSpPr>
        <p:spPr/>
        <p:txBody>
          <a:bodyPr/>
          <a:lstStyle/>
          <a:p>
            <a:fld id="{DF87CC0A-B7CA-4118-8CCF-99B9B5407152}" type="slidenum">
              <a:rPr lang="en-US" altLang="zh-CN" smtClean="0"/>
              <a:pPr/>
              <a:t>20</a:t>
            </a:fld>
            <a:endParaRPr lang="en-US" altLang="zh-CN" dirty="0">
              <a:latin typeface="+mn-lt"/>
            </a:endParaRPr>
          </a:p>
        </p:txBody>
      </p:sp>
      <p:grpSp>
        <p:nvGrpSpPr>
          <p:cNvPr id="20" name="组合 19"/>
          <p:cNvGrpSpPr/>
          <p:nvPr/>
        </p:nvGrpSpPr>
        <p:grpSpPr>
          <a:xfrm>
            <a:off x="7896200" y="533056"/>
            <a:ext cx="4154796" cy="5475287"/>
            <a:chOff x="1346549" y="728664"/>
            <a:chExt cx="4154796" cy="5475287"/>
          </a:xfrm>
        </p:grpSpPr>
        <p:pic>
          <p:nvPicPr>
            <p:cNvPr id="21" name="Picture 7" descr="35_11PlantGrowthOverview-U"/>
            <p:cNvPicPr>
              <a:picLocks noChangeAspect="1" noChangeArrowheads="1"/>
            </p:cNvPicPr>
            <p:nvPr/>
          </p:nvPicPr>
          <p:blipFill rotWithShape="1">
            <a:blip r:embed="rId3">
              <a:extLst>
                <a:ext uri="{28A0092B-C50C-407E-A947-70E740481C1C}">
                  <a14:useLocalDpi xmlns:a14="http://schemas.microsoft.com/office/drawing/2010/main" val="0"/>
                </a:ext>
              </a:extLst>
            </a:blip>
            <a:srcRect r="62616"/>
            <a:stretch/>
          </p:blipFill>
          <p:spPr bwMode="auto">
            <a:xfrm>
              <a:off x="1817689" y="728664"/>
              <a:ext cx="3198191" cy="5475287"/>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2" name="Text Box 9"/>
            <p:cNvSpPr txBox="1">
              <a:spLocks noChangeArrowheads="1"/>
            </p:cNvSpPr>
            <p:nvPr/>
          </p:nvSpPr>
          <p:spPr bwMode="auto">
            <a:xfrm>
              <a:off x="1346549" y="1485166"/>
              <a:ext cx="1859581" cy="83099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marL="0" indent="0" algn="ctr">
                <a:buFont typeface="Arial" panose="020B0604020202020204" pitchFamily="34" charset="0"/>
                <a:buNone/>
              </a:pPr>
              <a:r>
                <a:rPr kumimoji="0" lang="zh-CN" altLang="en-US" sz="1800" b="1" dirty="0">
                  <a:latin typeface="微软雅黑" panose="020B0503020204020204" pitchFamily="34" charset="-122"/>
                  <a:ea typeface="微软雅黑" panose="020B0503020204020204" pitchFamily="34" charset="-122"/>
                </a:rPr>
                <a:t>茎尖</a:t>
              </a:r>
              <a:endParaRPr kumimoji="0" lang="en-US" altLang="zh-CN" sz="1800" b="1" dirty="0">
                <a:latin typeface="微软雅黑" panose="020B0503020204020204" pitchFamily="34" charset="-122"/>
                <a:ea typeface="微软雅黑" panose="020B0503020204020204" pitchFamily="34" charset="-122"/>
              </a:endParaRPr>
            </a:p>
            <a:p>
              <a:pPr marL="0" indent="0" algn="ctr">
                <a:buFont typeface="Arial" panose="020B0604020202020204" pitchFamily="34" charset="0"/>
                <a:buNone/>
              </a:pPr>
              <a:r>
                <a:rPr kumimoji="0" lang="zh-CN" altLang="en-US" sz="1800" b="1" dirty="0">
                  <a:latin typeface="微软雅黑" panose="020B0503020204020204" pitchFamily="34" charset="-122"/>
                  <a:ea typeface="微软雅黑" panose="020B0503020204020204" pitchFamily="34" charset="-122"/>
                </a:rPr>
                <a:t>（茎顶端分生组织和幼叶）</a:t>
              </a:r>
              <a:endParaRPr kumimoji="0" lang="en-US" altLang="zh-CN" sz="1800" b="1" dirty="0">
                <a:latin typeface="微软雅黑" panose="020B0503020204020204" pitchFamily="34" charset="-122"/>
                <a:ea typeface="微软雅黑" panose="020B0503020204020204" pitchFamily="34" charset="-122"/>
              </a:endParaRPr>
            </a:p>
          </p:txBody>
        </p:sp>
        <p:sp>
          <p:nvSpPr>
            <p:cNvPr id="23" name="Line 10"/>
            <p:cNvSpPr>
              <a:spLocks noChangeShapeType="1"/>
            </p:cNvSpPr>
            <p:nvPr/>
          </p:nvSpPr>
          <p:spPr bwMode="auto">
            <a:xfrm flipH="1">
              <a:off x="2639616" y="1130300"/>
              <a:ext cx="973534" cy="4264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2"/>
            <p:cNvSpPr txBox="1">
              <a:spLocks noChangeArrowheads="1"/>
            </p:cNvSpPr>
            <p:nvPr/>
          </p:nvSpPr>
          <p:spPr bwMode="auto">
            <a:xfrm>
              <a:off x="1919536" y="3448051"/>
              <a:ext cx="1482477" cy="276999"/>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腋芽分生组织</a:t>
              </a:r>
              <a:endParaRPr lang="en-US" altLang="zh-CN" dirty="0"/>
            </a:p>
          </p:txBody>
        </p:sp>
        <p:sp>
          <p:nvSpPr>
            <p:cNvPr id="25" name="Line 13"/>
            <p:cNvSpPr>
              <a:spLocks noChangeShapeType="1"/>
            </p:cNvSpPr>
            <p:nvPr/>
          </p:nvSpPr>
          <p:spPr bwMode="auto">
            <a:xfrm flipH="1">
              <a:off x="2952750" y="2870200"/>
              <a:ext cx="558800" cy="584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14"/>
            <p:cNvSpPr txBox="1">
              <a:spLocks noChangeArrowheads="1"/>
            </p:cNvSpPr>
            <p:nvPr/>
          </p:nvSpPr>
          <p:spPr bwMode="auto">
            <a:xfrm>
              <a:off x="3899557" y="2953950"/>
              <a:ext cx="1601788" cy="276999"/>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茎的形成层</a:t>
              </a:r>
              <a:endParaRPr lang="en-US" altLang="zh-CN" dirty="0"/>
            </a:p>
          </p:txBody>
        </p:sp>
        <p:sp>
          <p:nvSpPr>
            <p:cNvPr id="29" name="Line 16"/>
            <p:cNvSpPr>
              <a:spLocks noChangeShapeType="1"/>
            </p:cNvSpPr>
            <p:nvPr/>
          </p:nvSpPr>
          <p:spPr bwMode="auto">
            <a:xfrm>
              <a:off x="3721100" y="3092450"/>
              <a:ext cx="3238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20"/>
            <p:cNvSpPr txBox="1">
              <a:spLocks noChangeArrowheads="1"/>
            </p:cNvSpPr>
            <p:nvPr/>
          </p:nvSpPr>
          <p:spPr bwMode="auto">
            <a:xfrm>
              <a:off x="1579910" y="5222708"/>
              <a:ext cx="1392857" cy="276999"/>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根尖分生组织</a:t>
              </a:r>
              <a:endParaRPr lang="en-US" altLang="zh-CN" dirty="0"/>
            </a:p>
          </p:txBody>
        </p:sp>
        <p:sp>
          <p:nvSpPr>
            <p:cNvPr id="31" name="Line 21"/>
            <p:cNvSpPr>
              <a:spLocks noChangeShapeType="1"/>
            </p:cNvSpPr>
            <p:nvPr/>
          </p:nvSpPr>
          <p:spPr bwMode="auto">
            <a:xfrm flipH="1">
              <a:off x="2406650" y="4743450"/>
              <a:ext cx="139700" cy="4635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2"/>
            <p:cNvSpPr>
              <a:spLocks noChangeShapeType="1"/>
            </p:cNvSpPr>
            <p:nvPr/>
          </p:nvSpPr>
          <p:spPr bwMode="auto">
            <a:xfrm flipH="1">
              <a:off x="2393950" y="4914900"/>
              <a:ext cx="387350" cy="298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565710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6763"/>
                                        </p:tgtEl>
                                        <p:attrNameLst>
                                          <p:attrName>style.visibility</p:attrName>
                                        </p:attrNameLst>
                                      </p:cBhvr>
                                      <p:to>
                                        <p:strVal val="visible"/>
                                      </p:to>
                                    </p:set>
                                    <p:animEffect transition="in" filter="dissolve">
                                      <p:cBhvr>
                                        <p:cTn id="7" dur="500"/>
                                        <p:tgtEl>
                                          <p:spTgt spid="116763"/>
                                        </p:tgtEl>
                                      </p:cBhvr>
                                    </p:animEffect>
                                  </p:childTnLst>
                                </p:cTn>
                              </p:par>
                            </p:childTnLst>
                          </p:cTn>
                        </p:par>
                        <p:par>
                          <p:cTn id="8" fill="hold" nodeType="with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6764"/>
                                        </p:tgtEl>
                                        <p:attrNameLst>
                                          <p:attrName>style.visibility</p:attrName>
                                        </p:attrNameLst>
                                      </p:cBhvr>
                                      <p:to>
                                        <p:strVal val="visible"/>
                                      </p:to>
                                    </p:set>
                                    <p:animEffect transition="in" filter="dissolve">
                                      <p:cBhvr>
                                        <p:cTn id="15" dur="500"/>
                                        <p:tgtEl>
                                          <p:spTgt spid="116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3" grpId="0" autoUpdateAnimBg="0"/>
      <p:bldP spid="11676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4807" name="Picture 7">
            <a:extLst>
              <a:ext uri="{FF2B5EF4-FFF2-40B4-BE49-F238E27FC236}">
                <a16:creationId xmlns:a16="http://schemas.microsoft.com/office/drawing/2014/main" id="{F83AB40F-1905-4088-9165-6DCEEA3772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45" r="25408" b="6798"/>
          <a:stretch/>
        </p:blipFill>
        <p:spPr bwMode="auto">
          <a:xfrm>
            <a:off x="3431704" y="1124744"/>
            <a:ext cx="4219221" cy="5119224"/>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844808" name="Line 8">
            <a:extLst>
              <a:ext uri="{FF2B5EF4-FFF2-40B4-BE49-F238E27FC236}">
                <a16:creationId xmlns:a16="http://schemas.microsoft.com/office/drawing/2014/main" id="{C8FE8B93-F757-487B-89EB-FDB693BA1D50}"/>
              </a:ext>
            </a:extLst>
          </p:cNvPr>
          <p:cNvSpPr>
            <a:spLocks noChangeShapeType="1"/>
          </p:cNvSpPr>
          <p:nvPr/>
        </p:nvSpPr>
        <p:spPr bwMode="auto">
          <a:xfrm>
            <a:off x="4420597" y="1111559"/>
            <a:ext cx="1023860" cy="169305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0" name="Text Box 10">
            <a:extLst>
              <a:ext uri="{FF2B5EF4-FFF2-40B4-BE49-F238E27FC236}">
                <a16:creationId xmlns:a16="http://schemas.microsoft.com/office/drawing/2014/main" id="{AAC63EB0-C21E-4CD7-9458-ECB91DEF2BEB}"/>
              </a:ext>
            </a:extLst>
          </p:cNvPr>
          <p:cNvSpPr txBox="1">
            <a:spLocks noChangeArrowheads="1"/>
          </p:cNvSpPr>
          <p:nvPr/>
        </p:nvSpPr>
        <p:spPr bwMode="auto">
          <a:xfrm>
            <a:off x="3234470" y="669402"/>
            <a:ext cx="2289699" cy="40011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pPr algn="ctr"/>
            <a:r>
              <a:rPr lang="zh-CN" altLang="en-US" sz="2600" dirty="0"/>
              <a:t>顶端分生组织</a:t>
            </a:r>
            <a:endParaRPr lang="en-US" altLang="zh-CN" sz="2600" dirty="0"/>
          </a:p>
        </p:txBody>
      </p:sp>
      <p:sp>
        <p:nvSpPr>
          <p:cNvPr id="844811" name="Line 11">
            <a:extLst>
              <a:ext uri="{FF2B5EF4-FFF2-40B4-BE49-F238E27FC236}">
                <a16:creationId xmlns:a16="http://schemas.microsoft.com/office/drawing/2014/main" id="{C63AE361-A6E1-46FD-9337-5C927EBBEAFF}"/>
              </a:ext>
            </a:extLst>
          </p:cNvPr>
          <p:cNvSpPr>
            <a:spLocks noChangeShapeType="1"/>
          </p:cNvSpPr>
          <p:nvPr/>
        </p:nvSpPr>
        <p:spPr bwMode="auto">
          <a:xfrm>
            <a:off x="4419197" y="1103149"/>
            <a:ext cx="1023860" cy="16930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2" name="Text Box 12">
            <a:extLst>
              <a:ext uri="{FF2B5EF4-FFF2-40B4-BE49-F238E27FC236}">
                <a16:creationId xmlns:a16="http://schemas.microsoft.com/office/drawing/2014/main" id="{8E75A18A-FAA3-4FF4-B69E-D1A44520BC05}"/>
              </a:ext>
            </a:extLst>
          </p:cNvPr>
          <p:cNvSpPr txBox="1">
            <a:spLocks noChangeArrowheads="1"/>
          </p:cNvSpPr>
          <p:nvPr/>
        </p:nvSpPr>
        <p:spPr bwMode="auto">
          <a:xfrm>
            <a:off x="6315994" y="697434"/>
            <a:ext cx="1422495" cy="40011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pPr algn="ctr"/>
            <a:r>
              <a:rPr lang="zh-CN" altLang="en-US" sz="2600" dirty="0"/>
              <a:t>叶原基</a:t>
            </a:r>
            <a:endParaRPr lang="en-US" altLang="zh-CN" sz="2600" dirty="0"/>
          </a:p>
        </p:txBody>
      </p:sp>
      <p:sp>
        <p:nvSpPr>
          <p:cNvPr id="844813" name="Line 13">
            <a:extLst>
              <a:ext uri="{FF2B5EF4-FFF2-40B4-BE49-F238E27FC236}">
                <a16:creationId xmlns:a16="http://schemas.microsoft.com/office/drawing/2014/main" id="{429EE402-D297-4EED-8010-6FB02A825408}"/>
              </a:ext>
            </a:extLst>
          </p:cNvPr>
          <p:cNvSpPr>
            <a:spLocks noChangeShapeType="1"/>
          </p:cNvSpPr>
          <p:nvPr/>
        </p:nvSpPr>
        <p:spPr bwMode="auto">
          <a:xfrm flipV="1">
            <a:off x="5342350" y="1114362"/>
            <a:ext cx="1342768" cy="7287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4" name="Line 14">
            <a:extLst>
              <a:ext uri="{FF2B5EF4-FFF2-40B4-BE49-F238E27FC236}">
                <a16:creationId xmlns:a16="http://schemas.microsoft.com/office/drawing/2014/main" id="{70AD3921-8155-4DCA-8A3E-1B7B18E7BAF3}"/>
              </a:ext>
            </a:extLst>
          </p:cNvPr>
          <p:cNvSpPr>
            <a:spLocks noChangeShapeType="1"/>
          </p:cNvSpPr>
          <p:nvPr/>
        </p:nvSpPr>
        <p:spPr bwMode="auto">
          <a:xfrm flipH="1">
            <a:off x="5968975" y="1114362"/>
            <a:ext cx="704953" cy="10315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5" name="Text Box 15">
            <a:extLst>
              <a:ext uri="{FF2B5EF4-FFF2-40B4-BE49-F238E27FC236}">
                <a16:creationId xmlns:a16="http://schemas.microsoft.com/office/drawing/2014/main" id="{3FCABFD6-F233-45C3-AE90-139B5BFB254E}"/>
              </a:ext>
            </a:extLst>
          </p:cNvPr>
          <p:cNvSpPr txBox="1">
            <a:spLocks noChangeArrowheads="1"/>
          </p:cNvSpPr>
          <p:nvPr/>
        </p:nvSpPr>
        <p:spPr bwMode="auto">
          <a:xfrm>
            <a:off x="7957923" y="1717493"/>
            <a:ext cx="678378" cy="40011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sz="2600" dirty="0"/>
              <a:t>幼叶</a:t>
            </a:r>
            <a:endParaRPr lang="en-US" altLang="zh-CN" sz="2600" dirty="0"/>
          </a:p>
        </p:txBody>
      </p:sp>
      <p:sp>
        <p:nvSpPr>
          <p:cNvPr id="844816" name="Line 16">
            <a:extLst>
              <a:ext uri="{FF2B5EF4-FFF2-40B4-BE49-F238E27FC236}">
                <a16:creationId xmlns:a16="http://schemas.microsoft.com/office/drawing/2014/main" id="{ABCB1004-6721-4214-A8F2-2DF3B6A10415}"/>
              </a:ext>
            </a:extLst>
          </p:cNvPr>
          <p:cNvSpPr>
            <a:spLocks noChangeShapeType="1"/>
          </p:cNvSpPr>
          <p:nvPr/>
        </p:nvSpPr>
        <p:spPr bwMode="auto">
          <a:xfrm flipH="1">
            <a:off x="7289363" y="1972099"/>
            <a:ext cx="559486" cy="44849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7" name="Text Box 17">
            <a:extLst>
              <a:ext uri="{FF2B5EF4-FFF2-40B4-BE49-F238E27FC236}">
                <a16:creationId xmlns:a16="http://schemas.microsoft.com/office/drawing/2014/main" id="{531CA628-3BEE-458F-9E78-051C2EE10847}"/>
              </a:ext>
            </a:extLst>
          </p:cNvPr>
          <p:cNvSpPr txBox="1">
            <a:spLocks noChangeArrowheads="1"/>
          </p:cNvSpPr>
          <p:nvPr/>
        </p:nvSpPr>
        <p:spPr bwMode="auto">
          <a:xfrm>
            <a:off x="7957923" y="3010765"/>
            <a:ext cx="1369240" cy="800219"/>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sz="2600" dirty="0"/>
              <a:t>发育中的维管束</a:t>
            </a:r>
            <a:endParaRPr lang="en-US" altLang="zh-CN" sz="2600" dirty="0"/>
          </a:p>
        </p:txBody>
      </p:sp>
      <p:sp>
        <p:nvSpPr>
          <p:cNvPr id="844818" name="Line 18">
            <a:extLst>
              <a:ext uri="{FF2B5EF4-FFF2-40B4-BE49-F238E27FC236}">
                <a16:creationId xmlns:a16="http://schemas.microsoft.com/office/drawing/2014/main" id="{C9040BD2-34CB-44E7-8BC9-F736B168E468}"/>
              </a:ext>
            </a:extLst>
          </p:cNvPr>
          <p:cNvSpPr>
            <a:spLocks noChangeShapeType="1"/>
          </p:cNvSpPr>
          <p:nvPr/>
        </p:nvSpPr>
        <p:spPr bwMode="auto">
          <a:xfrm flipV="1">
            <a:off x="6030518" y="3272721"/>
            <a:ext cx="1818331" cy="52137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19" name="Text Box 19">
            <a:extLst>
              <a:ext uri="{FF2B5EF4-FFF2-40B4-BE49-F238E27FC236}">
                <a16:creationId xmlns:a16="http://schemas.microsoft.com/office/drawing/2014/main" id="{31913E84-1463-4FE5-84D7-C77CF90C7367}"/>
              </a:ext>
            </a:extLst>
          </p:cNvPr>
          <p:cNvSpPr txBox="1">
            <a:spLocks noChangeArrowheads="1"/>
          </p:cNvSpPr>
          <p:nvPr/>
        </p:nvSpPr>
        <p:spPr bwMode="auto">
          <a:xfrm>
            <a:off x="7951499" y="5197198"/>
            <a:ext cx="1997624" cy="40011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marL="0" indent="0">
              <a:buFont typeface="Arial" panose="020B0604020202020204" pitchFamily="34" charset="0"/>
              <a:buNone/>
            </a:pPr>
            <a:r>
              <a:rPr kumimoji="0" lang="zh-CN" altLang="en-US" sz="2600" b="1" dirty="0">
                <a:latin typeface="微软雅黑" panose="020B0503020204020204" pitchFamily="34" charset="-122"/>
                <a:ea typeface="微软雅黑" panose="020B0503020204020204" pitchFamily="34" charset="-122"/>
              </a:rPr>
              <a:t>腋芽分生组织</a:t>
            </a:r>
            <a:endParaRPr kumimoji="0" lang="en-US" altLang="zh-CN" sz="2600" b="1" dirty="0">
              <a:latin typeface="微软雅黑" panose="020B0503020204020204" pitchFamily="34" charset="-122"/>
              <a:ea typeface="微软雅黑" panose="020B0503020204020204" pitchFamily="34" charset="-122"/>
            </a:endParaRPr>
          </a:p>
        </p:txBody>
      </p:sp>
      <p:sp>
        <p:nvSpPr>
          <p:cNvPr id="844820" name="Line 20">
            <a:extLst>
              <a:ext uri="{FF2B5EF4-FFF2-40B4-BE49-F238E27FC236}">
                <a16:creationId xmlns:a16="http://schemas.microsoft.com/office/drawing/2014/main" id="{F7299BF9-DC9B-405E-9BBA-8D0C4098E890}"/>
              </a:ext>
            </a:extLst>
          </p:cNvPr>
          <p:cNvSpPr>
            <a:spLocks noChangeShapeType="1"/>
          </p:cNvSpPr>
          <p:nvPr/>
        </p:nvSpPr>
        <p:spPr bwMode="auto">
          <a:xfrm>
            <a:off x="6662738" y="4545311"/>
            <a:ext cx="1186111" cy="7680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21" name="Line 21">
            <a:extLst>
              <a:ext uri="{FF2B5EF4-FFF2-40B4-BE49-F238E27FC236}">
                <a16:creationId xmlns:a16="http://schemas.microsoft.com/office/drawing/2014/main" id="{6DCBCD1C-BF6C-446F-9FC9-548BE13D7096}"/>
              </a:ext>
            </a:extLst>
          </p:cNvPr>
          <p:cNvSpPr>
            <a:spLocks noChangeShapeType="1"/>
          </p:cNvSpPr>
          <p:nvPr/>
        </p:nvSpPr>
        <p:spPr bwMode="auto">
          <a:xfrm>
            <a:off x="4105885" y="4534099"/>
            <a:ext cx="3748559" cy="7848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600"/>
          </a:p>
        </p:txBody>
      </p:sp>
      <p:sp>
        <p:nvSpPr>
          <p:cNvPr id="844822" name="Text Box 22">
            <a:extLst>
              <a:ext uri="{FF2B5EF4-FFF2-40B4-BE49-F238E27FC236}">
                <a16:creationId xmlns:a16="http://schemas.microsoft.com/office/drawing/2014/main" id="{B5B47FA0-74DC-46FD-AE93-881A95F59D37}"/>
              </a:ext>
            </a:extLst>
          </p:cNvPr>
          <p:cNvSpPr txBox="1">
            <a:spLocks noChangeArrowheads="1"/>
          </p:cNvSpPr>
          <p:nvPr/>
        </p:nvSpPr>
        <p:spPr bwMode="auto">
          <a:xfrm>
            <a:off x="6424956" y="6311242"/>
            <a:ext cx="874198" cy="204624"/>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800">
                <a:latin typeface="Arial" panose="020B0604020202020204" pitchFamily="34" charset="0"/>
              </a:rPr>
              <a:t>0.25 mm</a:t>
            </a:r>
          </a:p>
        </p:txBody>
      </p:sp>
      <p:sp>
        <p:nvSpPr>
          <p:cNvPr id="844823" name="Line 23">
            <a:extLst>
              <a:ext uri="{FF2B5EF4-FFF2-40B4-BE49-F238E27FC236}">
                <a16:creationId xmlns:a16="http://schemas.microsoft.com/office/drawing/2014/main" id="{00B6EC27-3B11-4E09-96DB-D01495529ABF}"/>
              </a:ext>
            </a:extLst>
          </p:cNvPr>
          <p:cNvSpPr>
            <a:spLocks noChangeShapeType="1"/>
          </p:cNvSpPr>
          <p:nvPr/>
        </p:nvSpPr>
        <p:spPr bwMode="auto">
          <a:xfrm>
            <a:off x="6181580" y="6227150"/>
            <a:ext cx="0" cy="11772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4824" name="Line 24">
            <a:extLst>
              <a:ext uri="{FF2B5EF4-FFF2-40B4-BE49-F238E27FC236}">
                <a16:creationId xmlns:a16="http://schemas.microsoft.com/office/drawing/2014/main" id="{3535D8B4-547C-4BC8-A413-59D2A5813FAD}"/>
              </a:ext>
            </a:extLst>
          </p:cNvPr>
          <p:cNvSpPr>
            <a:spLocks noChangeShapeType="1"/>
          </p:cNvSpPr>
          <p:nvPr/>
        </p:nvSpPr>
        <p:spPr bwMode="auto">
          <a:xfrm>
            <a:off x="7468399" y="6227150"/>
            <a:ext cx="0" cy="11772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4825" name="Line 25">
            <a:extLst>
              <a:ext uri="{FF2B5EF4-FFF2-40B4-BE49-F238E27FC236}">
                <a16:creationId xmlns:a16="http://schemas.microsoft.com/office/drawing/2014/main" id="{BE3F5DDC-6FA1-46D2-ADF2-C897119A406E}"/>
              </a:ext>
            </a:extLst>
          </p:cNvPr>
          <p:cNvSpPr>
            <a:spLocks noChangeShapeType="1"/>
          </p:cNvSpPr>
          <p:nvPr/>
        </p:nvSpPr>
        <p:spPr bwMode="auto">
          <a:xfrm>
            <a:off x="6175985" y="6277605"/>
            <a:ext cx="129241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框 2">
            <a:extLst>
              <a:ext uri="{FF2B5EF4-FFF2-40B4-BE49-F238E27FC236}">
                <a16:creationId xmlns:a16="http://schemas.microsoft.com/office/drawing/2014/main" id="{B2DEBC48-87E5-4EB7-83E1-C91EC0FBAD3C}"/>
              </a:ext>
            </a:extLst>
          </p:cNvPr>
          <p:cNvSpPr txBox="1"/>
          <p:nvPr/>
        </p:nvSpPr>
        <p:spPr>
          <a:xfrm>
            <a:off x="767408" y="249777"/>
            <a:ext cx="1554002"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sz="4000" dirty="0"/>
              <a:t>芽尖</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6" name="Rectangle 10">
            <a:extLst>
              <a:ext uri="{FF2B5EF4-FFF2-40B4-BE49-F238E27FC236}">
                <a16:creationId xmlns:a16="http://schemas.microsoft.com/office/drawing/2014/main" id="{73763E01-3537-45B4-A42A-FB2D271A2990}"/>
              </a:ext>
            </a:extLst>
          </p:cNvPr>
          <p:cNvSpPr>
            <a:spLocks noChangeArrowheads="1"/>
          </p:cNvSpPr>
          <p:nvPr/>
        </p:nvSpPr>
        <p:spPr bwMode="auto">
          <a:xfrm>
            <a:off x="6294892" y="4095666"/>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latin typeface="微软雅黑" panose="020B0503020204020204" pitchFamily="34" charset="-122"/>
                <a:ea typeface="微软雅黑" panose="020B0503020204020204" pitchFamily="34" charset="-122"/>
              </a:rPr>
              <a:t>根：背向根尖运输</a:t>
            </a:r>
          </a:p>
        </p:txBody>
      </p:sp>
      <p:sp>
        <p:nvSpPr>
          <p:cNvPr id="116747" name="Rectangle 11">
            <a:extLst>
              <a:ext uri="{FF2B5EF4-FFF2-40B4-BE49-F238E27FC236}">
                <a16:creationId xmlns:a16="http://schemas.microsoft.com/office/drawing/2014/main" id="{6F2B2D94-F984-4BBB-A4DE-685834E7EFCB}"/>
              </a:ext>
            </a:extLst>
          </p:cNvPr>
          <p:cNvSpPr>
            <a:spLocks noChangeArrowheads="1"/>
          </p:cNvSpPr>
          <p:nvPr/>
        </p:nvSpPr>
        <p:spPr bwMode="auto">
          <a:xfrm>
            <a:off x="6272667" y="342900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微软雅黑" panose="020B0503020204020204" pitchFamily="34" charset="-122"/>
                <a:ea typeface="微软雅黑" panose="020B0503020204020204" pitchFamily="34" charset="-122"/>
              </a:rPr>
              <a:t>茎：背向茎尖运输</a:t>
            </a:r>
          </a:p>
        </p:txBody>
      </p:sp>
      <p:sp>
        <p:nvSpPr>
          <p:cNvPr id="116748" name="AutoShape 12">
            <a:extLst>
              <a:ext uri="{FF2B5EF4-FFF2-40B4-BE49-F238E27FC236}">
                <a16:creationId xmlns:a16="http://schemas.microsoft.com/office/drawing/2014/main" id="{7A8AA0E8-81AF-49D4-87E7-155777C4B428}"/>
              </a:ext>
            </a:extLst>
          </p:cNvPr>
          <p:cNvSpPr>
            <a:spLocks/>
          </p:cNvSpPr>
          <p:nvPr/>
        </p:nvSpPr>
        <p:spPr bwMode="auto">
          <a:xfrm>
            <a:off x="6023993" y="3632201"/>
            <a:ext cx="248676" cy="1452983"/>
          </a:xfrm>
          <a:prstGeom prst="leftBrace">
            <a:avLst>
              <a:gd name="adj1" fmla="val 3348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微软雅黑" panose="020B0503020204020204" pitchFamily="34" charset="-122"/>
              <a:ea typeface="微软雅黑" panose="020B0503020204020204" pitchFamily="34" charset="-122"/>
            </a:endParaRPr>
          </a:p>
        </p:txBody>
      </p:sp>
      <p:grpSp>
        <p:nvGrpSpPr>
          <p:cNvPr id="5" name="Group 29">
            <a:extLst>
              <a:ext uri="{FF2B5EF4-FFF2-40B4-BE49-F238E27FC236}">
                <a16:creationId xmlns:a16="http://schemas.microsoft.com/office/drawing/2014/main" id="{2BE995FC-6A56-43D5-9246-A1354DCC217E}"/>
              </a:ext>
            </a:extLst>
          </p:cNvPr>
          <p:cNvGrpSpPr>
            <a:grpSpLocks/>
          </p:cNvGrpSpPr>
          <p:nvPr/>
        </p:nvGrpSpPr>
        <p:grpSpPr bwMode="auto">
          <a:xfrm>
            <a:off x="992143" y="1076424"/>
            <a:ext cx="10924288" cy="1308100"/>
            <a:chOff x="70" y="2885"/>
            <a:chExt cx="6824" cy="824"/>
          </a:xfrm>
        </p:grpSpPr>
        <p:sp>
          <p:nvSpPr>
            <p:cNvPr id="23564" name="Text Box 30">
              <a:extLst>
                <a:ext uri="{FF2B5EF4-FFF2-40B4-BE49-F238E27FC236}">
                  <a16:creationId xmlns:a16="http://schemas.microsoft.com/office/drawing/2014/main" id="{A3DAC5BF-0722-4773-9667-E12C0871ABB8}"/>
                </a:ext>
              </a:extLst>
            </p:cNvPr>
            <p:cNvSpPr txBox="1">
              <a:spLocks noChangeArrowheads="1"/>
            </p:cNvSpPr>
            <p:nvPr/>
          </p:nvSpPr>
          <p:spPr bwMode="auto">
            <a:xfrm>
              <a:off x="70" y="3152"/>
              <a:ext cx="9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800" b="1" dirty="0">
                  <a:solidFill>
                    <a:srgbClr val="800000"/>
                  </a:solidFill>
                  <a:latin typeface="微软雅黑" panose="020B0503020204020204" pitchFamily="34" charset="-122"/>
                  <a:ea typeface="微软雅黑" panose="020B0503020204020204" pitchFamily="34" charset="-122"/>
                </a:rPr>
                <a:t>运输</a:t>
              </a:r>
            </a:p>
          </p:txBody>
        </p:sp>
        <p:sp>
          <p:nvSpPr>
            <p:cNvPr id="23565" name="Text Box 31">
              <a:extLst>
                <a:ext uri="{FF2B5EF4-FFF2-40B4-BE49-F238E27FC236}">
                  <a16:creationId xmlns:a16="http://schemas.microsoft.com/office/drawing/2014/main" id="{13EA2E9E-3707-4DCE-9D35-908741C3436E}"/>
                </a:ext>
              </a:extLst>
            </p:cNvPr>
            <p:cNvSpPr txBox="1">
              <a:spLocks noChangeArrowheads="1"/>
            </p:cNvSpPr>
            <p:nvPr/>
          </p:nvSpPr>
          <p:spPr bwMode="auto">
            <a:xfrm>
              <a:off x="1066" y="2885"/>
              <a:ext cx="5828"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79488" indent="-9794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方向：极性运输（只能从形态学的上端向形态学下端运输）</a:t>
              </a:r>
            </a:p>
            <a:p>
              <a:pPr eaLnBrk="1" hangingPunct="1">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方式：主动运输</a:t>
              </a:r>
            </a:p>
          </p:txBody>
        </p:sp>
        <p:sp>
          <p:nvSpPr>
            <p:cNvPr id="23566" name="AutoShape 32">
              <a:extLst>
                <a:ext uri="{FF2B5EF4-FFF2-40B4-BE49-F238E27FC236}">
                  <a16:creationId xmlns:a16="http://schemas.microsoft.com/office/drawing/2014/main" id="{E8583573-F247-405D-B5BD-922EFF118CF2}"/>
                </a:ext>
              </a:extLst>
            </p:cNvPr>
            <p:cNvSpPr>
              <a:spLocks/>
            </p:cNvSpPr>
            <p:nvPr/>
          </p:nvSpPr>
          <p:spPr bwMode="auto">
            <a:xfrm>
              <a:off x="930" y="3022"/>
              <a:ext cx="169" cy="635"/>
            </a:xfrm>
            <a:prstGeom prst="leftBrace">
              <a:avLst>
                <a:gd name="adj1" fmla="val 31312"/>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116769" name="Rectangle 33">
            <a:extLst>
              <a:ext uri="{FF2B5EF4-FFF2-40B4-BE49-F238E27FC236}">
                <a16:creationId xmlns:a16="http://schemas.microsoft.com/office/drawing/2014/main" id="{98EAFD13-8C03-49A7-9028-915E8928122D}"/>
              </a:ext>
            </a:extLst>
          </p:cNvPr>
          <p:cNvSpPr>
            <a:spLocks noChangeArrowheads="1"/>
          </p:cNvSpPr>
          <p:nvPr/>
        </p:nvSpPr>
        <p:spPr bwMode="auto">
          <a:xfrm>
            <a:off x="6294892" y="474349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微软雅黑" panose="020B0503020204020204" pitchFamily="34" charset="-122"/>
                <a:ea typeface="微软雅黑" panose="020B0503020204020204" pitchFamily="34" charset="-122"/>
              </a:rPr>
              <a:t>尖端：单侧光引起横向运输</a:t>
            </a:r>
          </a:p>
        </p:txBody>
      </p:sp>
      <p:pic>
        <p:nvPicPr>
          <p:cNvPr id="28" name="图片 27">
            <a:extLst>
              <a:ext uri="{FF2B5EF4-FFF2-40B4-BE49-F238E27FC236}">
                <a16:creationId xmlns:a16="http://schemas.microsoft.com/office/drawing/2014/main" id="{A4A465C0-2465-4377-9400-05D5CCCB05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5720" y="2771447"/>
            <a:ext cx="4055786" cy="381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a:extLst>
              <a:ext uri="{FF2B5EF4-FFF2-40B4-BE49-F238E27FC236}">
                <a16:creationId xmlns:a16="http://schemas.microsoft.com/office/drawing/2014/main" id="{FCBA940B-F01A-4E62-9969-7BE3EE697731}"/>
              </a:ext>
            </a:extLst>
          </p:cNvPr>
          <p:cNvSpPr/>
          <p:nvPr/>
        </p:nvSpPr>
        <p:spPr>
          <a:xfrm>
            <a:off x="3707980" y="1210982"/>
            <a:ext cx="1655763" cy="5191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 name="圆角矩形 25">
            <a:extLst>
              <a:ext uri="{FF2B5EF4-FFF2-40B4-BE49-F238E27FC236}">
                <a16:creationId xmlns:a16="http://schemas.microsoft.com/office/drawing/2014/main" id="{117CD102-C16F-40B7-841F-B0CAF4E0A9D1}"/>
              </a:ext>
            </a:extLst>
          </p:cNvPr>
          <p:cNvSpPr/>
          <p:nvPr/>
        </p:nvSpPr>
        <p:spPr>
          <a:xfrm>
            <a:off x="9192344" y="4729708"/>
            <a:ext cx="1618310" cy="5715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微软雅黑" panose="020B0503020204020204" pitchFamily="34" charset="-122"/>
              <a:ea typeface="微软雅黑" panose="020B0503020204020204" pitchFamily="34" charset="-122"/>
            </a:endParaRPr>
          </a:p>
        </p:txBody>
      </p:sp>
      <p:grpSp>
        <p:nvGrpSpPr>
          <p:cNvPr id="29" name="Group 13">
            <a:extLst>
              <a:ext uri="{FF2B5EF4-FFF2-40B4-BE49-F238E27FC236}">
                <a16:creationId xmlns:a16="http://schemas.microsoft.com/office/drawing/2014/main" id="{6370CDB4-50A2-4C5D-A041-9C64FF46B720}"/>
              </a:ext>
            </a:extLst>
          </p:cNvPr>
          <p:cNvGrpSpPr>
            <a:grpSpLocks/>
          </p:cNvGrpSpPr>
          <p:nvPr/>
        </p:nvGrpSpPr>
        <p:grpSpPr bwMode="auto">
          <a:xfrm>
            <a:off x="496490" y="179981"/>
            <a:ext cx="569913" cy="536575"/>
            <a:chOff x="1452" y="2463"/>
            <a:chExt cx="359" cy="338"/>
          </a:xfrm>
        </p:grpSpPr>
        <p:grpSp>
          <p:nvGrpSpPr>
            <p:cNvPr id="30" name="Group 14">
              <a:extLst>
                <a:ext uri="{FF2B5EF4-FFF2-40B4-BE49-F238E27FC236}">
                  <a16:creationId xmlns:a16="http://schemas.microsoft.com/office/drawing/2014/main" id="{8BB60CAA-C6C0-43CC-B5CD-BD765732E09B}"/>
                </a:ext>
              </a:extLst>
            </p:cNvPr>
            <p:cNvGrpSpPr>
              <a:grpSpLocks/>
            </p:cNvGrpSpPr>
            <p:nvPr/>
          </p:nvGrpSpPr>
          <p:grpSpPr bwMode="auto">
            <a:xfrm>
              <a:off x="1452" y="2463"/>
              <a:ext cx="359" cy="338"/>
              <a:chOff x="624" y="1617"/>
              <a:chExt cx="1169" cy="1094"/>
            </a:xfrm>
          </p:grpSpPr>
          <p:sp>
            <p:nvSpPr>
              <p:cNvPr id="32" name="Oval 15">
                <a:extLst>
                  <a:ext uri="{FF2B5EF4-FFF2-40B4-BE49-F238E27FC236}">
                    <a16:creationId xmlns:a16="http://schemas.microsoft.com/office/drawing/2014/main" id="{D053CA2F-A314-422C-988D-8F716738192A}"/>
                  </a:ext>
                </a:extLst>
              </p:cNvPr>
              <p:cNvSpPr>
                <a:spLocks noChangeArrowheads="1"/>
              </p:cNvSpPr>
              <p:nvPr/>
            </p:nvSpPr>
            <p:spPr bwMode="gray">
              <a:xfrm>
                <a:off x="624" y="1634"/>
                <a:ext cx="533" cy="105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33" name="Oval 16">
                <a:extLst>
                  <a:ext uri="{FF2B5EF4-FFF2-40B4-BE49-F238E27FC236}">
                    <a16:creationId xmlns:a16="http://schemas.microsoft.com/office/drawing/2014/main" id="{E9AB4B8D-017D-42C9-A3F8-31C49AAF9052}"/>
                  </a:ext>
                </a:extLst>
              </p:cNvPr>
              <p:cNvSpPr>
                <a:spLocks noChangeArrowheads="1"/>
              </p:cNvSpPr>
              <p:nvPr/>
            </p:nvSpPr>
            <p:spPr bwMode="gray">
              <a:xfrm>
                <a:off x="624" y="1634"/>
                <a:ext cx="533" cy="105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34" name="Oval 17">
                <a:extLst>
                  <a:ext uri="{FF2B5EF4-FFF2-40B4-BE49-F238E27FC236}">
                    <a16:creationId xmlns:a16="http://schemas.microsoft.com/office/drawing/2014/main" id="{B3F055C7-CC3F-47A6-AD07-55AEE99FB5B6}"/>
                  </a:ext>
                </a:extLst>
              </p:cNvPr>
              <p:cNvSpPr>
                <a:spLocks noChangeArrowheads="1"/>
              </p:cNvSpPr>
              <p:nvPr/>
            </p:nvSpPr>
            <p:spPr bwMode="gray">
              <a:xfrm>
                <a:off x="705" y="1617"/>
                <a:ext cx="1088" cy="109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35" name="Oval 18">
                <a:extLst>
                  <a:ext uri="{FF2B5EF4-FFF2-40B4-BE49-F238E27FC236}">
                    <a16:creationId xmlns:a16="http://schemas.microsoft.com/office/drawing/2014/main" id="{7852020B-6B36-4DD2-A784-65F349B5BCDD}"/>
                  </a:ext>
                </a:extLst>
              </p:cNvPr>
              <p:cNvSpPr>
                <a:spLocks noChangeArrowheads="1"/>
              </p:cNvSpPr>
              <p:nvPr/>
            </p:nvSpPr>
            <p:spPr bwMode="gray">
              <a:xfrm>
                <a:off x="705" y="1620"/>
                <a:ext cx="1088" cy="109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36" name="Oval 19">
                <a:extLst>
                  <a:ext uri="{FF2B5EF4-FFF2-40B4-BE49-F238E27FC236}">
                    <a16:creationId xmlns:a16="http://schemas.microsoft.com/office/drawing/2014/main" id="{987893B2-4DFA-4FC6-9183-76B39BAE06E3}"/>
                  </a:ext>
                </a:extLst>
              </p:cNvPr>
              <p:cNvSpPr>
                <a:spLocks noChangeArrowheads="1"/>
              </p:cNvSpPr>
              <p:nvPr/>
            </p:nvSpPr>
            <p:spPr bwMode="gray">
              <a:xfrm>
                <a:off x="760" y="1635"/>
                <a:ext cx="979" cy="1059"/>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7" name="Group 20">
                <a:extLst>
                  <a:ext uri="{FF2B5EF4-FFF2-40B4-BE49-F238E27FC236}">
                    <a16:creationId xmlns:a16="http://schemas.microsoft.com/office/drawing/2014/main" id="{B48DFF11-103D-4D23-8D1F-86C4FB7561A3}"/>
                  </a:ext>
                </a:extLst>
              </p:cNvPr>
              <p:cNvGrpSpPr>
                <a:grpSpLocks/>
              </p:cNvGrpSpPr>
              <p:nvPr/>
            </p:nvGrpSpPr>
            <p:grpSpPr bwMode="auto">
              <a:xfrm>
                <a:off x="776" y="1687"/>
                <a:ext cx="947" cy="952"/>
                <a:chOff x="4166" y="1706"/>
                <a:chExt cx="1252" cy="1252"/>
              </a:xfrm>
            </p:grpSpPr>
            <p:sp>
              <p:nvSpPr>
                <p:cNvPr id="38" name="Oval 21">
                  <a:extLst>
                    <a:ext uri="{FF2B5EF4-FFF2-40B4-BE49-F238E27FC236}">
                      <a16:creationId xmlns:a16="http://schemas.microsoft.com/office/drawing/2014/main" id="{A655C4F0-ACEC-4272-A0CA-87A273A1B511}"/>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Oval 22">
                  <a:extLst>
                    <a:ext uri="{FF2B5EF4-FFF2-40B4-BE49-F238E27FC236}">
                      <a16:creationId xmlns:a16="http://schemas.microsoft.com/office/drawing/2014/main" id="{FC121CA9-2CFC-4349-B9F8-B71121BAE213}"/>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Oval 23">
                  <a:extLst>
                    <a:ext uri="{FF2B5EF4-FFF2-40B4-BE49-F238E27FC236}">
                      <a16:creationId xmlns:a16="http://schemas.microsoft.com/office/drawing/2014/main" id="{212206B1-4997-4FC4-9745-08584A1CAC3E}"/>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24">
                  <a:extLst>
                    <a:ext uri="{FF2B5EF4-FFF2-40B4-BE49-F238E27FC236}">
                      <a16:creationId xmlns:a16="http://schemas.microsoft.com/office/drawing/2014/main" id="{AE4F86EF-71C0-4D91-9730-278412DA50C1}"/>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1" name="Text Box 25">
              <a:extLst>
                <a:ext uri="{FF2B5EF4-FFF2-40B4-BE49-F238E27FC236}">
                  <a16:creationId xmlns:a16="http://schemas.microsoft.com/office/drawing/2014/main" id="{0F0E9D32-1C03-47CC-BD24-9E1AEFC076D6}"/>
                </a:ext>
              </a:extLst>
            </p:cNvPr>
            <p:cNvSpPr txBox="1">
              <a:spLocks noChangeArrowheads="1"/>
            </p:cNvSpPr>
            <p:nvPr/>
          </p:nvSpPr>
          <p:spPr bwMode="auto">
            <a:xfrm>
              <a:off x="1529" y="2495"/>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t>3</a:t>
              </a:r>
            </a:p>
          </p:txBody>
        </p:sp>
      </p:grpSp>
      <p:sp>
        <p:nvSpPr>
          <p:cNvPr id="42" name="矩形 41">
            <a:extLst>
              <a:ext uri="{FF2B5EF4-FFF2-40B4-BE49-F238E27FC236}">
                <a16:creationId xmlns:a16="http://schemas.microsoft.com/office/drawing/2014/main" id="{574117C2-A123-4AB8-90FE-792F00980BBA}"/>
              </a:ext>
            </a:extLst>
          </p:cNvPr>
          <p:cNvSpPr/>
          <p:nvPr/>
        </p:nvSpPr>
        <p:spPr>
          <a:xfrm>
            <a:off x="1199456" y="90665"/>
            <a:ext cx="6340198"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zh-CN" altLang="en-US" sz="4000" b="1" dirty="0">
                <a:ln w="11430"/>
                <a:latin typeface="微软雅黑" panose="020B0503020204020204" pitchFamily="34" charset="-122"/>
                <a:ea typeface="微软雅黑" panose="020B0503020204020204" pitchFamily="34" charset="-122"/>
              </a:rPr>
              <a:t>生长素的产生、分布和运输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6748"/>
                                        </p:tgtEl>
                                        <p:attrNameLst>
                                          <p:attrName>style.visibility</p:attrName>
                                        </p:attrNameLst>
                                      </p:cBhvr>
                                      <p:to>
                                        <p:strVal val="visible"/>
                                      </p:to>
                                    </p:set>
                                    <p:anim calcmode="lin" valueType="num">
                                      <p:cBhvr additive="base">
                                        <p:cTn id="12" dur="500" fill="hold"/>
                                        <p:tgtEl>
                                          <p:spTgt spid="116748"/>
                                        </p:tgtEl>
                                        <p:attrNameLst>
                                          <p:attrName>ppt_x</p:attrName>
                                        </p:attrNameLst>
                                      </p:cBhvr>
                                      <p:tavLst>
                                        <p:tav tm="0">
                                          <p:val>
                                            <p:strVal val="#ppt_x"/>
                                          </p:val>
                                        </p:tav>
                                        <p:tav tm="100000">
                                          <p:val>
                                            <p:strVal val="#ppt_x"/>
                                          </p:val>
                                        </p:tav>
                                      </p:tavLst>
                                    </p:anim>
                                    <p:anim calcmode="lin" valueType="num">
                                      <p:cBhvr additive="base">
                                        <p:cTn id="13" dur="500" fill="hold"/>
                                        <p:tgtEl>
                                          <p:spTgt spid="11674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6747"/>
                                        </p:tgtEl>
                                        <p:attrNameLst>
                                          <p:attrName>style.visibility</p:attrName>
                                        </p:attrNameLst>
                                      </p:cBhvr>
                                      <p:to>
                                        <p:strVal val="visible"/>
                                      </p:to>
                                    </p:set>
                                    <p:anim calcmode="lin" valueType="num">
                                      <p:cBhvr additive="base">
                                        <p:cTn id="16" dur="500" fill="hold"/>
                                        <p:tgtEl>
                                          <p:spTgt spid="116747"/>
                                        </p:tgtEl>
                                        <p:attrNameLst>
                                          <p:attrName>ppt_x</p:attrName>
                                        </p:attrNameLst>
                                      </p:cBhvr>
                                      <p:tavLst>
                                        <p:tav tm="0">
                                          <p:val>
                                            <p:strVal val="#ppt_x"/>
                                          </p:val>
                                        </p:tav>
                                        <p:tav tm="100000">
                                          <p:val>
                                            <p:strVal val="#ppt_x"/>
                                          </p:val>
                                        </p:tav>
                                      </p:tavLst>
                                    </p:anim>
                                    <p:anim calcmode="lin" valueType="num">
                                      <p:cBhvr additive="base">
                                        <p:cTn id="17" dur="500" fill="hold"/>
                                        <p:tgtEl>
                                          <p:spTgt spid="11674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6746"/>
                                        </p:tgtEl>
                                        <p:attrNameLst>
                                          <p:attrName>style.visibility</p:attrName>
                                        </p:attrNameLst>
                                      </p:cBhvr>
                                      <p:to>
                                        <p:strVal val="visible"/>
                                      </p:to>
                                    </p:set>
                                    <p:anim calcmode="lin" valueType="num">
                                      <p:cBhvr additive="base">
                                        <p:cTn id="20" dur="500" fill="hold"/>
                                        <p:tgtEl>
                                          <p:spTgt spid="116746"/>
                                        </p:tgtEl>
                                        <p:attrNameLst>
                                          <p:attrName>ppt_x</p:attrName>
                                        </p:attrNameLst>
                                      </p:cBhvr>
                                      <p:tavLst>
                                        <p:tav tm="0">
                                          <p:val>
                                            <p:strVal val="#ppt_x"/>
                                          </p:val>
                                        </p:tav>
                                        <p:tav tm="100000">
                                          <p:val>
                                            <p:strVal val="#ppt_x"/>
                                          </p:val>
                                        </p:tav>
                                      </p:tavLst>
                                    </p:anim>
                                    <p:anim calcmode="lin" valueType="num">
                                      <p:cBhvr additive="base">
                                        <p:cTn id="21" dur="500" fill="hold"/>
                                        <p:tgtEl>
                                          <p:spTgt spid="11674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16769"/>
                                        </p:tgtEl>
                                        <p:attrNameLst>
                                          <p:attrName>style.visibility</p:attrName>
                                        </p:attrNameLst>
                                      </p:cBhvr>
                                      <p:to>
                                        <p:strVal val="visible"/>
                                      </p:to>
                                    </p:set>
                                    <p:anim calcmode="lin" valueType="num">
                                      <p:cBhvr additive="base">
                                        <p:cTn id="24" dur="500" fill="hold"/>
                                        <p:tgtEl>
                                          <p:spTgt spid="116769"/>
                                        </p:tgtEl>
                                        <p:attrNameLst>
                                          <p:attrName>ppt_x</p:attrName>
                                        </p:attrNameLst>
                                      </p:cBhvr>
                                      <p:tavLst>
                                        <p:tav tm="0">
                                          <p:val>
                                            <p:strVal val="#ppt_x"/>
                                          </p:val>
                                        </p:tav>
                                        <p:tav tm="100000">
                                          <p:val>
                                            <p:strVal val="#ppt_x"/>
                                          </p:val>
                                        </p:tav>
                                      </p:tavLst>
                                    </p:anim>
                                    <p:anim calcmode="lin" valueType="num">
                                      <p:cBhvr additive="base">
                                        <p:cTn id="25" dur="500" fill="hold"/>
                                        <p:tgtEl>
                                          <p:spTgt spid="116769"/>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3" presetClass="entr" presetSubtype="1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6" grpId="0"/>
      <p:bldP spid="116747" grpId="0"/>
      <p:bldP spid="116748" grpId="0" animBg="1"/>
      <p:bldP spid="116769" grpId="0"/>
      <p:bldP spid="2"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WordArt 2">
            <a:extLst>
              <a:ext uri="{FF2B5EF4-FFF2-40B4-BE49-F238E27FC236}">
                <a16:creationId xmlns:a16="http://schemas.microsoft.com/office/drawing/2014/main" id="{942DD43E-F58F-4783-981C-4D5CB074679B}"/>
              </a:ext>
            </a:extLst>
          </p:cNvPr>
          <p:cNvSpPr>
            <a:spLocks noChangeArrowheads="1" noChangeShapeType="1" noTextEdit="1"/>
          </p:cNvSpPr>
          <p:nvPr/>
        </p:nvSpPr>
        <p:spPr bwMode="auto">
          <a:xfrm>
            <a:off x="782431" y="241084"/>
            <a:ext cx="4200525" cy="1028700"/>
          </a:xfrm>
          <a:prstGeom prst="rect">
            <a:avLst/>
          </a:prstGeom>
        </p:spPr>
        <p:txBody>
          <a:bodyPr wrap="none" fromWordArt="1"/>
          <a:lstStyle/>
          <a:p>
            <a:pPr algn="ctr" eaLnBrk="1" hangingPunct="1">
              <a:defRPr/>
            </a:pPr>
            <a:r>
              <a:rPr lang="zh-CN" altLang="en-US" sz="3600" b="1" kern="10" dirty="0">
                <a:ln w="9525">
                  <a:solidFill>
                    <a:sysClr val="windowText" lastClr="000000"/>
                  </a:solidFill>
                  <a:round/>
                  <a:headEnd/>
                  <a:tailEnd/>
                </a:ln>
                <a:solidFill>
                  <a:sysClr val="windowText" lastClr="000000"/>
                </a:solidFill>
                <a:latin typeface="微软雅黑" panose="020B0503020204020204" pitchFamily="34" charset="-122"/>
                <a:ea typeface="微软雅黑" panose="020B0503020204020204" pitchFamily="34" charset="-122"/>
              </a:rPr>
              <a:t>评价实验设计和结论</a:t>
            </a:r>
          </a:p>
        </p:txBody>
      </p:sp>
      <p:sp>
        <p:nvSpPr>
          <p:cNvPr id="118810" name="Text Box 26">
            <a:extLst>
              <a:ext uri="{FF2B5EF4-FFF2-40B4-BE49-F238E27FC236}">
                <a16:creationId xmlns:a16="http://schemas.microsoft.com/office/drawing/2014/main" id="{DE0C8743-0155-45AE-8645-3454EBE0DECF}"/>
              </a:ext>
            </a:extLst>
          </p:cNvPr>
          <p:cNvSpPr txBox="1">
            <a:spLocks noChangeArrowheads="1"/>
          </p:cNvSpPr>
          <p:nvPr/>
        </p:nvSpPr>
        <p:spPr bwMode="auto">
          <a:xfrm>
            <a:off x="843966" y="4251326"/>
            <a:ext cx="10216036" cy="14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kumimoji="1" lang="zh-CN" altLang="en-US" sz="2800" b="1" dirty="0">
                <a:latin typeface="微软雅黑" panose="020B0503020204020204" pitchFamily="34" charset="-122"/>
                <a:ea typeface="微软雅黑" panose="020B0503020204020204" pitchFamily="34" charset="-122"/>
              </a:rPr>
              <a:t>结论：</a:t>
            </a:r>
          </a:p>
          <a:p>
            <a:pPr eaLnBrk="1" hangingPunct="1">
              <a:spcBef>
                <a:spcPct val="10000"/>
              </a:spcBef>
            </a:pPr>
            <a:r>
              <a:rPr kumimoji="1" lang="en-US" altLang="zh-CN" sz="2800" b="1" dirty="0">
                <a:latin typeface="微软雅黑" panose="020B0503020204020204" pitchFamily="34" charset="-122"/>
                <a:ea typeface="微软雅黑" panose="020B0503020204020204" pitchFamily="34" charset="-122"/>
              </a:rPr>
              <a:t>1</a:t>
            </a:r>
            <a:r>
              <a:rPr kumimoji="1" lang="zh-CN" altLang="en-US" sz="2800" b="1" dirty="0">
                <a:latin typeface="微软雅黑" panose="020B0503020204020204" pitchFamily="34" charset="-122"/>
                <a:ea typeface="微软雅黑" panose="020B0503020204020204" pitchFamily="34" charset="-122"/>
              </a:rPr>
              <a:t>、下端琼脂块上的生长素来自上端的琼脂。</a:t>
            </a:r>
          </a:p>
          <a:p>
            <a:pPr eaLnBrk="1" hangingPunct="1">
              <a:spcBef>
                <a:spcPct val="10000"/>
              </a:spcBef>
            </a:pPr>
            <a:r>
              <a:rPr kumimoji="1" lang="en-US" altLang="zh-CN" sz="2800" b="1" dirty="0">
                <a:latin typeface="微软雅黑" panose="020B0503020204020204" pitchFamily="34" charset="-122"/>
                <a:ea typeface="微软雅黑" panose="020B0503020204020204" pitchFamily="34" charset="-122"/>
              </a:rPr>
              <a:t>2</a:t>
            </a:r>
            <a:r>
              <a:rPr kumimoji="1" lang="zh-CN" altLang="en-US" sz="2800" b="1" dirty="0">
                <a:latin typeface="微软雅黑" panose="020B0503020204020204" pitchFamily="34" charset="-122"/>
                <a:ea typeface="微软雅黑" panose="020B0503020204020204" pitchFamily="34" charset="-122"/>
              </a:rPr>
              <a:t>、生长素在胚芽鞘内只能由形态学上端运输到形态学下端。</a:t>
            </a:r>
          </a:p>
        </p:txBody>
      </p:sp>
      <p:sp>
        <p:nvSpPr>
          <p:cNvPr id="118858" name="Text Box 74">
            <a:extLst>
              <a:ext uri="{FF2B5EF4-FFF2-40B4-BE49-F238E27FC236}">
                <a16:creationId xmlns:a16="http://schemas.microsoft.com/office/drawing/2014/main" id="{7556A9AC-1BEA-4E12-BFBD-27814E428A28}"/>
              </a:ext>
            </a:extLst>
          </p:cNvPr>
          <p:cNvSpPr txBox="1">
            <a:spLocks noChangeArrowheads="1"/>
          </p:cNvSpPr>
          <p:nvPr/>
        </p:nvSpPr>
        <p:spPr bwMode="auto">
          <a:xfrm>
            <a:off x="1199456" y="5807820"/>
            <a:ext cx="9505056" cy="830997"/>
          </a:xfrm>
          <a:prstGeom prst="rect">
            <a:avLst/>
          </a:prstGeom>
          <a:solidFill>
            <a:schemeClr val="accent1">
              <a:alpha val="48000"/>
            </a:schemeClr>
          </a:solidFill>
          <a:ln w="9525">
            <a:noFill/>
            <a:miter lim="800000"/>
            <a:headEnd/>
            <a:tailEnd/>
          </a:ln>
          <a:effectLst/>
          <a:scene3d>
            <a:camera prst="orthographicFront"/>
            <a:lightRig rig="threePt" dir="t"/>
          </a:scene3d>
          <a:sp3d>
            <a:bevelT/>
          </a:sp3d>
        </p:spPr>
        <p:txBody>
          <a:bodyPr wrap="square">
            <a:spAutoFit/>
          </a:bodyPr>
          <a:lstStyle/>
          <a:p>
            <a:pPr eaLnBrk="1" hangingPunct="1">
              <a:defRPr/>
            </a:pPr>
            <a:r>
              <a:rPr lang="zh-CN" altLang="en-US" sz="2400" b="1" dirty="0">
                <a:solidFill>
                  <a:srgbClr val="CC0066"/>
                </a:solidFill>
                <a:latin typeface="微软雅黑" panose="020B0503020204020204" pitchFamily="34" charset="-122"/>
                <a:ea typeface="微软雅黑" panose="020B0503020204020204" pitchFamily="34" charset="-122"/>
              </a:rPr>
              <a:t>有实验证明，在缺氧时，生长素的运输受到影响。这说明生长素的运输是一种消耗</a:t>
            </a:r>
            <a:r>
              <a:rPr lang="en-US" altLang="zh-CN" sz="2400" b="1" dirty="0">
                <a:solidFill>
                  <a:srgbClr val="CC0066"/>
                </a:solidFill>
                <a:latin typeface="微软雅黑" panose="020B0503020204020204" pitchFamily="34" charset="-122"/>
                <a:ea typeface="微软雅黑" panose="020B0503020204020204" pitchFamily="34" charset="-122"/>
              </a:rPr>
              <a:t>ATP</a:t>
            </a:r>
            <a:r>
              <a:rPr lang="zh-CN" altLang="en-US" sz="2400" b="1" dirty="0">
                <a:solidFill>
                  <a:srgbClr val="CC0066"/>
                </a:solidFill>
                <a:latin typeface="微软雅黑" panose="020B0503020204020204" pitchFamily="34" charset="-122"/>
                <a:ea typeface="微软雅黑" panose="020B0503020204020204" pitchFamily="34" charset="-122"/>
              </a:rPr>
              <a:t>的主动运输。</a:t>
            </a:r>
          </a:p>
        </p:txBody>
      </p:sp>
      <p:sp>
        <p:nvSpPr>
          <p:cNvPr id="25625" name="Text Box 81">
            <a:extLst>
              <a:ext uri="{FF2B5EF4-FFF2-40B4-BE49-F238E27FC236}">
                <a16:creationId xmlns:a16="http://schemas.microsoft.com/office/drawing/2014/main" id="{610A604E-6489-4BCC-93B4-D3B870762A83}"/>
              </a:ext>
            </a:extLst>
          </p:cNvPr>
          <p:cNvSpPr txBox="1">
            <a:spLocks noChangeArrowheads="1"/>
          </p:cNvSpPr>
          <p:nvPr/>
        </p:nvSpPr>
        <p:spPr bwMode="auto">
          <a:xfrm>
            <a:off x="5079426" y="3970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Times New Roman" panose="02020603050405020304" pitchFamily="18" charset="0"/>
              </a:rPr>
              <a:t>p49</a:t>
            </a:r>
          </a:p>
        </p:txBody>
      </p:sp>
      <p:sp>
        <p:nvSpPr>
          <p:cNvPr id="77" name="Line 3">
            <a:extLst>
              <a:ext uri="{FF2B5EF4-FFF2-40B4-BE49-F238E27FC236}">
                <a16:creationId xmlns:a16="http://schemas.microsoft.com/office/drawing/2014/main" id="{D72981E4-74F5-461E-B87C-18120373FF60}"/>
              </a:ext>
            </a:extLst>
          </p:cNvPr>
          <p:cNvSpPr>
            <a:spLocks noChangeShapeType="1"/>
          </p:cNvSpPr>
          <p:nvPr/>
        </p:nvSpPr>
        <p:spPr bwMode="auto">
          <a:xfrm>
            <a:off x="4150395" y="1916113"/>
            <a:ext cx="541337" cy="1587"/>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8" name="Line 4">
            <a:extLst>
              <a:ext uri="{FF2B5EF4-FFF2-40B4-BE49-F238E27FC236}">
                <a16:creationId xmlns:a16="http://schemas.microsoft.com/office/drawing/2014/main" id="{02A40AA6-EAE7-44A5-8B72-1CA26501397D}"/>
              </a:ext>
            </a:extLst>
          </p:cNvPr>
          <p:cNvSpPr>
            <a:spLocks noChangeShapeType="1"/>
          </p:cNvSpPr>
          <p:nvPr/>
        </p:nvSpPr>
        <p:spPr bwMode="auto">
          <a:xfrm>
            <a:off x="5734720" y="1914525"/>
            <a:ext cx="596900" cy="1588"/>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nvGrpSpPr>
          <p:cNvPr id="79" name="Group 5">
            <a:extLst>
              <a:ext uri="{FF2B5EF4-FFF2-40B4-BE49-F238E27FC236}">
                <a16:creationId xmlns:a16="http://schemas.microsoft.com/office/drawing/2014/main" id="{55474843-9B1E-4D38-AB4A-D17007FBA4C5}"/>
              </a:ext>
            </a:extLst>
          </p:cNvPr>
          <p:cNvGrpSpPr>
            <a:grpSpLocks/>
          </p:cNvGrpSpPr>
          <p:nvPr/>
        </p:nvGrpSpPr>
        <p:grpSpPr bwMode="auto">
          <a:xfrm flipV="1">
            <a:off x="3575720" y="1125538"/>
            <a:ext cx="379412" cy="1524000"/>
            <a:chOff x="1728" y="3216"/>
            <a:chExt cx="96" cy="720"/>
          </a:xfrm>
        </p:grpSpPr>
        <p:grpSp>
          <p:nvGrpSpPr>
            <p:cNvPr id="80" name="Group 6">
              <a:extLst>
                <a:ext uri="{FF2B5EF4-FFF2-40B4-BE49-F238E27FC236}">
                  <a16:creationId xmlns:a16="http://schemas.microsoft.com/office/drawing/2014/main" id="{FD0DDCC6-F435-4C34-B59D-F4119AC16D24}"/>
                </a:ext>
              </a:extLst>
            </p:cNvPr>
            <p:cNvGrpSpPr>
              <a:grpSpLocks/>
            </p:cNvGrpSpPr>
            <p:nvPr/>
          </p:nvGrpSpPr>
          <p:grpSpPr bwMode="auto">
            <a:xfrm rot="10743586">
              <a:off x="1728" y="3216"/>
              <a:ext cx="96" cy="720"/>
              <a:chOff x="912" y="2160"/>
              <a:chExt cx="96" cy="720"/>
            </a:xfrm>
          </p:grpSpPr>
          <p:grpSp>
            <p:nvGrpSpPr>
              <p:cNvPr id="82" name="Group 7">
                <a:extLst>
                  <a:ext uri="{FF2B5EF4-FFF2-40B4-BE49-F238E27FC236}">
                    <a16:creationId xmlns:a16="http://schemas.microsoft.com/office/drawing/2014/main" id="{308E2B8B-E215-4A43-8838-6A6BA74E4237}"/>
                  </a:ext>
                </a:extLst>
              </p:cNvPr>
              <p:cNvGrpSpPr>
                <a:grpSpLocks/>
              </p:cNvGrpSpPr>
              <p:nvPr/>
            </p:nvGrpSpPr>
            <p:grpSpPr bwMode="auto">
              <a:xfrm>
                <a:off x="912" y="2160"/>
                <a:ext cx="96" cy="720"/>
                <a:chOff x="1488" y="1152"/>
                <a:chExt cx="96" cy="624"/>
              </a:xfrm>
            </p:grpSpPr>
            <p:sp>
              <p:nvSpPr>
                <p:cNvPr id="84" name="Rectangle 8">
                  <a:extLst>
                    <a:ext uri="{FF2B5EF4-FFF2-40B4-BE49-F238E27FC236}">
                      <a16:creationId xmlns:a16="http://schemas.microsoft.com/office/drawing/2014/main" id="{73B9CAD7-923F-4277-ABD7-C62A87C77665}"/>
                    </a:ext>
                  </a:extLst>
                </p:cNvPr>
                <p:cNvSpPr>
                  <a:spLocks noChangeArrowheads="1"/>
                </p:cNvSpPr>
                <p:nvPr/>
              </p:nvSpPr>
              <p:spPr bwMode="auto">
                <a:xfrm>
                  <a:off x="1488" y="1248"/>
                  <a:ext cx="96" cy="528"/>
                </a:xfrm>
                <a:prstGeom prst="rect">
                  <a:avLst/>
                </a:prstGeom>
                <a:solidFill>
                  <a:srgbClr val="FF6600"/>
                </a:solidFill>
                <a:ln w="9525">
                  <a:solidFill>
                    <a:srgbClr val="FF6600"/>
                  </a:solidFill>
                  <a:miter lim="800000"/>
                  <a:headEnd/>
                  <a:tailEnd/>
                </a:ln>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9">
                  <a:extLst>
                    <a:ext uri="{FF2B5EF4-FFF2-40B4-BE49-F238E27FC236}">
                      <a16:creationId xmlns:a16="http://schemas.microsoft.com/office/drawing/2014/main" id="{EFA10656-7B91-4C42-917F-BA5E4ECE0002}"/>
                    </a:ext>
                  </a:extLst>
                </p:cNvPr>
                <p:cNvSpPr>
                  <a:spLocks noChangeArrowheads="1"/>
                </p:cNvSpPr>
                <p:nvPr/>
              </p:nvSpPr>
              <p:spPr bwMode="auto">
                <a:xfrm>
                  <a:off x="1488" y="1152"/>
                  <a:ext cx="96" cy="189"/>
                </a:xfrm>
                <a:prstGeom prst="ellipse">
                  <a:avLst/>
                </a:prstGeom>
                <a:solidFill>
                  <a:srgbClr val="FF6600"/>
                </a:solidFill>
                <a:ln w="9525">
                  <a:solidFill>
                    <a:srgbClr val="FF66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3" name="Rectangle 10">
                <a:extLst>
                  <a:ext uri="{FF2B5EF4-FFF2-40B4-BE49-F238E27FC236}">
                    <a16:creationId xmlns:a16="http://schemas.microsoft.com/office/drawing/2014/main" id="{9F391292-1B23-48A5-8CAC-42D26618342C}"/>
                  </a:ext>
                </a:extLst>
              </p:cNvPr>
              <p:cNvSpPr>
                <a:spLocks noChangeArrowheads="1"/>
              </p:cNvSpPr>
              <p:nvPr/>
            </p:nvSpPr>
            <p:spPr bwMode="auto">
              <a:xfrm>
                <a:off x="912" y="2400"/>
                <a:ext cx="96"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1" name="Line 11">
              <a:extLst>
                <a:ext uri="{FF2B5EF4-FFF2-40B4-BE49-F238E27FC236}">
                  <a16:creationId xmlns:a16="http://schemas.microsoft.com/office/drawing/2014/main" id="{2234D28A-184A-4380-A52B-3997EEA524CD}"/>
                </a:ext>
              </a:extLst>
            </p:cNvPr>
            <p:cNvSpPr>
              <a:spLocks noChangeShapeType="1"/>
            </p:cNvSpPr>
            <p:nvPr/>
          </p:nvSpPr>
          <p:spPr bwMode="auto">
            <a:xfrm>
              <a:off x="1776" y="3456"/>
              <a:ext cx="0" cy="24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grpSp>
        <p:nvGrpSpPr>
          <p:cNvPr id="86" name="Group 12">
            <a:extLst>
              <a:ext uri="{FF2B5EF4-FFF2-40B4-BE49-F238E27FC236}">
                <a16:creationId xmlns:a16="http://schemas.microsoft.com/office/drawing/2014/main" id="{F3736D91-F1B2-47A1-94E0-5473A9521A1A}"/>
              </a:ext>
            </a:extLst>
          </p:cNvPr>
          <p:cNvGrpSpPr>
            <a:grpSpLocks/>
          </p:cNvGrpSpPr>
          <p:nvPr/>
        </p:nvGrpSpPr>
        <p:grpSpPr bwMode="auto">
          <a:xfrm>
            <a:off x="5015582" y="1268413"/>
            <a:ext cx="528638" cy="1439862"/>
            <a:chOff x="2064" y="2478"/>
            <a:chExt cx="201" cy="485"/>
          </a:xfrm>
        </p:grpSpPr>
        <p:grpSp>
          <p:nvGrpSpPr>
            <p:cNvPr id="87" name="Group 13">
              <a:extLst>
                <a:ext uri="{FF2B5EF4-FFF2-40B4-BE49-F238E27FC236}">
                  <a16:creationId xmlns:a16="http://schemas.microsoft.com/office/drawing/2014/main" id="{DA7259EE-A2D8-4AA5-BF53-570392228504}"/>
                </a:ext>
              </a:extLst>
            </p:cNvPr>
            <p:cNvGrpSpPr>
              <a:grpSpLocks/>
            </p:cNvGrpSpPr>
            <p:nvPr/>
          </p:nvGrpSpPr>
          <p:grpSpPr bwMode="auto">
            <a:xfrm>
              <a:off x="2064" y="2478"/>
              <a:ext cx="201" cy="485"/>
              <a:chOff x="2103" y="2478"/>
              <a:chExt cx="142" cy="485"/>
            </a:xfrm>
          </p:grpSpPr>
          <p:sp>
            <p:nvSpPr>
              <p:cNvPr id="89" name="Rectangle 14" descr="大纸屑">
                <a:extLst>
                  <a:ext uri="{FF2B5EF4-FFF2-40B4-BE49-F238E27FC236}">
                    <a16:creationId xmlns:a16="http://schemas.microsoft.com/office/drawing/2014/main" id="{4A017B81-8941-4BE8-A6DF-9FE8CF10BF8A}"/>
                  </a:ext>
                </a:extLst>
              </p:cNvPr>
              <p:cNvSpPr>
                <a:spLocks noChangeArrowheads="1"/>
              </p:cNvSpPr>
              <p:nvPr/>
            </p:nvSpPr>
            <p:spPr bwMode="auto">
              <a:xfrm>
                <a:off x="2109" y="2478"/>
                <a:ext cx="136" cy="96"/>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0" name="Group 15">
                <a:extLst>
                  <a:ext uri="{FF2B5EF4-FFF2-40B4-BE49-F238E27FC236}">
                    <a16:creationId xmlns:a16="http://schemas.microsoft.com/office/drawing/2014/main" id="{89DF109A-0EB2-4737-B4E9-C743E7FAD13F}"/>
                  </a:ext>
                </a:extLst>
              </p:cNvPr>
              <p:cNvGrpSpPr>
                <a:grpSpLocks/>
              </p:cNvGrpSpPr>
              <p:nvPr/>
            </p:nvGrpSpPr>
            <p:grpSpPr bwMode="auto">
              <a:xfrm>
                <a:off x="2103" y="2579"/>
                <a:ext cx="138" cy="384"/>
                <a:chOff x="2103" y="2579"/>
                <a:chExt cx="138" cy="384"/>
              </a:xfrm>
            </p:grpSpPr>
            <p:sp>
              <p:nvSpPr>
                <p:cNvPr id="91" name="Rectangle 16">
                  <a:extLst>
                    <a:ext uri="{FF2B5EF4-FFF2-40B4-BE49-F238E27FC236}">
                      <a16:creationId xmlns:a16="http://schemas.microsoft.com/office/drawing/2014/main" id="{F3A96AAB-82A9-48E5-9021-A1BEE9073E5C}"/>
                    </a:ext>
                  </a:extLst>
                </p:cNvPr>
                <p:cNvSpPr>
                  <a:spLocks noChangeArrowheads="1"/>
                </p:cNvSpPr>
                <p:nvPr/>
              </p:nvSpPr>
              <p:spPr bwMode="auto">
                <a:xfrm>
                  <a:off x="2124" y="2579"/>
                  <a:ext cx="96" cy="288"/>
                </a:xfrm>
                <a:prstGeom prst="rect">
                  <a:avLst/>
                </a:prstGeom>
                <a:solidFill>
                  <a:srgbClr val="FF6600"/>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Rectangle 17">
                  <a:extLst>
                    <a:ext uri="{FF2B5EF4-FFF2-40B4-BE49-F238E27FC236}">
                      <a16:creationId xmlns:a16="http://schemas.microsoft.com/office/drawing/2014/main" id="{E5F178AB-FD57-49F6-B0EA-6E09B7AA563E}"/>
                    </a:ext>
                  </a:extLst>
                </p:cNvPr>
                <p:cNvSpPr>
                  <a:spLocks noChangeArrowheads="1"/>
                </p:cNvSpPr>
                <p:nvPr/>
              </p:nvSpPr>
              <p:spPr bwMode="auto">
                <a:xfrm>
                  <a:off x="2103" y="2867"/>
                  <a:ext cx="138" cy="96"/>
                </a:xfrm>
                <a:prstGeom prst="rect">
                  <a:avLst/>
                </a:prstGeom>
                <a:solidFill>
                  <a:srgbClr val="CCFFCC"/>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8" name="Line 18">
              <a:extLst>
                <a:ext uri="{FF2B5EF4-FFF2-40B4-BE49-F238E27FC236}">
                  <a16:creationId xmlns:a16="http://schemas.microsoft.com/office/drawing/2014/main" id="{E3632455-1BB2-478D-8301-ED68FC86082F}"/>
                </a:ext>
              </a:extLst>
            </p:cNvPr>
            <p:cNvSpPr>
              <a:spLocks noChangeShapeType="1"/>
            </p:cNvSpPr>
            <p:nvPr/>
          </p:nvSpPr>
          <p:spPr bwMode="auto">
            <a:xfrm flipV="1">
              <a:off x="2160" y="2592"/>
              <a:ext cx="0" cy="24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93" name="Group 19">
            <a:extLst>
              <a:ext uri="{FF2B5EF4-FFF2-40B4-BE49-F238E27FC236}">
                <a16:creationId xmlns:a16="http://schemas.microsoft.com/office/drawing/2014/main" id="{EBB88028-023D-4565-92DB-0B4327388AB5}"/>
              </a:ext>
            </a:extLst>
          </p:cNvPr>
          <p:cNvGrpSpPr>
            <a:grpSpLocks/>
          </p:cNvGrpSpPr>
          <p:nvPr/>
        </p:nvGrpSpPr>
        <p:grpSpPr bwMode="auto">
          <a:xfrm>
            <a:off x="6526882" y="1196975"/>
            <a:ext cx="504825" cy="1441450"/>
            <a:chOff x="2640" y="2496"/>
            <a:chExt cx="192" cy="480"/>
          </a:xfrm>
        </p:grpSpPr>
        <p:grpSp>
          <p:nvGrpSpPr>
            <p:cNvPr id="94" name="Group 20">
              <a:extLst>
                <a:ext uri="{FF2B5EF4-FFF2-40B4-BE49-F238E27FC236}">
                  <a16:creationId xmlns:a16="http://schemas.microsoft.com/office/drawing/2014/main" id="{29C71DFC-FFD0-4094-97F4-9246EBEFAF81}"/>
                </a:ext>
              </a:extLst>
            </p:cNvPr>
            <p:cNvGrpSpPr>
              <a:grpSpLocks/>
            </p:cNvGrpSpPr>
            <p:nvPr/>
          </p:nvGrpSpPr>
          <p:grpSpPr bwMode="auto">
            <a:xfrm>
              <a:off x="2640" y="2496"/>
              <a:ext cx="192" cy="480"/>
              <a:chOff x="2652" y="2483"/>
              <a:chExt cx="141" cy="480"/>
            </a:xfrm>
          </p:grpSpPr>
          <p:grpSp>
            <p:nvGrpSpPr>
              <p:cNvPr id="96" name="Group 21">
                <a:extLst>
                  <a:ext uri="{FF2B5EF4-FFF2-40B4-BE49-F238E27FC236}">
                    <a16:creationId xmlns:a16="http://schemas.microsoft.com/office/drawing/2014/main" id="{9AC6C0AB-1C13-4393-9E90-15CD9E6BC307}"/>
                  </a:ext>
                </a:extLst>
              </p:cNvPr>
              <p:cNvGrpSpPr>
                <a:grpSpLocks/>
              </p:cNvGrpSpPr>
              <p:nvPr/>
            </p:nvGrpSpPr>
            <p:grpSpPr bwMode="auto">
              <a:xfrm>
                <a:off x="2652" y="2483"/>
                <a:ext cx="138" cy="384"/>
                <a:chOff x="2652" y="2483"/>
                <a:chExt cx="138" cy="384"/>
              </a:xfrm>
            </p:grpSpPr>
            <p:sp>
              <p:nvSpPr>
                <p:cNvPr id="98" name="Rectangle 22" descr="大纸屑">
                  <a:extLst>
                    <a:ext uri="{FF2B5EF4-FFF2-40B4-BE49-F238E27FC236}">
                      <a16:creationId xmlns:a16="http://schemas.microsoft.com/office/drawing/2014/main" id="{4CE292AD-A508-4DAE-B8E9-7756A6D1E4EA}"/>
                    </a:ext>
                  </a:extLst>
                </p:cNvPr>
                <p:cNvSpPr>
                  <a:spLocks noChangeArrowheads="1"/>
                </p:cNvSpPr>
                <p:nvPr/>
              </p:nvSpPr>
              <p:spPr bwMode="auto">
                <a:xfrm>
                  <a:off x="2652" y="2483"/>
                  <a:ext cx="138" cy="96"/>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Rectangle 23">
                  <a:extLst>
                    <a:ext uri="{FF2B5EF4-FFF2-40B4-BE49-F238E27FC236}">
                      <a16:creationId xmlns:a16="http://schemas.microsoft.com/office/drawing/2014/main" id="{18CA3A22-83E5-4000-92A5-E8F00074BF6C}"/>
                    </a:ext>
                  </a:extLst>
                </p:cNvPr>
                <p:cNvSpPr>
                  <a:spLocks noChangeArrowheads="1"/>
                </p:cNvSpPr>
                <p:nvPr/>
              </p:nvSpPr>
              <p:spPr bwMode="auto">
                <a:xfrm>
                  <a:off x="2676" y="2579"/>
                  <a:ext cx="96" cy="288"/>
                </a:xfrm>
                <a:prstGeom prst="rect">
                  <a:avLst/>
                </a:prstGeom>
                <a:solidFill>
                  <a:srgbClr val="FF6600"/>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7" name="Rectangle 24" descr="小纸屑">
                <a:extLst>
                  <a:ext uri="{FF2B5EF4-FFF2-40B4-BE49-F238E27FC236}">
                    <a16:creationId xmlns:a16="http://schemas.microsoft.com/office/drawing/2014/main" id="{88A41532-6216-41C0-938A-31FF5F7E7FD3}"/>
                  </a:ext>
                </a:extLst>
              </p:cNvPr>
              <p:cNvSpPr>
                <a:spLocks noChangeArrowheads="1"/>
              </p:cNvSpPr>
              <p:nvPr/>
            </p:nvSpPr>
            <p:spPr bwMode="auto">
              <a:xfrm>
                <a:off x="2655" y="2867"/>
                <a:ext cx="138" cy="96"/>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5" name="Line 25">
              <a:extLst>
                <a:ext uri="{FF2B5EF4-FFF2-40B4-BE49-F238E27FC236}">
                  <a16:creationId xmlns:a16="http://schemas.microsoft.com/office/drawing/2014/main" id="{ED83698A-D5C1-4619-BAFA-CCE5F6FED8FB}"/>
                </a:ext>
              </a:extLst>
            </p:cNvPr>
            <p:cNvSpPr>
              <a:spLocks noChangeShapeType="1"/>
            </p:cNvSpPr>
            <p:nvPr/>
          </p:nvSpPr>
          <p:spPr bwMode="auto">
            <a:xfrm flipV="1">
              <a:off x="2736" y="2592"/>
              <a:ext cx="0" cy="24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sp>
        <p:nvSpPr>
          <p:cNvPr id="100" name="Line 27">
            <a:extLst>
              <a:ext uri="{FF2B5EF4-FFF2-40B4-BE49-F238E27FC236}">
                <a16:creationId xmlns:a16="http://schemas.microsoft.com/office/drawing/2014/main" id="{F1DA2A85-7E01-432F-B8DD-20364DD830EF}"/>
              </a:ext>
            </a:extLst>
          </p:cNvPr>
          <p:cNvSpPr>
            <a:spLocks noChangeShapeType="1"/>
          </p:cNvSpPr>
          <p:nvPr/>
        </p:nvSpPr>
        <p:spPr bwMode="auto">
          <a:xfrm flipV="1">
            <a:off x="4150395" y="3789363"/>
            <a:ext cx="630237" cy="635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1" name="Line 28">
            <a:extLst>
              <a:ext uri="{FF2B5EF4-FFF2-40B4-BE49-F238E27FC236}">
                <a16:creationId xmlns:a16="http://schemas.microsoft.com/office/drawing/2014/main" id="{9F359C21-A104-4D11-82AB-34E65AFFB5D4}"/>
              </a:ext>
            </a:extLst>
          </p:cNvPr>
          <p:cNvSpPr>
            <a:spLocks noChangeShapeType="1"/>
          </p:cNvSpPr>
          <p:nvPr/>
        </p:nvSpPr>
        <p:spPr bwMode="auto">
          <a:xfrm>
            <a:off x="5591845" y="3789363"/>
            <a:ext cx="601662" cy="3175"/>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nvGrpSpPr>
          <p:cNvPr id="102" name="Group 29">
            <a:extLst>
              <a:ext uri="{FF2B5EF4-FFF2-40B4-BE49-F238E27FC236}">
                <a16:creationId xmlns:a16="http://schemas.microsoft.com/office/drawing/2014/main" id="{80E5EFD3-6E9B-4261-95B6-47A108676239}"/>
              </a:ext>
            </a:extLst>
          </p:cNvPr>
          <p:cNvGrpSpPr>
            <a:grpSpLocks/>
          </p:cNvGrpSpPr>
          <p:nvPr/>
        </p:nvGrpSpPr>
        <p:grpSpPr bwMode="auto">
          <a:xfrm flipV="1">
            <a:off x="3575720" y="2852738"/>
            <a:ext cx="360362" cy="1439862"/>
            <a:chOff x="1728" y="3216"/>
            <a:chExt cx="96" cy="720"/>
          </a:xfrm>
        </p:grpSpPr>
        <p:grpSp>
          <p:nvGrpSpPr>
            <p:cNvPr id="103" name="Group 30">
              <a:extLst>
                <a:ext uri="{FF2B5EF4-FFF2-40B4-BE49-F238E27FC236}">
                  <a16:creationId xmlns:a16="http://schemas.microsoft.com/office/drawing/2014/main" id="{BAF6FE29-A03C-405F-A065-64A11EE9603F}"/>
                </a:ext>
              </a:extLst>
            </p:cNvPr>
            <p:cNvGrpSpPr>
              <a:grpSpLocks/>
            </p:cNvGrpSpPr>
            <p:nvPr/>
          </p:nvGrpSpPr>
          <p:grpSpPr bwMode="auto">
            <a:xfrm rot="10743586">
              <a:off x="1728" y="3216"/>
              <a:ext cx="96" cy="720"/>
              <a:chOff x="912" y="2160"/>
              <a:chExt cx="96" cy="720"/>
            </a:xfrm>
          </p:grpSpPr>
          <p:grpSp>
            <p:nvGrpSpPr>
              <p:cNvPr id="105" name="Group 31">
                <a:extLst>
                  <a:ext uri="{FF2B5EF4-FFF2-40B4-BE49-F238E27FC236}">
                    <a16:creationId xmlns:a16="http://schemas.microsoft.com/office/drawing/2014/main" id="{6337DCC6-63CD-4799-B02A-EC9770266D92}"/>
                  </a:ext>
                </a:extLst>
              </p:cNvPr>
              <p:cNvGrpSpPr>
                <a:grpSpLocks/>
              </p:cNvGrpSpPr>
              <p:nvPr/>
            </p:nvGrpSpPr>
            <p:grpSpPr bwMode="auto">
              <a:xfrm>
                <a:off x="912" y="2160"/>
                <a:ext cx="96" cy="720"/>
                <a:chOff x="1488" y="1152"/>
                <a:chExt cx="96" cy="624"/>
              </a:xfrm>
            </p:grpSpPr>
            <p:sp>
              <p:nvSpPr>
                <p:cNvPr id="107" name="Rectangle 32">
                  <a:extLst>
                    <a:ext uri="{FF2B5EF4-FFF2-40B4-BE49-F238E27FC236}">
                      <a16:creationId xmlns:a16="http://schemas.microsoft.com/office/drawing/2014/main" id="{0FB1E683-1242-4B10-9B15-33BF2D8D5851}"/>
                    </a:ext>
                  </a:extLst>
                </p:cNvPr>
                <p:cNvSpPr>
                  <a:spLocks noChangeArrowheads="1"/>
                </p:cNvSpPr>
                <p:nvPr/>
              </p:nvSpPr>
              <p:spPr bwMode="auto">
                <a:xfrm>
                  <a:off x="1488" y="1248"/>
                  <a:ext cx="96" cy="528"/>
                </a:xfrm>
                <a:prstGeom prst="rect">
                  <a:avLst/>
                </a:prstGeom>
                <a:solidFill>
                  <a:srgbClr val="FF6600"/>
                </a:solidFill>
                <a:ln w="9525">
                  <a:solidFill>
                    <a:srgbClr val="FF6600"/>
                  </a:solidFill>
                  <a:miter lim="800000"/>
                  <a:headEnd/>
                  <a:tailEnd/>
                </a:ln>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33">
                  <a:extLst>
                    <a:ext uri="{FF2B5EF4-FFF2-40B4-BE49-F238E27FC236}">
                      <a16:creationId xmlns:a16="http://schemas.microsoft.com/office/drawing/2014/main" id="{6017F9EA-0EA7-44FA-B8C9-2DE8085BBA95}"/>
                    </a:ext>
                  </a:extLst>
                </p:cNvPr>
                <p:cNvSpPr>
                  <a:spLocks noChangeArrowheads="1"/>
                </p:cNvSpPr>
                <p:nvPr/>
              </p:nvSpPr>
              <p:spPr bwMode="auto">
                <a:xfrm>
                  <a:off x="1488" y="1152"/>
                  <a:ext cx="96" cy="189"/>
                </a:xfrm>
                <a:prstGeom prst="ellipse">
                  <a:avLst/>
                </a:prstGeom>
                <a:solidFill>
                  <a:srgbClr val="FF6600"/>
                </a:solidFill>
                <a:ln w="9525">
                  <a:solidFill>
                    <a:srgbClr val="FF66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6" name="Rectangle 34">
                <a:extLst>
                  <a:ext uri="{FF2B5EF4-FFF2-40B4-BE49-F238E27FC236}">
                    <a16:creationId xmlns:a16="http://schemas.microsoft.com/office/drawing/2014/main" id="{91A44FAF-F489-441E-966F-C46C2D7B2E08}"/>
                  </a:ext>
                </a:extLst>
              </p:cNvPr>
              <p:cNvSpPr>
                <a:spLocks noChangeArrowheads="1"/>
              </p:cNvSpPr>
              <p:nvPr/>
            </p:nvSpPr>
            <p:spPr bwMode="auto">
              <a:xfrm>
                <a:off x="912" y="2400"/>
                <a:ext cx="96"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4" name="Line 35">
              <a:extLst>
                <a:ext uri="{FF2B5EF4-FFF2-40B4-BE49-F238E27FC236}">
                  <a16:creationId xmlns:a16="http://schemas.microsoft.com/office/drawing/2014/main" id="{A9A63C4F-CC55-4F21-80DB-2896399DB439}"/>
                </a:ext>
              </a:extLst>
            </p:cNvPr>
            <p:cNvSpPr>
              <a:spLocks noChangeShapeType="1"/>
            </p:cNvSpPr>
            <p:nvPr/>
          </p:nvSpPr>
          <p:spPr bwMode="auto">
            <a:xfrm>
              <a:off x="1776" y="3456"/>
              <a:ext cx="0" cy="24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zh-CN" altLang="en-US"/>
            </a:p>
          </p:txBody>
        </p:sp>
      </p:grpSp>
      <p:grpSp>
        <p:nvGrpSpPr>
          <p:cNvPr id="109" name="Group 36">
            <a:extLst>
              <a:ext uri="{FF2B5EF4-FFF2-40B4-BE49-F238E27FC236}">
                <a16:creationId xmlns:a16="http://schemas.microsoft.com/office/drawing/2014/main" id="{C79EC481-9A9E-4D30-B530-3C62E1493547}"/>
              </a:ext>
            </a:extLst>
          </p:cNvPr>
          <p:cNvGrpSpPr>
            <a:grpSpLocks/>
          </p:cNvGrpSpPr>
          <p:nvPr/>
        </p:nvGrpSpPr>
        <p:grpSpPr bwMode="auto">
          <a:xfrm>
            <a:off x="4942557" y="3068638"/>
            <a:ext cx="504825" cy="1368425"/>
            <a:chOff x="2112" y="3312"/>
            <a:chExt cx="192" cy="480"/>
          </a:xfrm>
        </p:grpSpPr>
        <p:grpSp>
          <p:nvGrpSpPr>
            <p:cNvPr id="110" name="Group 37">
              <a:extLst>
                <a:ext uri="{FF2B5EF4-FFF2-40B4-BE49-F238E27FC236}">
                  <a16:creationId xmlns:a16="http://schemas.microsoft.com/office/drawing/2014/main" id="{466124DF-575E-433D-856F-0589CC317946}"/>
                </a:ext>
              </a:extLst>
            </p:cNvPr>
            <p:cNvGrpSpPr>
              <a:grpSpLocks/>
            </p:cNvGrpSpPr>
            <p:nvPr/>
          </p:nvGrpSpPr>
          <p:grpSpPr bwMode="auto">
            <a:xfrm>
              <a:off x="2112" y="3312"/>
              <a:ext cx="192" cy="480"/>
              <a:chOff x="1344" y="2304"/>
              <a:chExt cx="141" cy="480"/>
            </a:xfrm>
          </p:grpSpPr>
          <p:sp>
            <p:nvSpPr>
              <p:cNvPr id="112" name="Rectangle 38">
                <a:extLst>
                  <a:ext uri="{FF2B5EF4-FFF2-40B4-BE49-F238E27FC236}">
                    <a16:creationId xmlns:a16="http://schemas.microsoft.com/office/drawing/2014/main" id="{B994BB89-AD7B-4652-9E04-DD0305B181D2}"/>
                  </a:ext>
                </a:extLst>
              </p:cNvPr>
              <p:cNvSpPr>
                <a:spLocks noChangeArrowheads="1"/>
              </p:cNvSpPr>
              <p:nvPr/>
            </p:nvSpPr>
            <p:spPr bwMode="auto">
              <a:xfrm>
                <a:off x="1368" y="2400"/>
                <a:ext cx="96" cy="288"/>
              </a:xfrm>
              <a:prstGeom prst="rect">
                <a:avLst/>
              </a:prstGeom>
              <a:solidFill>
                <a:srgbClr val="FF6600"/>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Rectangle 39" descr="大纸屑">
                <a:extLst>
                  <a:ext uri="{FF2B5EF4-FFF2-40B4-BE49-F238E27FC236}">
                    <a16:creationId xmlns:a16="http://schemas.microsoft.com/office/drawing/2014/main" id="{A51B90BD-2F14-4BC4-BA91-AE01E1D566CD}"/>
                  </a:ext>
                </a:extLst>
              </p:cNvPr>
              <p:cNvSpPr>
                <a:spLocks noChangeArrowheads="1"/>
              </p:cNvSpPr>
              <p:nvPr/>
            </p:nvSpPr>
            <p:spPr bwMode="auto">
              <a:xfrm>
                <a:off x="1344" y="2304"/>
                <a:ext cx="138" cy="96"/>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Rectangle 40">
                <a:extLst>
                  <a:ext uri="{FF2B5EF4-FFF2-40B4-BE49-F238E27FC236}">
                    <a16:creationId xmlns:a16="http://schemas.microsoft.com/office/drawing/2014/main" id="{AC548E58-303A-4305-A00B-EFBFF17F17B6}"/>
                  </a:ext>
                </a:extLst>
              </p:cNvPr>
              <p:cNvSpPr>
                <a:spLocks noChangeArrowheads="1"/>
              </p:cNvSpPr>
              <p:nvPr/>
            </p:nvSpPr>
            <p:spPr bwMode="auto">
              <a:xfrm>
                <a:off x="1347" y="2688"/>
                <a:ext cx="138" cy="96"/>
              </a:xfrm>
              <a:prstGeom prst="rect">
                <a:avLst/>
              </a:prstGeom>
              <a:solidFill>
                <a:srgbClr val="CCFFCC"/>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1" name="Line 41">
              <a:extLst>
                <a:ext uri="{FF2B5EF4-FFF2-40B4-BE49-F238E27FC236}">
                  <a16:creationId xmlns:a16="http://schemas.microsoft.com/office/drawing/2014/main" id="{F6A347E6-F314-4902-BDBB-E6D08B329539}"/>
                </a:ext>
              </a:extLst>
            </p:cNvPr>
            <p:cNvSpPr>
              <a:spLocks noChangeShapeType="1"/>
            </p:cNvSpPr>
            <p:nvPr/>
          </p:nvSpPr>
          <p:spPr bwMode="auto">
            <a:xfrm>
              <a:off x="2208" y="3456"/>
              <a:ext cx="0" cy="192"/>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115" name="Group 42">
            <a:extLst>
              <a:ext uri="{FF2B5EF4-FFF2-40B4-BE49-F238E27FC236}">
                <a16:creationId xmlns:a16="http://schemas.microsoft.com/office/drawing/2014/main" id="{02AB2B27-0333-49BC-A62F-87A3A16055F4}"/>
              </a:ext>
            </a:extLst>
          </p:cNvPr>
          <p:cNvGrpSpPr>
            <a:grpSpLocks/>
          </p:cNvGrpSpPr>
          <p:nvPr/>
        </p:nvGrpSpPr>
        <p:grpSpPr bwMode="auto">
          <a:xfrm>
            <a:off x="6239545" y="3068638"/>
            <a:ext cx="576262" cy="1368425"/>
            <a:chOff x="2688" y="3312"/>
            <a:chExt cx="192" cy="480"/>
          </a:xfrm>
        </p:grpSpPr>
        <p:grpSp>
          <p:nvGrpSpPr>
            <p:cNvPr id="116" name="Group 43">
              <a:extLst>
                <a:ext uri="{FF2B5EF4-FFF2-40B4-BE49-F238E27FC236}">
                  <a16:creationId xmlns:a16="http://schemas.microsoft.com/office/drawing/2014/main" id="{4E940EA6-44F0-4117-B168-13CF0FD62A03}"/>
                </a:ext>
              </a:extLst>
            </p:cNvPr>
            <p:cNvGrpSpPr>
              <a:grpSpLocks/>
            </p:cNvGrpSpPr>
            <p:nvPr/>
          </p:nvGrpSpPr>
          <p:grpSpPr bwMode="auto">
            <a:xfrm>
              <a:off x="2688" y="3312"/>
              <a:ext cx="192" cy="480"/>
              <a:chOff x="2688" y="3312"/>
              <a:chExt cx="192" cy="480"/>
            </a:xfrm>
          </p:grpSpPr>
          <p:sp>
            <p:nvSpPr>
              <p:cNvPr id="118" name="Rectangle 44">
                <a:extLst>
                  <a:ext uri="{FF2B5EF4-FFF2-40B4-BE49-F238E27FC236}">
                    <a16:creationId xmlns:a16="http://schemas.microsoft.com/office/drawing/2014/main" id="{2268FDD8-F900-4B80-93F6-C6F23D238DFB}"/>
                  </a:ext>
                </a:extLst>
              </p:cNvPr>
              <p:cNvSpPr>
                <a:spLocks noChangeArrowheads="1"/>
              </p:cNvSpPr>
              <p:nvPr/>
            </p:nvSpPr>
            <p:spPr bwMode="auto">
              <a:xfrm>
                <a:off x="2721" y="3408"/>
                <a:ext cx="130" cy="288"/>
              </a:xfrm>
              <a:prstGeom prst="rect">
                <a:avLst/>
              </a:prstGeom>
              <a:solidFill>
                <a:srgbClr val="FF6600"/>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Rectangle 45" descr="大纸屑">
                <a:extLst>
                  <a:ext uri="{FF2B5EF4-FFF2-40B4-BE49-F238E27FC236}">
                    <a16:creationId xmlns:a16="http://schemas.microsoft.com/office/drawing/2014/main" id="{644CDC43-D50B-47A6-8E82-061B1A485AA5}"/>
                  </a:ext>
                </a:extLst>
              </p:cNvPr>
              <p:cNvSpPr>
                <a:spLocks noChangeArrowheads="1"/>
              </p:cNvSpPr>
              <p:nvPr/>
            </p:nvSpPr>
            <p:spPr bwMode="auto">
              <a:xfrm>
                <a:off x="2688" y="3312"/>
                <a:ext cx="188" cy="96"/>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Rectangle 46">
                <a:extLst>
                  <a:ext uri="{FF2B5EF4-FFF2-40B4-BE49-F238E27FC236}">
                    <a16:creationId xmlns:a16="http://schemas.microsoft.com/office/drawing/2014/main" id="{A0C02469-30EE-45A6-A971-F1DA37B67C6E}"/>
                  </a:ext>
                </a:extLst>
              </p:cNvPr>
              <p:cNvSpPr>
                <a:spLocks noChangeArrowheads="1"/>
              </p:cNvSpPr>
              <p:nvPr/>
            </p:nvSpPr>
            <p:spPr bwMode="auto">
              <a:xfrm>
                <a:off x="2692" y="3696"/>
                <a:ext cx="188" cy="96"/>
              </a:xfrm>
              <a:prstGeom prst="rect">
                <a:avLst/>
              </a:prstGeom>
              <a:solidFill>
                <a:srgbClr val="CCFFCC"/>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7" name="Line 47">
              <a:extLst>
                <a:ext uri="{FF2B5EF4-FFF2-40B4-BE49-F238E27FC236}">
                  <a16:creationId xmlns:a16="http://schemas.microsoft.com/office/drawing/2014/main" id="{C98FE902-77AE-40EF-B51C-2909AEAF60FC}"/>
                </a:ext>
              </a:extLst>
            </p:cNvPr>
            <p:cNvSpPr>
              <a:spLocks noChangeShapeType="1"/>
            </p:cNvSpPr>
            <p:nvPr/>
          </p:nvSpPr>
          <p:spPr bwMode="auto">
            <a:xfrm>
              <a:off x="2784" y="3456"/>
              <a:ext cx="0" cy="192"/>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21" name="Freeform 48">
            <a:extLst>
              <a:ext uri="{FF2B5EF4-FFF2-40B4-BE49-F238E27FC236}">
                <a16:creationId xmlns:a16="http://schemas.microsoft.com/office/drawing/2014/main" id="{11D1051E-523F-441B-8558-0726EE432C60}"/>
              </a:ext>
            </a:extLst>
          </p:cNvPr>
          <p:cNvSpPr>
            <a:spLocks/>
          </p:cNvSpPr>
          <p:nvPr/>
        </p:nvSpPr>
        <p:spPr bwMode="auto">
          <a:xfrm>
            <a:off x="7031707" y="1484313"/>
            <a:ext cx="792163" cy="1081087"/>
          </a:xfrm>
          <a:custGeom>
            <a:avLst/>
            <a:gdLst>
              <a:gd name="T0" fmla="*/ 0 w 672"/>
              <a:gd name="T1" fmla="*/ 2147483646 h 280"/>
              <a:gd name="T2" fmla="*/ 2147483646 w 672"/>
              <a:gd name="T3" fmla="*/ 2147483646 h 280"/>
              <a:gd name="T4" fmla="*/ 2147483646 w 672"/>
              <a:gd name="T5" fmla="*/ 2147483646 h 280"/>
              <a:gd name="T6" fmla="*/ 2147483646 w 672"/>
              <a:gd name="T7" fmla="*/ 2147483646 h 280"/>
              <a:gd name="T8" fmla="*/ 2147483646 w 672"/>
              <a:gd name="T9" fmla="*/ 2147483646 h 280"/>
              <a:gd name="T10" fmla="*/ 0 60000 65536"/>
              <a:gd name="T11" fmla="*/ 0 60000 65536"/>
              <a:gd name="T12" fmla="*/ 0 60000 65536"/>
              <a:gd name="T13" fmla="*/ 0 60000 65536"/>
              <a:gd name="T14" fmla="*/ 0 60000 65536"/>
              <a:gd name="T15" fmla="*/ 0 w 672"/>
              <a:gd name="T16" fmla="*/ 0 h 280"/>
              <a:gd name="T17" fmla="*/ 672 w 672"/>
              <a:gd name="T18" fmla="*/ 280 h 280"/>
            </a:gdLst>
            <a:ahLst/>
            <a:cxnLst>
              <a:cxn ang="T10">
                <a:pos x="T0" y="T1"/>
              </a:cxn>
              <a:cxn ang="T11">
                <a:pos x="T2" y="T3"/>
              </a:cxn>
              <a:cxn ang="T12">
                <a:pos x="T4" y="T5"/>
              </a:cxn>
              <a:cxn ang="T13">
                <a:pos x="T6" y="T7"/>
              </a:cxn>
              <a:cxn ang="T14">
                <a:pos x="T8" y="T9"/>
              </a:cxn>
            </a:cxnLst>
            <a:rect l="T15" t="T16" r="T17" b="T18"/>
            <a:pathLst>
              <a:path w="672" h="280">
                <a:moveTo>
                  <a:pt x="0" y="256"/>
                </a:moveTo>
                <a:cubicBezTo>
                  <a:pt x="64" y="268"/>
                  <a:pt x="128" y="280"/>
                  <a:pt x="192" y="256"/>
                </a:cubicBezTo>
                <a:cubicBezTo>
                  <a:pt x="256" y="232"/>
                  <a:pt x="328" y="152"/>
                  <a:pt x="384" y="112"/>
                </a:cubicBezTo>
                <a:cubicBezTo>
                  <a:pt x="440" y="72"/>
                  <a:pt x="480" y="32"/>
                  <a:pt x="528" y="16"/>
                </a:cubicBezTo>
                <a:cubicBezTo>
                  <a:pt x="576" y="0"/>
                  <a:pt x="624" y="8"/>
                  <a:pt x="672" y="16"/>
                </a:cubicBezTo>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22" name="Line 49">
            <a:extLst>
              <a:ext uri="{FF2B5EF4-FFF2-40B4-BE49-F238E27FC236}">
                <a16:creationId xmlns:a16="http://schemas.microsoft.com/office/drawing/2014/main" id="{94C3E3AF-4E5A-4620-BB91-8D455FD00453}"/>
              </a:ext>
            </a:extLst>
          </p:cNvPr>
          <p:cNvSpPr>
            <a:spLocks noChangeShapeType="1"/>
          </p:cNvSpPr>
          <p:nvPr/>
        </p:nvSpPr>
        <p:spPr bwMode="auto">
          <a:xfrm>
            <a:off x="8543007" y="1989138"/>
            <a:ext cx="461963" cy="11112"/>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nvGrpSpPr>
          <p:cNvPr id="123" name="Group 78">
            <a:extLst>
              <a:ext uri="{FF2B5EF4-FFF2-40B4-BE49-F238E27FC236}">
                <a16:creationId xmlns:a16="http://schemas.microsoft.com/office/drawing/2014/main" id="{32AA1837-45E5-44DB-A832-6F77ECB3BCBF}"/>
              </a:ext>
            </a:extLst>
          </p:cNvPr>
          <p:cNvGrpSpPr>
            <a:grpSpLocks/>
          </p:cNvGrpSpPr>
          <p:nvPr/>
        </p:nvGrpSpPr>
        <p:grpSpPr bwMode="auto">
          <a:xfrm>
            <a:off x="7823870" y="1341438"/>
            <a:ext cx="576262" cy="1150937"/>
            <a:chOff x="3969" y="845"/>
            <a:chExt cx="363" cy="725"/>
          </a:xfrm>
        </p:grpSpPr>
        <p:sp>
          <p:nvSpPr>
            <p:cNvPr id="124" name="Rectangle 51">
              <a:extLst>
                <a:ext uri="{FF2B5EF4-FFF2-40B4-BE49-F238E27FC236}">
                  <a16:creationId xmlns:a16="http://schemas.microsoft.com/office/drawing/2014/main" id="{7D99961C-5F62-467E-B522-A63A4F4BA2BC}"/>
                </a:ext>
              </a:extLst>
            </p:cNvPr>
            <p:cNvSpPr>
              <a:spLocks noChangeArrowheads="1"/>
            </p:cNvSpPr>
            <p:nvPr/>
          </p:nvSpPr>
          <p:spPr bwMode="auto">
            <a:xfrm>
              <a:off x="4135" y="978"/>
              <a:ext cx="197" cy="592"/>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 name="Rectangle 52" descr="小纸屑">
              <a:extLst>
                <a:ext uri="{FF2B5EF4-FFF2-40B4-BE49-F238E27FC236}">
                  <a16:creationId xmlns:a16="http://schemas.microsoft.com/office/drawing/2014/main" id="{F989F00D-F9C5-4BBD-9BD2-4ECF55B122CB}"/>
                </a:ext>
              </a:extLst>
            </p:cNvPr>
            <p:cNvSpPr>
              <a:spLocks noChangeArrowheads="1"/>
            </p:cNvSpPr>
            <p:nvPr/>
          </p:nvSpPr>
          <p:spPr bwMode="auto">
            <a:xfrm>
              <a:off x="3969" y="845"/>
              <a:ext cx="284" cy="144"/>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 name="Line 53">
              <a:extLst>
                <a:ext uri="{FF2B5EF4-FFF2-40B4-BE49-F238E27FC236}">
                  <a16:creationId xmlns:a16="http://schemas.microsoft.com/office/drawing/2014/main" id="{07838793-D642-4EBC-A882-EBCB99013F55}"/>
                </a:ext>
              </a:extLst>
            </p:cNvPr>
            <p:cNvSpPr>
              <a:spLocks noChangeShapeType="1"/>
            </p:cNvSpPr>
            <p:nvPr/>
          </p:nvSpPr>
          <p:spPr bwMode="auto">
            <a:xfrm flipV="1">
              <a:off x="4241" y="1077"/>
              <a:ext cx="0" cy="403"/>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127" name="Group 54">
            <a:extLst>
              <a:ext uri="{FF2B5EF4-FFF2-40B4-BE49-F238E27FC236}">
                <a16:creationId xmlns:a16="http://schemas.microsoft.com/office/drawing/2014/main" id="{D6E8E597-739F-4DF5-9B98-678DBC328533}"/>
              </a:ext>
            </a:extLst>
          </p:cNvPr>
          <p:cNvGrpSpPr>
            <a:grpSpLocks/>
          </p:cNvGrpSpPr>
          <p:nvPr/>
        </p:nvGrpSpPr>
        <p:grpSpPr bwMode="auto">
          <a:xfrm>
            <a:off x="9106570" y="1189038"/>
            <a:ext cx="444500" cy="1376362"/>
            <a:chOff x="4128" y="2400"/>
            <a:chExt cx="181" cy="524"/>
          </a:xfrm>
        </p:grpSpPr>
        <p:grpSp>
          <p:nvGrpSpPr>
            <p:cNvPr id="128" name="Group 55">
              <a:extLst>
                <a:ext uri="{FF2B5EF4-FFF2-40B4-BE49-F238E27FC236}">
                  <a16:creationId xmlns:a16="http://schemas.microsoft.com/office/drawing/2014/main" id="{1DA5F2CC-E9AF-4100-9CA5-A0B3F2FF115E}"/>
                </a:ext>
              </a:extLst>
            </p:cNvPr>
            <p:cNvGrpSpPr>
              <a:grpSpLocks/>
            </p:cNvGrpSpPr>
            <p:nvPr/>
          </p:nvGrpSpPr>
          <p:grpSpPr bwMode="auto">
            <a:xfrm>
              <a:off x="4128" y="2400"/>
              <a:ext cx="181" cy="524"/>
              <a:chOff x="4105" y="2478"/>
              <a:chExt cx="181" cy="524"/>
            </a:xfrm>
          </p:grpSpPr>
          <p:grpSp>
            <p:nvGrpSpPr>
              <p:cNvPr id="130" name="Group 56">
                <a:extLst>
                  <a:ext uri="{FF2B5EF4-FFF2-40B4-BE49-F238E27FC236}">
                    <a16:creationId xmlns:a16="http://schemas.microsoft.com/office/drawing/2014/main" id="{16BEAFC9-4AE5-4E52-8035-FCF2DB319366}"/>
                  </a:ext>
                </a:extLst>
              </p:cNvPr>
              <p:cNvGrpSpPr>
                <a:grpSpLocks/>
              </p:cNvGrpSpPr>
              <p:nvPr/>
            </p:nvGrpSpPr>
            <p:grpSpPr bwMode="auto">
              <a:xfrm>
                <a:off x="4105" y="2568"/>
                <a:ext cx="181" cy="434"/>
                <a:chOff x="4608" y="1840"/>
                <a:chExt cx="144" cy="479"/>
              </a:xfrm>
            </p:grpSpPr>
            <p:sp>
              <p:nvSpPr>
                <p:cNvPr id="132" name="Rectangle 57">
                  <a:extLst>
                    <a:ext uri="{FF2B5EF4-FFF2-40B4-BE49-F238E27FC236}">
                      <a16:creationId xmlns:a16="http://schemas.microsoft.com/office/drawing/2014/main" id="{DDB2E679-9BE1-4EEA-8C8B-5F17A4E3ADFC}"/>
                    </a:ext>
                  </a:extLst>
                </p:cNvPr>
                <p:cNvSpPr>
                  <a:spLocks noChangeArrowheads="1"/>
                </p:cNvSpPr>
                <p:nvPr/>
              </p:nvSpPr>
              <p:spPr bwMode="auto">
                <a:xfrm>
                  <a:off x="4608" y="2064"/>
                  <a:ext cx="89" cy="255"/>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3" name="Group 58">
                  <a:extLst>
                    <a:ext uri="{FF2B5EF4-FFF2-40B4-BE49-F238E27FC236}">
                      <a16:creationId xmlns:a16="http://schemas.microsoft.com/office/drawing/2014/main" id="{D709EF2C-DB1D-467E-921C-D43EE1B85A30}"/>
                    </a:ext>
                  </a:extLst>
                </p:cNvPr>
                <p:cNvGrpSpPr>
                  <a:grpSpLocks/>
                </p:cNvGrpSpPr>
                <p:nvPr/>
              </p:nvGrpSpPr>
              <p:grpSpPr bwMode="auto">
                <a:xfrm>
                  <a:off x="4614" y="1840"/>
                  <a:ext cx="138" cy="272"/>
                  <a:chOff x="8748" y="6120"/>
                  <a:chExt cx="390" cy="735"/>
                </a:xfrm>
              </p:grpSpPr>
              <p:sp>
                <p:nvSpPr>
                  <p:cNvPr id="134" name="Rectangle 59">
                    <a:extLst>
                      <a:ext uri="{FF2B5EF4-FFF2-40B4-BE49-F238E27FC236}">
                        <a16:creationId xmlns:a16="http://schemas.microsoft.com/office/drawing/2014/main" id="{136DD89A-780E-4A22-B3B4-CC0E581CDECB}"/>
                      </a:ext>
                    </a:extLst>
                  </p:cNvPr>
                  <p:cNvSpPr>
                    <a:spLocks noChangeArrowheads="1"/>
                  </p:cNvSpPr>
                  <p:nvPr/>
                </p:nvSpPr>
                <p:spPr bwMode="auto">
                  <a:xfrm rot="569066">
                    <a:off x="8748" y="6585"/>
                    <a:ext cx="240" cy="270"/>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Rectangle 60">
                    <a:extLst>
                      <a:ext uri="{FF2B5EF4-FFF2-40B4-BE49-F238E27FC236}">
                        <a16:creationId xmlns:a16="http://schemas.microsoft.com/office/drawing/2014/main" id="{4F329D87-EEBB-4E6E-8206-59C0B3E60DA7}"/>
                      </a:ext>
                    </a:extLst>
                  </p:cNvPr>
                  <p:cNvSpPr>
                    <a:spLocks noChangeArrowheads="1"/>
                  </p:cNvSpPr>
                  <p:nvPr/>
                </p:nvSpPr>
                <p:spPr bwMode="auto">
                  <a:xfrm rot="973041">
                    <a:off x="8812" y="6330"/>
                    <a:ext cx="240" cy="270"/>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Rectangle 61">
                    <a:extLst>
                      <a:ext uri="{FF2B5EF4-FFF2-40B4-BE49-F238E27FC236}">
                        <a16:creationId xmlns:a16="http://schemas.microsoft.com/office/drawing/2014/main" id="{110B6FD6-83E2-49A2-BC12-4DDB7841F245}"/>
                      </a:ext>
                    </a:extLst>
                  </p:cNvPr>
                  <p:cNvSpPr>
                    <a:spLocks noChangeArrowheads="1"/>
                  </p:cNvSpPr>
                  <p:nvPr/>
                </p:nvSpPr>
                <p:spPr bwMode="auto">
                  <a:xfrm rot="1875849">
                    <a:off x="8898" y="6120"/>
                    <a:ext cx="240" cy="270"/>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31" name="Rectangle 62" descr="小纸屑">
                <a:extLst>
                  <a:ext uri="{FF2B5EF4-FFF2-40B4-BE49-F238E27FC236}">
                    <a16:creationId xmlns:a16="http://schemas.microsoft.com/office/drawing/2014/main" id="{98DE450B-5E91-4F70-8CE4-DEA9A982D419}"/>
                  </a:ext>
                </a:extLst>
              </p:cNvPr>
              <p:cNvSpPr>
                <a:spLocks noChangeArrowheads="1"/>
              </p:cNvSpPr>
              <p:nvPr/>
            </p:nvSpPr>
            <p:spPr bwMode="auto">
              <a:xfrm>
                <a:off x="4148" y="2478"/>
                <a:ext cx="138" cy="96"/>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29" name="Line 63">
              <a:extLst>
                <a:ext uri="{FF2B5EF4-FFF2-40B4-BE49-F238E27FC236}">
                  <a16:creationId xmlns:a16="http://schemas.microsoft.com/office/drawing/2014/main" id="{B43CDFF1-A6CB-43F3-B892-EB008A94F976}"/>
                </a:ext>
              </a:extLst>
            </p:cNvPr>
            <p:cNvSpPr>
              <a:spLocks noChangeShapeType="1"/>
            </p:cNvSpPr>
            <p:nvPr/>
          </p:nvSpPr>
          <p:spPr bwMode="auto">
            <a:xfrm flipV="1">
              <a:off x="4176" y="2640"/>
              <a:ext cx="0" cy="24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37" name="Freeform 64">
            <a:extLst>
              <a:ext uri="{FF2B5EF4-FFF2-40B4-BE49-F238E27FC236}">
                <a16:creationId xmlns:a16="http://schemas.microsoft.com/office/drawing/2014/main" id="{25B1C49D-FBCC-4B5B-8169-469E9CB31855}"/>
              </a:ext>
            </a:extLst>
          </p:cNvPr>
          <p:cNvSpPr>
            <a:spLocks/>
          </p:cNvSpPr>
          <p:nvPr/>
        </p:nvSpPr>
        <p:spPr bwMode="auto">
          <a:xfrm>
            <a:off x="6815807" y="3141663"/>
            <a:ext cx="792163" cy="1130300"/>
          </a:xfrm>
          <a:custGeom>
            <a:avLst/>
            <a:gdLst>
              <a:gd name="T0" fmla="*/ 0 w 672"/>
              <a:gd name="T1" fmla="*/ 2147483646 h 280"/>
              <a:gd name="T2" fmla="*/ 2147483646 w 672"/>
              <a:gd name="T3" fmla="*/ 2147483646 h 280"/>
              <a:gd name="T4" fmla="*/ 2147483646 w 672"/>
              <a:gd name="T5" fmla="*/ 2147483646 h 280"/>
              <a:gd name="T6" fmla="*/ 2147483646 w 672"/>
              <a:gd name="T7" fmla="*/ 2147483646 h 280"/>
              <a:gd name="T8" fmla="*/ 2147483646 w 672"/>
              <a:gd name="T9" fmla="*/ 2147483646 h 280"/>
              <a:gd name="T10" fmla="*/ 0 60000 65536"/>
              <a:gd name="T11" fmla="*/ 0 60000 65536"/>
              <a:gd name="T12" fmla="*/ 0 60000 65536"/>
              <a:gd name="T13" fmla="*/ 0 60000 65536"/>
              <a:gd name="T14" fmla="*/ 0 60000 65536"/>
              <a:gd name="T15" fmla="*/ 0 w 672"/>
              <a:gd name="T16" fmla="*/ 0 h 280"/>
              <a:gd name="T17" fmla="*/ 672 w 672"/>
              <a:gd name="T18" fmla="*/ 280 h 280"/>
            </a:gdLst>
            <a:ahLst/>
            <a:cxnLst>
              <a:cxn ang="T10">
                <a:pos x="T0" y="T1"/>
              </a:cxn>
              <a:cxn ang="T11">
                <a:pos x="T2" y="T3"/>
              </a:cxn>
              <a:cxn ang="T12">
                <a:pos x="T4" y="T5"/>
              </a:cxn>
              <a:cxn ang="T13">
                <a:pos x="T6" y="T7"/>
              </a:cxn>
              <a:cxn ang="T14">
                <a:pos x="T8" y="T9"/>
              </a:cxn>
            </a:cxnLst>
            <a:rect l="T15" t="T16" r="T17" b="T18"/>
            <a:pathLst>
              <a:path w="672" h="280">
                <a:moveTo>
                  <a:pt x="0" y="256"/>
                </a:moveTo>
                <a:cubicBezTo>
                  <a:pt x="64" y="268"/>
                  <a:pt x="128" y="280"/>
                  <a:pt x="192" y="256"/>
                </a:cubicBezTo>
                <a:cubicBezTo>
                  <a:pt x="256" y="232"/>
                  <a:pt x="328" y="152"/>
                  <a:pt x="384" y="112"/>
                </a:cubicBezTo>
                <a:cubicBezTo>
                  <a:pt x="440" y="72"/>
                  <a:pt x="480" y="32"/>
                  <a:pt x="528" y="16"/>
                </a:cubicBezTo>
                <a:cubicBezTo>
                  <a:pt x="576" y="0"/>
                  <a:pt x="624" y="8"/>
                  <a:pt x="672" y="16"/>
                </a:cubicBezTo>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38" name="Line 65">
            <a:extLst>
              <a:ext uri="{FF2B5EF4-FFF2-40B4-BE49-F238E27FC236}">
                <a16:creationId xmlns:a16="http://schemas.microsoft.com/office/drawing/2014/main" id="{A78B8C8B-8D4C-41F1-8DD9-496A51BD85EB}"/>
              </a:ext>
            </a:extLst>
          </p:cNvPr>
          <p:cNvSpPr>
            <a:spLocks noChangeShapeType="1"/>
          </p:cNvSpPr>
          <p:nvPr/>
        </p:nvSpPr>
        <p:spPr bwMode="auto">
          <a:xfrm>
            <a:off x="8327107" y="3716338"/>
            <a:ext cx="552450"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nvGrpSpPr>
          <p:cNvPr id="139" name="Group 80">
            <a:extLst>
              <a:ext uri="{FF2B5EF4-FFF2-40B4-BE49-F238E27FC236}">
                <a16:creationId xmlns:a16="http://schemas.microsoft.com/office/drawing/2014/main" id="{5C525613-98B4-48E7-A7F9-FE499807D27B}"/>
              </a:ext>
            </a:extLst>
          </p:cNvPr>
          <p:cNvGrpSpPr>
            <a:grpSpLocks/>
          </p:cNvGrpSpPr>
          <p:nvPr/>
        </p:nvGrpSpPr>
        <p:grpSpPr bwMode="auto">
          <a:xfrm>
            <a:off x="7607970" y="3068638"/>
            <a:ext cx="582612" cy="1211262"/>
            <a:chOff x="3833" y="1933"/>
            <a:chExt cx="367" cy="763"/>
          </a:xfrm>
        </p:grpSpPr>
        <p:grpSp>
          <p:nvGrpSpPr>
            <p:cNvPr id="140" name="Group 79">
              <a:extLst>
                <a:ext uri="{FF2B5EF4-FFF2-40B4-BE49-F238E27FC236}">
                  <a16:creationId xmlns:a16="http://schemas.microsoft.com/office/drawing/2014/main" id="{346B619D-847C-4BA2-ACD2-2E8CB8173D7E}"/>
                </a:ext>
              </a:extLst>
            </p:cNvPr>
            <p:cNvGrpSpPr>
              <a:grpSpLocks/>
            </p:cNvGrpSpPr>
            <p:nvPr/>
          </p:nvGrpSpPr>
          <p:grpSpPr bwMode="auto">
            <a:xfrm>
              <a:off x="3833" y="1933"/>
              <a:ext cx="367" cy="763"/>
              <a:chOff x="3833" y="1933"/>
              <a:chExt cx="367" cy="763"/>
            </a:xfrm>
          </p:grpSpPr>
          <p:sp>
            <p:nvSpPr>
              <p:cNvPr id="142" name="Rectangle 67">
                <a:extLst>
                  <a:ext uri="{FF2B5EF4-FFF2-40B4-BE49-F238E27FC236}">
                    <a16:creationId xmlns:a16="http://schemas.microsoft.com/office/drawing/2014/main" id="{52CCFDC8-7476-4668-B4DE-D928F28185CA}"/>
                  </a:ext>
                </a:extLst>
              </p:cNvPr>
              <p:cNvSpPr>
                <a:spLocks noChangeArrowheads="1"/>
              </p:cNvSpPr>
              <p:nvPr/>
            </p:nvSpPr>
            <p:spPr bwMode="auto">
              <a:xfrm>
                <a:off x="4017" y="2114"/>
                <a:ext cx="183" cy="582"/>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Rectangle 69">
                <a:extLst>
                  <a:ext uri="{FF2B5EF4-FFF2-40B4-BE49-F238E27FC236}">
                    <a16:creationId xmlns:a16="http://schemas.microsoft.com/office/drawing/2014/main" id="{AD4E2270-6E0D-4FE3-8D8C-CC680553D8CC}"/>
                  </a:ext>
                </a:extLst>
              </p:cNvPr>
              <p:cNvSpPr>
                <a:spLocks noChangeArrowheads="1"/>
              </p:cNvSpPr>
              <p:nvPr/>
            </p:nvSpPr>
            <p:spPr bwMode="auto">
              <a:xfrm>
                <a:off x="3833" y="1933"/>
                <a:ext cx="287" cy="181"/>
              </a:xfrm>
              <a:prstGeom prst="rect">
                <a:avLst/>
              </a:prstGeom>
              <a:solidFill>
                <a:srgbClr val="CCFFCC"/>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1" name="Line 75">
              <a:extLst>
                <a:ext uri="{FF2B5EF4-FFF2-40B4-BE49-F238E27FC236}">
                  <a16:creationId xmlns:a16="http://schemas.microsoft.com/office/drawing/2014/main" id="{1459736A-DDAC-444E-95BD-3F2B6AC0332A}"/>
                </a:ext>
              </a:extLst>
            </p:cNvPr>
            <p:cNvSpPr>
              <a:spLocks noChangeShapeType="1"/>
            </p:cNvSpPr>
            <p:nvPr/>
          </p:nvSpPr>
          <p:spPr bwMode="auto">
            <a:xfrm flipV="1">
              <a:off x="4105" y="2251"/>
              <a:ext cx="0" cy="403"/>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144" name="Group 77">
            <a:extLst>
              <a:ext uri="{FF2B5EF4-FFF2-40B4-BE49-F238E27FC236}">
                <a16:creationId xmlns:a16="http://schemas.microsoft.com/office/drawing/2014/main" id="{25CB86DC-1B2B-45F0-AB2E-7BD716362E4A}"/>
              </a:ext>
            </a:extLst>
          </p:cNvPr>
          <p:cNvGrpSpPr>
            <a:grpSpLocks/>
          </p:cNvGrpSpPr>
          <p:nvPr/>
        </p:nvGrpSpPr>
        <p:grpSpPr bwMode="auto">
          <a:xfrm>
            <a:off x="8831932" y="3141663"/>
            <a:ext cx="668338" cy="1066800"/>
            <a:chOff x="4604" y="1979"/>
            <a:chExt cx="421" cy="672"/>
          </a:xfrm>
        </p:grpSpPr>
        <p:sp>
          <p:nvSpPr>
            <p:cNvPr id="145" name="Rectangle 71">
              <a:extLst>
                <a:ext uri="{FF2B5EF4-FFF2-40B4-BE49-F238E27FC236}">
                  <a16:creationId xmlns:a16="http://schemas.microsoft.com/office/drawing/2014/main" id="{3BD5F05F-7B34-452B-9C36-116308B06F2E}"/>
                </a:ext>
              </a:extLst>
            </p:cNvPr>
            <p:cNvSpPr>
              <a:spLocks noChangeArrowheads="1"/>
            </p:cNvSpPr>
            <p:nvPr/>
          </p:nvSpPr>
          <p:spPr bwMode="auto">
            <a:xfrm>
              <a:off x="4815" y="2147"/>
              <a:ext cx="210" cy="504"/>
            </a:xfrm>
            <a:prstGeom prst="rect">
              <a:avLst/>
            </a:prstGeom>
            <a:solidFill>
              <a:srgbClr val="FF6600"/>
            </a:solidFill>
            <a:ln w="9525">
              <a:solidFill>
                <a:srgbClr val="FF66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 name="Rectangle 73">
              <a:extLst>
                <a:ext uri="{FF2B5EF4-FFF2-40B4-BE49-F238E27FC236}">
                  <a16:creationId xmlns:a16="http://schemas.microsoft.com/office/drawing/2014/main" id="{D611D395-62EA-4F24-80CF-84081A7F1371}"/>
                </a:ext>
              </a:extLst>
            </p:cNvPr>
            <p:cNvSpPr>
              <a:spLocks noChangeArrowheads="1"/>
            </p:cNvSpPr>
            <p:nvPr/>
          </p:nvSpPr>
          <p:spPr bwMode="auto">
            <a:xfrm>
              <a:off x="4604" y="1979"/>
              <a:ext cx="330" cy="168"/>
            </a:xfrm>
            <a:prstGeom prst="rect">
              <a:avLst/>
            </a:prstGeom>
            <a:solidFill>
              <a:srgbClr val="CCFFCC"/>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Line 76">
              <a:extLst>
                <a:ext uri="{FF2B5EF4-FFF2-40B4-BE49-F238E27FC236}">
                  <a16:creationId xmlns:a16="http://schemas.microsoft.com/office/drawing/2014/main" id="{BAEA78AD-53F7-4761-BE32-D4C86DF47113}"/>
                </a:ext>
              </a:extLst>
            </p:cNvPr>
            <p:cNvSpPr>
              <a:spLocks noChangeShapeType="1"/>
            </p:cNvSpPr>
            <p:nvPr/>
          </p:nvSpPr>
          <p:spPr bwMode="auto">
            <a:xfrm flipV="1">
              <a:off x="4921" y="2205"/>
              <a:ext cx="0" cy="403"/>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strips(downRight)">
                                      <p:cBhvr>
                                        <p:cTn id="7" dur="500"/>
                                        <p:tgtEl>
                                          <p:spTgt spid="7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strips(downRight)">
                                      <p:cBhvr>
                                        <p:cTn id="11" dur="500"/>
                                        <p:tgtEl>
                                          <p:spTgt spid="77"/>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strips(downRight)">
                                      <p:cBhvr>
                                        <p:cTn id="15" dur="500"/>
                                        <p:tgtEl>
                                          <p:spTgt spid="86"/>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strips(downRight)">
                                      <p:cBhvr>
                                        <p:cTn id="19" dur="500"/>
                                        <p:tgtEl>
                                          <p:spTgt spid="78"/>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strips(downRight)">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strips(upRight)">
                                      <p:cBhvr>
                                        <p:cTn id="28" dur="500"/>
                                        <p:tgtEl>
                                          <p:spTgt spid="12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strips(downLeft)">
                                      <p:cBhvr>
                                        <p:cTn id="33" dur="500"/>
                                        <p:tgtEl>
                                          <p:spTgt spid="123"/>
                                        </p:tgtEl>
                                      </p:cBhvr>
                                    </p:animEffect>
                                  </p:childTnLst>
                                </p:cTn>
                              </p:par>
                            </p:childTnLst>
                          </p:cTn>
                        </p:par>
                        <p:par>
                          <p:cTn id="34" fill="hold">
                            <p:stCondLst>
                              <p:cond delay="500"/>
                            </p:stCondLst>
                            <p:childTnLst>
                              <p:par>
                                <p:cTn id="35" presetID="18" presetClass="entr" presetSubtype="6"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strips(downRight)">
                                      <p:cBhvr>
                                        <p:cTn id="37" dur="500"/>
                                        <p:tgtEl>
                                          <p:spTgt spid="122"/>
                                        </p:tgtEl>
                                      </p:cBhvr>
                                    </p:animEffect>
                                  </p:childTnLst>
                                </p:cTn>
                              </p:par>
                            </p:childTnLst>
                          </p:cTn>
                        </p:par>
                        <p:par>
                          <p:cTn id="38" fill="hold">
                            <p:stCondLst>
                              <p:cond delay="1000"/>
                            </p:stCondLst>
                            <p:childTnLst>
                              <p:par>
                                <p:cTn id="39" presetID="18" presetClass="entr" presetSubtype="6" fill="hold"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strips(downRight)">
                                      <p:cBhvr>
                                        <p:cTn id="41" dur="5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strips(downRight)">
                                      <p:cBhvr>
                                        <p:cTn id="46" dur="500"/>
                                        <p:tgtEl>
                                          <p:spTgt spid="102"/>
                                        </p:tgtEl>
                                      </p:cBhvr>
                                    </p:animEffect>
                                  </p:childTnLst>
                                </p:cTn>
                              </p:par>
                            </p:childTnLst>
                          </p:cTn>
                        </p:par>
                        <p:par>
                          <p:cTn id="47" fill="hold">
                            <p:stCondLst>
                              <p:cond delay="500"/>
                            </p:stCondLst>
                            <p:childTnLst>
                              <p:par>
                                <p:cTn id="48" presetID="18" presetClass="entr" presetSubtype="6"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strips(downRight)">
                                      <p:cBhvr>
                                        <p:cTn id="50" dur="500"/>
                                        <p:tgtEl>
                                          <p:spTgt spid="100"/>
                                        </p:tgtEl>
                                      </p:cBhvr>
                                    </p:animEffect>
                                  </p:childTnLst>
                                </p:cTn>
                              </p:par>
                            </p:childTnLst>
                          </p:cTn>
                        </p:par>
                        <p:par>
                          <p:cTn id="51" fill="hold">
                            <p:stCondLst>
                              <p:cond delay="1000"/>
                            </p:stCondLst>
                            <p:childTnLst>
                              <p:par>
                                <p:cTn id="52" presetID="18" presetClass="entr" presetSubtype="6" fill="hold" nodeType="after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strips(downRight)">
                                      <p:cBhvr>
                                        <p:cTn id="54" dur="500"/>
                                        <p:tgtEl>
                                          <p:spTgt spid="109"/>
                                        </p:tgtEl>
                                      </p:cBhvr>
                                    </p:animEffect>
                                  </p:childTnLst>
                                </p:cTn>
                              </p:par>
                            </p:childTnLst>
                          </p:cTn>
                        </p:par>
                        <p:par>
                          <p:cTn id="55" fill="hold">
                            <p:stCondLst>
                              <p:cond delay="1500"/>
                            </p:stCondLst>
                            <p:childTnLst>
                              <p:par>
                                <p:cTn id="56" presetID="18" presetClass="entr" presetSubtype="6"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strips(downRight)">
                                      <p:cBhvr>
                                        <p:cTn id="58" dur="500"/>
                                        <p:tgtEl>
                                          <p:spTgt spid="101"/>
                                        </p:tgtEl>
                                      </p:cBhvr>
                                    </p:animEffect>
                                  </p:childTnLst>
                                </p:cTn>
                              </p:par>
                            </p:childTnLst>
                          </p:cTn>
                        </p:par>
                        <p:par>
                          <p:cTn id="59" fill="hold">
                            <p:stCondLst>
                              <p:cond delay="2000"/>
                            </p:stCondLst>
                            <p:childTnLst>
                              <p:par>
                                <p:cTn id="60" presetID="18" presetClass="entr" presetSubtype="6" fill="hold" nodeType="after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strips(downRight)">
                                      <p:cBhvr>
                                        <p:cTn id="62" dur="500"/>
                                        <p:tgtEl>
                                          <p:spTgt spid="115"/>
                                        </p:tgtEl>
                                      </p:cBhvr>
                                    </p:animEffect>
                                  </p:childTnLst>
                                </p:cTn>
                              </p:par>
                            </p:childTnLst>
                          </p:cTn>
                        </p:par>
                        <p:par>
                          <p:cTn id="63" fill="hold">
                            <p:stCondLst>
                              <p:cond delay="2500"/>
                            </p:stCondLst>
                            <p:childTnLst>
                              <p:par>
                                <p:cTn id="64" presetID="18" presetClass="entr" presetSubtype="3" fill="hold" nodeType="afterEffect">
                                  <p:stCondLst>
                                    <p:cond delay="0"/>
                                  </p:stCondLst>
                                  <p:childTnLst>
                                    <p:set>
                                      <p:cBhvr>
                                        <p:cTn id="65" dur="1" fill="hold">
                                          <p:stCondLst>
                                            <p:cond delay="0"/>
                                          </p:stCondLst>
                                        </p:cTn>
                                        <p:tgtEl>
                                          <p:spTgt spid="137"/>
                                        </p:tgtEl>
                                        <p:attrNameLst>
                                          <p:attrName>style.visibility</p:attrName>
                                        </p:attrNameLst>
                                      </p:cBhvr>
                                      <p:to>
                                        <p:strVal val="visible"/>
                                      </p:to>
                                    </p:set>
                                    <p:animEffect transition="in" filter="strips(upRight)">
                                      <p:cBhvr>
                                        <p:cTn id="66" dur="500"/>
                                        <p:tgtEl>
                                          <p:spTgt spid="137"/>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12" fill="hold"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strips(downLeft)">
                                      <p:cBhvr>
                                        <p:cTn id="71" dur="500"/>
                                        <p:tgtEl>
                                          <p:spTgt spid="139"/>
                                        </p:tgtEl>
                                      </p:cBhvr>
                                    </p:animEffect>
                                  </p:childTnLst>
                                </p:cTn>
                              </p:par>
                            </p:childTnLst>
                          </p:cTn>
                        </p:par>
                        <p:par>
                          <p:cTn id="72" fill="hold">
                            <p:stCondLst>
                              <p:cond delay="500"/>
                            </p:stCondLst>
                            <p:childTnLst>
                              <p:par>
                                <p:cTn id="73" presetID="18" presetClass="entr" presetSubtype="6" fill="hold" nodeType="afterEffect">
                                  <p:stCondLst>
                                    <p:cond delay="0"/>
                                  </p:stCondLst>
                                  <p:childTnLst>
                                    <p:set>
                                      <p:cBhvr>
                                        <p:cTn id="74" dur="1" fill="hold">
                                          <p:stCondLst>
                                            <p:cond delay="0"/>
                                          </p:stCondLst>
                                        </p:cTn>
                                        <p:tgtEl>
                                          <p:spTgt spid="138"/>
                                        </p:tgtEl>
                                        <p:attrNameLst>
                                          <p:attrName>style.visibility</p:attrName>
                                        </p:attrNameLst>
                                      </p:cBhvr>
                                      <p:to>
                                        <p:strVal val="visible"/>
                                      </p:to>
                                    </p:set>
                                    <p:animEffect transition="in" filter="strips(downRight)">
                                      <p:cBhvr>
                                        <p:cTn id="75" dur="500"/>
                                        <p:tgtEl>
                                          <p:spTgt spid="138"/>
                                        </p:tgtEl>
                                      </p:cBhvr>
                                    </p:animEffect>
                                  </p:childTnLst>
                                </p:cTn>
                              </p:par>
                            </p:childTnLst>
                          </p:cTn>
                        </p:par>
                        <p:par>
                          <p:cTn id="76" fill="hold">
                            <p:stCondLst>
                              <p:cond delay="1000"/>
                            </p:stCondLst>
                            <p:childTnLst>
                              <p:par>
                                <p:cTn id="77" presetID="18" presetClass="entr" presetSubtype="12" fill="hold" nodeType="after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strips(downLeft)">
                                      <p:cBhvr>
                                        <p:cTn id="79" dur="500"/>
                                        <p:tgtEl>
                                          <p:spTgt spid="14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1881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18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a:extLst>
              <a:ext uri="{FF2B5EF4-FFF2-40B4-BE49-F238E27FC236}">
                <a16:creationId xmlns:a16="http://schemas.microsoft.com/office/drawing/2014/main" id="{0BD91D9F-59A9-423C-898C-2BDA2FE4785A}"/>
              </a:ext>
            </a:extLst>
          </p:cNvPr>
          <p:cNvSpPr txBox="1">
            <a:spLocks noChangeArrowheads="1"/>
          </p:cNvSpPr>
          <p:nvPr/>
        </p:nvSpPr>
        <p:spPr bwMode="auto">
          <a:xfrm>
            <a:off x="1055440" y="1124744"/>
            <a:ext cx="92964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发现</a:t>
            </a:r>
            <a:r>
              <a:rPr lang="zh-CN" altLang="en-US" sz="3200" b="1" dirty="0">
                <a:solidFill>
                  <a:srgbClr val="FF0066"/>
                </a:solidFill>
                <a:latin typeface="微软雅黑" panose="020B0503020204020204" pitchFamily="34" charset="-122"/>
                <a:ea typeface="微软雅黑" panose="020B0503020204020204" pitchFamily="34" charset="-122"/>
              </a:rPr>
              <a:t>生长素</a:t>
            </a:r>
            <a:r>
              <a:rPr lang="zh-CN" altLang="en-US" sz="3200" b="1" dirty="0">
                <a:latin typeface="微软雅黑" panose="020B0503020204020204" pitchFamily="34" charset="-122"/>
                <a:ea typeface="微软雅黑" panose="020B0503020204020204" pitchFamily="34" charset="-122"/>
              </a:rPr>
              <a:t>之后，科学家又陆续发现了</a:t>
            </a:r>
            <a:r>
              <a:rPr lang="zh-CN" altLang="en-US" sz="3200" b="1" dirty="0">
                <a:solidFill>
                  <a:srgbClr val="FF0066"/>
                </a:solidFill>
                <a:latin typeface="微软雅黑" panose="020B0503020204020204" pitchFamily="34" charset="-122"/>
                <a:ea typeface="微软雅黑" panose="020B0503020204020204" pitchFamily="34" charset="-122"/>
              </a:rPr>
              <a:t>赤霉素</a:t>
            </a: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66"/>
                </a:solidFill>
                <a:latin typeface="微软雅黑" panose="020B0503020204020204" pitchFamily="34" charset="-122"/>
                <a:ea typeface="微软雅黑" panose="020B0503020204020204" pitchFamily="34" charset="-122"/>
              </a:rPr>
              <a:t>细胞分裂素</a:t>
            </a: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66"/>
                </a:solidFill>
                <a:latin typeface="微软雅黑" panose="020B0503020204020204" pitchFamily="34" charset="-122"/>
                <a:ea typeface="微软雅黑" panose="020B0503020204020204" pitchFamily="34" charset="-122"/>
              </a:rPr>
              <a:t>脱落酸</a:t>
            </a:r>
            <a:r>
              <a:rPr lang="zh-CN" altLang="en-US" sz="3200" b="1" dirty="0">
                <a:latin typeface="微软雅黑" panose="020B0503020204020204" pitchFamily="34" charset="-122"/>
                <a:ea typeface="微软雅黑" panose="020B0503020204020204" pitchFamily="34" charset="-122"/>
              </a:rPr>
              <a:t>、</a:t>
            </a:r>
            <a:r>
              <a:rPr lang="zh-CN" altLang="en-US" sz="3200" b="1" dirty="0">
                <a:solidFill>
                  <a:srgbClr val="FF0066"/>
                </a:solidFill>
                <a:latin typeface="微软雅黑" panose="020B0503020204020204" pitchFamily="34" charset="-122"/>
                <a:ea typeface="微软雅黑" panose="020B0503020204020204" pitchFamily="34" charset="-122"/>
              </a:rPr>
              <a:t>乙烯</a:t>
            </a:r>
            <a:r>
              <a:rPr lang="zh-CN" altLang="en-US" sz="3200" b="1" dirty="0">
                <a:latin typeface="微软雅黑" panose="020B0503020204020204" pitchFamily="34" charset="-122"/>
                <a:ea typeface="微软雅黑" panose="020B0503020204020204" pitchFamily="34" charset="-122"/>
              </a:rPr>
              <a:t>等植物激素。</a:t>
            </a:r>
          </a:p>
        </p:txBody>
      </p:sp>
      <p:sp>
        <p:nvSpPr>
          <p:cNvPr id="115728" name="Text Box 16">
            <a:extLst>
              <a:ext uri="{FF2B5EF4-FFF2-40B4-BE49-F238E27FC236}">
                <a16:creationId xmlns:a16="http://schemas.microsoft.com/office/drawing/2014/main" id="{A704A2D1-4957-42CC-B50F-124CD43DCB07}"/>
              </a:ext>
            </a:extLst>
          </p:cNvPr>
          <p:cNvSpPr txBox="1">
            <a:spLocks noChangeArrowheads="1"/>
          </p:cNvSpPr>
          <p:nvPr/>
        </p:nvSpPr>
        <p:spPr bwMode="auto">
          <a:xfrm>
            <a:off x="1667508" y="3851176"/>
            <a:ext cx="8856984"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71500" indent="-571500" eaLnBrk="1" hangingPunct="1">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由植物体内产生，能从产生部位运送到作用部位，对植物生长发育有显著影响的微量有机物。</a:t>
            </a:r>
          </a:p>
        </p:txBody>
      </p:sp>
      <p:sp>
        <p:nvSpPr>
          <p:cNvPr id="2" name="矩形 1">
            <a:extLst>
              <a:ext uri="{FF2B5EF4-FFF2-40B4-BE49-F238E27FC236}">
                <a16:creationId xmlns:a16="http://schemas.microsoft.com/office/drawing/2014/main" id="{EAF8DE68-9318-4816-9F56-7F2D18C6986E}"/>
              </a:ext>
            </a:extLst>
          </p:cNvPr>
          <p:cNvSpPr/>
          <p:nvPr/>
        </p:nvSpPr>
        <p:spPr>
          <a:xfrm>
            <a:off x="1487488" y="2564904"/>
            <a:ext cx="2993128" cy="923330"/>
          </a:xfrm>
          <a:prstGeom prst="rect">
            <a:avLst/>
          </a:prstGeom>
          <a:noFill/>
        </p:spPr>
        <p:txBody>
          <a:bodyPr wrap="none">
            <a:spAutoFit/>
          </a:bodyPr>
          <a:lstStyle/>
          <a:p>
            <a:pPr algn="ctr">
              <a:defRPr/>
            </a:pPr>
            <a:r>
              <a:rPr lang="zh-CN" altLang="en-US" sz="5400" b="1" spc="50" dirty="0">
                <a:ln w="0"/>
                <a:solidFill>
                  <a:srgbClr val="0033CC"/>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植物激素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5728"/>
                                        </p:tgtEl>
                                        <p:attrNameLst>
                                          <p:attrName>style.visibility</p:attrName>
                                        </p:attrNameLst>
                                      </p:cBhvr>
                                      <p:to>
                                        <p:strVal val="visible"/>
                                      </p:to>
                                    </p:set>
                                    <p:anim calcmode="lin" valueType="num">
                                      <p:cBhvr additive="base">
                                        <p:cTn id="12" dur="500" fill="hold"/>
                                        <p:tgtEl>
                                          <p:spTgt spid="115728"/>
                                        </p:tgtEl>
                                        <p:attrNameLst>
                                          <p:attrName>ppt_x</p:attrName>
                                        </p:attrNameLst>
                                      </p:cBhvr>
                                      <p:tavLst>
                                        <p:tav tm="0">
                                          <p:val>
                                            <p:strVal val="#ppt_x"/>
                                          </p:val>
                                        </p:tav>
                                        <p:tav tm="100000">
                                          <p:val>
                                            <p:strVal val="#ppt_x"/>
                                          </p:val>
                                        </p:tav>
                                      </p:tavLst>
                                    </p:anim>
                                    <p:anim calcmode="lin" valueType="num">
                                      <p:cBhvr additive="base">
                                        <p:cTn id="13" dur="500" fill="hold"/>
                                        <p:tgtEl>
                                          <p:spTgt spid="1157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B343023-E4FE-49B5-97CB-65EABE779733}"/>
              </a:ext>
            </a:extLst>
          </p:cNvPr>
          <p:cNvSpPr txBox="1">
            <a:spLocks noChangeArrowheads="1"/>
          </p:cNvSpPr>
          <p:nvPr/>
        </p:nvSpPr>
        <p:spPr bwMode="auto">
          <a:xfrm>
            <a:off x="472283" y="274602"/>
            <a:ext cx="70580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kumimoji="1" lang="zh-CN" altLang="en-US" sz="3600" b="1" dirty="0">
                <a:solidFill>
                  <a:srgbClr val="3333CC"/>
                </a:solidFill>
                <a:latin typeface="微软雅黑" panose="020B0503020204020204" pitchFamily="34" charset="-122"/>
                <a:ea typeface="微软雅黑" panose="020B0503020204020204" pitchFamily="34" charset="-122"/>
              </a:rPr>
              <a:t>判断下列各胚芽鞘的生长情况</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
        <p:nvSpPr>
          <p:cNvPr id="46083" name="Text Box 3">
            <a:extLst>
              <a:ext uri="{FF2B5EF4-FFF2-40B4-BE49-F238E27FC236}">
                <a16:creationId xmlns:a16="http://schemas.microsoft.com/office/drawing/2014/main" id="{EB284F79-7A88-443B-B9B0-F88FEA04811D}"/>
              </a:ext>
            </a:extLst>
          </p:cNvPr>
          <p:cNvSpPr txBox="1">
            <a:spLocks noChangeArrowheads="1"/>
          </p:cNvSpPr>
          <p:nvPr/>
        </p:nvSpPr>
        <p:spPr bwMode="auto">
          <a:xfrm>
            <a:off x="2387601" y="3919539"/>
            <a:ext cx="1476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微软雅黑" panose="020B0503020204020204" pitchFamily="34" charset="-122"/>
                <a:ea typeface="微软雅黑" panose="020B0503020204020204" pitchFamily="34" charset="-122"/>
              </a:rPr>
              <a:t>生活在均匀光照下</a:t>
            </a:r>
          </a:p>
        </p:txBody>
      </p:sp>
      <p:sp>
        <p:nvSpPr>
          <p:cNvPr id="46084" name="AutoShape 4">
            <a:extLst>
              <a:ext uri="{FF2B5EF4-FFF2-40B4-BE49-F238E27FC236}">
                <a16:creationId xmlns:a16="http://schemas.microsoft.com/office/drawing/2014/main" id="{A4408DCF-B676-4ADF-8A3F-32844C785086}"/>
              </a:ext>
            </a:extLst>
          </p:cNvPr>
          <p:cNvSpPr>
            <a:spLocks noChangeArrowheads="1"/>
          </p:cNvSpPr>
          <p:nvPr/>
        </p:nvSpPr>
        <p:spPr bwMode="auto">
          <a:xfrm rot="-5400000">
            <a:off x="2395538" y="2979738"/>
            <a:ext cx="1371600" cy="381000"/>
          </a:xfrm>
          <a:prstGeom prst="flowChartDelay">
            <a:avLst/>
          </a:prstGeom>
          <a:gradFill rotWithShape="0">
            <a:gsLst>
              <a:gs pos="0">
                <a:srgbClr val="47762F"/>
              </a:gs>
              <a:gs pos="50000">
                <a:srgbClr val="99FF66"/>
              </a:gs>
              <a:gs pos="100000">
                <a:srgbClr val="47762F"/>
              </a:gs>
            </a:gsLst>
            <a:lin ang="540000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085" name="AutoShape 5">
            <a:extLst>
              <a:ext uri="{FF2B5EF4-FFF2-40B4-BE49-F238E27FC236}">
                <a16:creationId xmlns:a16="http://schemas.microsoft.com/office/drawing/2014/main" id="{C16B3F83-7B26-41D1-BFC7-54ECBA363F6F}"/>
              </a:ext>
            </a:extLst>
          </p:cNvPr>
          <p:cNvSpPr>
            <a:spLocks noChangeArrowheads="1"/>
          </p:cNvSpPr>
          <p:nvPr/>
        </p:nvSpPr>
        <p:spPr bwMode="auto">
          <a:xfrm>
            <a:off x="2825750" y="1619250"/>
            <a:ext cx="533400" cy="533400"/>
          </a:xfrm>
          <a:prstGeom prst="sun">
            <a:avLst>
              <a:gd name="adj"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086" name="Text Box 6">
            <a:extLst>
              <a:ext uri="{FF2B5EF4-FFF2-40B4-BE49-F238E27FC236}">
                <a16:creationId xmlns:a16="http://schemas.microsoft.com/office/drawing/2014/main" id="{947CE9E0-6CF2-483A-91D5-7F7998A39BE1}"/>
              </a:ext>
            </a:extLst>
          </p:cNvPr>
          <p:cNvSpPr txBox="1">
            <a:spLocks noChangeArrowheads="1"/>
          </p:cNvSpPr>
          <p:nvPr/>
        </p:nvSpPr>
        <p:spPr bwMode="auto">
          <a:xfrm>
            <a:off x="2208213" y="5013326"/>
            <a:ext cx="1655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直立生长</a:t>
            </a:r>
          </a:p>
        </p:txBody>
      </p:sp>
      <p:sp>
        <p:nvSpPr>
          <p:cNvPr id="46087" name="AutoShape 7">
            <a:extLst>
              <a:ext uri="{FF2B5EF4-FFF2-40B4-BE49-F238E27FC236}">
                <a16:creationId xmlns:a16="http://schemas.microsoft.com/office/drawing/2014/main" id="{9C90F36A-7A2A-401A-8CFE-65153022CBDC}"/>
              </a:ext>
            </a:extLst>
          </p:cNvPr>
          <p:cNvSpPr>
            <a:spLocks noChangeArrowheads="1"/>
          </p:cNvSpPr>
          <p:nvPr/>
        </p:nvSpPr>
        <p:spPr bwMode="auto">
          <a:xfrm rot="-5400000">
            <a:off x="4267200" y="2976563"/>
            <a:ext cx="1371600" cy="381000"/>
          </a:xfrm>
          <a:prstGeom prst="flowChartDelay">
            <a:avLst/>
          </a:prstGeom>
          <a:gradFill rotWithShape="0">
            <a:gsLst>
              <a:gs pos="0">
                <a:srgbClr val="47762F"/>
              </a:gs>
              <a:gs pos="50000">
                <a:srgbClr val="99FF66"/>
              </a:gs>
              <a:gs pos="100000">
                <a:srgbClr val="47762F"/>
              </a:gs>
            </a:gsLst>
            <a:lin ang="540000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2" name="Group 8">
            <a:extLst>
              <a:ext uri="{FF2B5EF4-FFF2-40B4-BE49-F238E27FC236}">
                <a16:creationId xmlns:a16="http://schemas.microsoft.com/office/drawing/2014/main" id="{7E1B8347-BA10-474B-872E-224164725D99}"/>
              </a:ext>
            </a:extLst>
          </p:cNvPr>
          <p:cNvGrpSpPr>
            <a:grpSpLocks/>
          </p:cNvGrpSpPr>
          <p:nvPr/>
        </p:nvGrpSpPr>
        <p:grpSpPr bwMode="auto">
          <a:xfrm>
            <a:off x="4295775" y="2051050"/>
            <a:ext cx="1295400" cy="1828800"/>
            <a:chOff x="3168" y="3168"/>
            <a:chExt cx="816" cy="1152"/>
          </a:xfrm>
        </p:grpSpPr>
        <p:sp>
          <p:nvSpPr>
            <p:cNvPr id="27680" name="Line 9">
              <a:extLst>
                <a:ext uri="{FF2B5EF4-FFF2-40B4-BE49-F238E27FC236}">
                  <a16:creationId xmlns:a16="http://schemas.microsoft.com/office/drawing/2014/main" id="{1F103E21-FB72-4A5F-A6D7-3DECB4148F59}"/>
                </a:ext>
              </a:extLst>
            </p:cNvPr>
            <p:cNvSpPr>
              <a:spLocks noChangeShapeType="1"/>
            </p:cNvSpPr>
            <p:nvPr/>
          </p:nvSpPr>
          <p:spPr bwMode="auto">
            <a:xfrm>
              <a:off x="3168" y="3168"/>
              <a:ext cx="81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81" name="Line 10">
              <a:extLst>
                <a:ext uri="{FF2B5EF4-FFF2-40B4-BE49-F238E27FC236}">
                  <a16:creationId xmlns:a16="http://schemas.microsoft.com/office/drawing/2014/main" id="{147C9A75-1564-41BE-86CB-11E631B5330C}"/>
                </a:ext>
              </a:extLst>
            </p:cNvPr>
            <p:cNvSpPr>
              <a:spLocks noChangeShapeType="1"/>
            </p:cNvSpPr>
            <p:nvPr/>
          </p:nvSpPr>
          <p:spPr bwMode="auto">
            <a:xfrm>
              <a:off x="3168" y="3168"/>
              <a:ext cx="0" cy="11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82" name="Line 11">
              <a:extLst>
                <a:ext uri="{FF2B5EF4-FFF2-40B4-BE49-F238E27FC236}">
                  <a16:creationId xmlns:a16="http://schemas.microsoft.com/office/drawing/2014/main" id="{6730D881-50F8-487E-A4CC-B12CE0AB919C}"/>
                </a:ext>
              </a:extLst>
            </p:cNvPr>
            <p:cNvSpPr>
              <a:spLocks noChangeShapeType="1"/>
            </p:cNvSpPr>
            <p:nvPr/>
          </p:nvSpPr>
          <p:spPr bwMode="auto">
            <a:xfrm>
              <a:off x="3984" y="3168"/>
              <a:ext cx="0" cy="11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6092" name="Text Box 12">
            <a:extLst>
              <a:ext uri="{FF2B5EF4-FFF2-40B4-BE49-F238E27FC236}">
                <a16:creationId xmlns:a16="http://schemas.microsoft.com/office/drawing/2014/main" id="{88B341A0-AFDD-40F8-858B-45C3B846D353}"/>
              </a:ext>
            </a:extLst>
          </p:cNvPr>
          <p:cNvSpPr txBox="1">
            <a:spLocks noChangeArrowheads="1"/>
          </p:cNvSpPr>
          <p:nvPr/>
        </p:nvSpPr>
        <p:spPr bwMode="auto">
          <a:xfrm>
            <a:off x="4114800" y="3919539"/>
            <a:ext cx="190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微软雅黑" panose="020B0503020204020204" pitchFamily="34" charset="-122"/>
                <a:ea typeface="微软雅黑" panose="020B0503020204020204" pitchFamily="34" charset="-122"/>
              </a:rPr>
              <a:t>不透光的纸盒</a:t>
            </a:r>
            <a:r>
              <a:rPr kumimoji="1" lang="en-US" altLang="zh-CN" sz="2400" b="1">
                <a:latin typeface="微软雅黑" panose="020B0503020204020204" pitchFamily="34" charset="-122"/>
                <a:ea typeface="微软雅黑" panose="020B0503020204020204" pitchFamily="34" charset="-122"/>
              </a:rPr>
              <a:t>—</a:t>
            </a:r>
            <a:r>
              <a:rPr kumimoji="1" lang="zh-CN" altLang="en-US" sz="2400" b="1">
                <a:latin typeface="微软雅黑" panose="020B0503020204020204" pitchFamily="34" charset="-122"/>
                <a:ea typeface="微软雅黑" panose="020B0503020204020204" pitchFamily="34" charset="-122"/>
              </a:rPr>
              <a:t>黑暗中</a:t>
            </a:r>
          </a:p>
        </p:txBody>
      </p:sp>
      <p:sp>
        <p:nvSpPr>
          <p:cNvPr id="46093" name="Text Box 13">
            <a:extLst>
              <a:ext uri="{FF2B5EF4-FFF2-40B4-BE49-F238E27FC236}">
                <a16:creationId xmlns:a16="http://schemas.microsoft.com/office/drawing/2014/main" id="{20A0FE83-FB4B-419E-A552-EB7C0CD6885F}"/>
              </a:ext>
            </a:extLst>
          </p:cNvPr>
          <p:cNvSpPr txBox="1">
            <a:spLocks noChangeArrowheads="1"/>
          </p:cNvSpPr>
          <p:nvPr/>
        </p:nvSpPr>
        <p:spPr bwMode="auto">
          <a:xfrm>
            <a:off x="4224339" y="5013326"/>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直立生长</a:t>
            </a:r>
          </a:p>
        </p:txBody>
      </p:sp>
      <p:sp>
        <p:nvSpPr>
          <p:cNvPr id="46094" name="Line 14">
            <a:extLst>
              <a:ext uri="{FF2B5EF4-FFF2-40B4-BE49-F238E27FC236}">
                <a16:creationId xmlns:a16="http://schemas.microsoft.com/office/drawing/2014/main" id="{A89DFF5A-B809-4ECE-97AE-DCF3DB445983}"/>
              </a:ext>
            </a:extLst>
          </p:cNvPr>
          <p:cNvSpPr>
            <a:spLocks noChangeShapeType="1"/>
          </p:cNvSpPr>
          <p:nvPr/>
        </p:nvSpPr>
        <p:spPr bwMode="auto">
          <a:xfrm>
            <a:off x="1703389" y="3851275"/>
            <a:ext cx="8758237"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095" name="Text Box 15">
            <a:extLst>
              <a:ext uri="{FF2B5EF4-FFF2-40B4-BE49-F238E27FC236}">
                <a16:creationId xmlns:a16="http://schemas.microsoft.com/office/drawing/2014/main" id="{9F3F469C-405B-43D1-AA97-DF6889C47C0F}"/>
              </a:ext>
            </a:extLst>
          </p:cNvPr>
          <p:cNvSpPr txBox="1">
            <a:spLocks noChangeArrowheads="1"/>
          </p:cNvSpPr>
          <p:nvPr/>
        </p:nvSpPr>
        <p:spPr bwMode="auto">
          <a:xfrm>
            <a:off x="8899525" y="4997450"/>
            <a:ext cx="15890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不生长不弯曲</a:t>
            </a:r>
          </a:p>
        </p:txBody>
      </p:sp>
      <p:grpSp>
        <p:nvGrpSpPr>
          <p:cNvPr id="3" name="Group 16">
            <a:extLst>
              <a:ext uri="{FF2B5EF4-FFF2-40B4-BE49-F238E27FC236}">
                <a16:creationId xmlns:a16="http://schemas.microsoft.com/office/drawing/2014/main" id="{F3236BD5-E917-4E48-88D9-1923C64C8BF6}"/>
              </a:ext>
            </a:extLst>
          </p:cNvPr>
          <p:cNvGrpSpPr>
            <a:grpSpLocks/>
          </p:cNvGrpSpPr>
          <p:nvPr/>
        </p:nvGrpSpPr>
        <p:grpSpPr bwMode="auto">
          <a:xfrm>
            <a:off x="6672263" y="2006600"/>
            <a:ext cx="1295400" cy="1828800"/>
            <a:chOff x="4464" y="1728"/>
            <a:chExt cx="816" cy="1152"/>
          </a:xfrm>
        </p:grpSpPr>
        <p:sp>
          <p:nvSpPr>
            <p:cNvPr id="27676" name="Line 17">
              <a:extLst>
                <a:ext uri="{FF2B5EF4-FFF2-40B4-BE49-F238E27FC236}">
                  <a16:creationId xmlns:a16="http://schemas.microsoft.com/office/drawing/2014/main" id="{D9967CA9-E891-4E41-85FB-21661E664196}"/>
                </a:ext>
              </a:extLst>
            </p:cNvPr>
            <p:cNvSpPr>
              <a:spLocks noChangeShapeType="1"/>
            </p:cNvSpPr>
            <p:nvPr/>
          </p:nvSpPr>
          <p:spPr bwMode="auto">
            <a:xfrm>
              <a:off x="4464" y="1728"/>
              <a:ext cx="81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7" name="Line 18">
              <a:extLst>
                <a:ext uri="{FF2B5EF4-FFF2-40B4-BE49-F238E27FC236}">
                  <a16:creationId xmlns:a16="http://schemas.microsoft.com/office/drawing/2014/main" id="{82BDBB14-B340-4758-A3E8-37FAB0E166D4}"/>
                </a:ext>
              </a:extLst>
            </p:cNvPr>
            <p:cNvSpPr>
              <a:spLocks noChangeShapeType="1"/>
            </p:cNvSpPr>
            <p:nvPr/>
          </p:nvSpPr>
          <p:spPr bwMode="auto">
            <a:xfrm>
              <a:off x="4464" y="1728"/>
              <a:ext cx="0" cy="24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8" name="Line 19">
              <a:extLst>
                <a:ext uri="{FF2B5EF4-FFF2-40B4-BE49-F238E27FC236}">
                  <a16:creationId xmlns:a16="http://schemas.microsoft.com/office/drawing/2014/main" id="{89BD3DAA-7331-47CD-A23A-7D5EC1B476F6}"/>
                </a:ext>
              </a:extLst>
            </p:cNvPr>
            <p:cNvSpPr>
              <a:spLocks noChangeShapeType="1"/>
            </p:cNvSpPr>
            <p:nvPr/>
          </p:nvSpPr>
          <p:spPr bwMode="auto">
            <a:xfrm>
              <a:off x="5280" y="1728"/>
              <a:ext cx="0" cy="11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9" name="Line 20">
              <a:extLst>
                <a:ext uri="{FF2B5EF4-FFF2-40B4-BE49-F238E27FC236}">
                  <a16:creationId xmlns:a16="http://schemas.microsoft.com/office/drawing/2014/main" id="{225B2DA3-EF5E-4C66-8080-56DA0B820DD9}"/>
                </a:ext>
              </a:extLst>
            </p:cNvPr>
            <p:cNvSpPr>
              <a:spLocks noChangeShapeType="1"/>
            </p:cNvSpPr>
            <p:nvPr/>
          </p:nvSpPr>
          <p:spPr bwMode="auto">
            <a:xfrm>
              <a:off x="4464" y="2112"/>
              <a:ext cx="0" cy="76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6101" name="AutoShape 21">
            <a:extLst>
              <a:ext uri="{FF2B5EF4-FFF2-40B4-BE49-F238E27FC236}">
                <a16:creationId xmlns:a16="http://schemas.microsoft.com/office/drawing/2014/main" id="{AB28A74C-2B76-4C8B-9B80-4575FA833024}"/>
              </a:ext>
            </a:extLst>
          </p:cNvPr>
          <p:cNvSpPr>
            <a:spLocks noChangeArrowheads="1"/>
          </p:cNvSpPr>
          <p:nvPr/>
        </p:nvSpPr>
        <p:spPr bwMode="auto">
          <a:xfrm>
            <a:off x="5951538" y="1943100"/>
            <a:ext cx="533400" cy="533400"/>
          </a:xfrm>
          <a:prstGeom prst="sun">
            <a:avLst>
              <a:gd name="adj"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102" name="Text Box 22">
            <a:extLst>
              <a:ext uri="{FF2B5EF4-FFF2-40B4-BE49-F238E27FC236}">
                <a16:creationId xmlns:a16="http://schemas.microsoft.com/office/drawing/2014/main" id="{C2A08DBD-7135-4D4F-8563-9715017583CC}"/>
              </a:ext>
            </a:extLst>
          </p:cNvPr>
          <p:cNvSpPr txBox="1">
            <a:spLocks noChangeArrowheads="1"/>
          </p:cNvSpPr>
          <p:nvPr/>
        </p:nvSpPr>
        <p:spPr bwMode="auto">
          <a:xfrm>
            <a:off x="6635750" y="3851276"/>
            <a:ext cx="16208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微软雅黑" panose="020B0503020204020204" pitchFamily="34" charset="-122"/>
                <a:ea typeface="微软雅黑" panose="020B0503020204020204" pitchFamily="34" charset="-122"/>
              </a:rPr>
              <a:t>单侧光照射胚芽鞘</a:t>
            </a:r>
          </a:p>
        </p:txBody>
      </p:sp>
      <p:sp>
        <p:nvSpPr>
          <p:cNvPr id="27674" name="AutoShape 24">
            <a:extLst>
              <a:ext uri="{FF2B5EF4-FFF2-40B4-BE49-F238E27FC236}">
                <a16:creationId xmlns:a16="http://schemas.microsoft.com/office/drawing/2014/main" id="{073A3BCF-A1F1-4424-835C-513BADA3DFB2}"/>
              </a:ext>
            </a:extLst>
          </p:cNvPr>
          <p:cNvSpPr>
            <a:spLocks noChangeArrowheads="1"/>
          </p:cNvSpPr>
          <p:nvPr/>
        </p:nvSpPr>
        <p:spPr bwMode="auto">
          <a:xfrm rot="16200000">
            <a:off x="6699251" y="2990851"/>
            <a:ext cx="1281113" cy="381000"/>
          </a:xfrm>
          <a:prstGeom prst="flowChartDelay">
            <a:avLst/>
          </a:prstGeom>
          <a:gradFill rotWithShape="0">
            <a:gsLst>
              <a:gs pos="0">
                <a:srgbClr val="47762F"/>
              </a:gs>
              <a:gs pos="50000">
                <a:srgbClr val="99FF66"/>
              </a:gs>
              <a:gs pos="100000">
                <a:srgbClr val="47762F"/>
              </a:gs>
            </a:gsLst>
            <a:lin ang="540000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7675" name="Oval 25">
            <a:extLst>
              <a:ext uri="{FF2B5EF4-FFF2-40B4-BE49-F238E27FC236}">
                <a16:creationId xmlns:a16="http://schemas.microsoft.com/office/drawing/2014/main" id="{41A8BA11-DA24-4B97-AAEE-E091D17674B5}"/>
              </a:ext>
            </a:extLst>
          </p:cNvPr>
          <p:cNvSpPr>
            <a:spLocks noChangeArrowheads="1"/>
          </p:cNvSpPr>
          <p:nvPr/>
        </p:nvSpPr>
        <p:spPr bwMode="auto">
          <a:xfrm rot="19713448">
            <a:off x="7053264" y="2206625"/>
            <a:ext cx="382587" cy="876300"/>
          </a:xfrm>
          <a:prstGeom prst="ellipse">
            <a:avLst/>
          </a:prstGeom>
          <a:gradFill rotWithShape="0">
            <a:gsLst>
              <a:gs pos="0">
                <a:srgbClr val="47762F"/>
              </a:gs>
              <a:gs pos="50000">
                <a:srgbClr val="99FF66"/>
              </a:gs>
              <a:gs pos="100000">
                <a:srgbClr val="47762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106" name="Text Box 26">
            <a:extLst>
              <a:ext uri="{FF2B5EF4-FFF2-40B4-BE49-F238E27FC236}">
                <a16:creationId xmlns:a16="http://schemas.microsoft.com/office/drawing/2014/main" id="{072C065C-5C31-4359-83D4-0BCD39518A58}"/>
              </a:ext>
            </a:extLst>
          </p:cNvPr>
          <p:cNvSpPr txBox="1">
            <a:spLocks noChangeArrowheads="1"/>
          </p:cNvSpPr>
          <p:nvPr/>
        </p:nvSpPr>
        <p:spPr bwMode="auto">
          <a:xfrm>
            <a:off x="6600826" y="5003800"/>
            <a:ext cx="172720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弯向光源生长</a:t>
            </a:r>
          </a:p>
        </p:txBody>
      </p:sp>
      <p:grpSp>
        <p:nvGrpSpPr>
          <p:cNvPr id="5" name="Group 27">
            <a:extLst>
              <a:ext uri="{FF2B5EF4-FFF2-40B4-BE49-F238E27FC236}">
                <a16:creationId xmlns:a16="http://schemas.microsoft.com/office/drawing/2014/main" id="{0A1EC065-FDF1-4EC9-9E8A-6BB5BFE8A470}"/>
              </a:ext>
            </a:extLst>
          </p:cNvPr>
          <p:cNvGrpSpPr>
            <a:grpSpLocks/>
          </p:cNvGrpSpPr>
          <p:nvPr/>
        </p:nvGrpSpPr>
        <p:grpSpPr bwMode="auto">
          <a:xfrm>
            <a:off x="8977313" y="2006600"/>
            <a:ext cx="1295400" cy="1828800"/>
            <a:chOff x="4464" y="1728"/>
            <a:chExt cx="816" cy="1152"/>
          </a:xfrm>
        </p:grpSpPr>
        <p:sp>
          <p:nvSpPr>
            <p:cNvPr id="27670" name="Line 28">
              <a:extLst>
                <a:ext uri="{FF2B5EF4-FFF2-40B4-BE49-F238E27FC236}">
                  <a16:creationId xmlns:a16="http://schemas.microsoft.com/office/drawing/2014/main" id="{39E6BDBC-0E2B-45FC-8B1B-9A19EDBAB470}"/>
                </a:ext>
              </a:extLst>
            </p:cNvPr>
            <p:cNvSpPr>
              <a:spLocks noChangeShapeType="1"/>
            </p:cNvSpPr>
            <p:nvPr/>
          </p:nvSpPr>
          <p:spPr bwMode="auto">
            <a:xfrm>
              <a:off x="4464" y="1728"/>
              <a:ext cx="816"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1" name="Line 29">
              <a:extLst>
                <a:ext uri="{FF2B5EF4-FFF2-40B4-BE49-F238E27FC236}">
                  <a16:creationId xmlns:a16="http://schemas.microsoft.com/office/drawing/2014/main" id="{A90A88FB-233B-4908-A992-998CFFA42165}"/>
                </a:ext>
              </a:extLst>
            </p:cNvPr>
            <p:cNvSpPr>
              <a:spLocks noChangeShapeType="1"/>
            </p:cNvSpPr>
            <p:nvPr/>
          </p:nvSpPr>
          <p:spPr bwMode="auto">
            <a:xfrm>
              <a:off x="4464" y="1728"/>
              <a:ext cx="0" cy="24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2" name="Line 30">
              <a:extLst>
                <a:ext uri="{FF2B5EF4-FFF2-40B4-BE49-F238E27FC236}">
                  <a16:creationId xmlns:a16="http://schemas.microsoft.com/office/drawing/2014/main" id="{55F3D57C-FC41-4E43-9101-29C2501D75E3}"/>
                </a:ext>
              </a:extLst>
            </p:cNvPr>
            <p:cNvSpPr>
              <a:spLocks noChangeShapeType="1"/>
            </p:cNvSpPr>
            <p:nvPr/>
          </p:nvSpPr>
          <p:spPr bwMode="auto">
            <a:xfrm>
              <a:off x="5280" y="1728"/>
              <a:ext cx="0" cy="11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3" name="Line 31">
              <a:extLst>
                <a:ext uri="{FF2B5EF4-FFF2-40B4-BE49-F238E27FC236}">
                  <a16:creationId xmlns:a16="http://schemas.microsoft.com/office/drawing/2014/main" id="{7856B67A-4BA4-4894-9E38-3F184B6B0316}"/>
                </a:ext>
              </a:extLst>
            </p:cNvPr>
            <p:cNvSpPr>
              <a:spLocks noChangeShapeType="1"/>
            </p:cNvSpPr>
            <p:nvPr/>
          </p:nvSpPr>
          <p:spPr bwMode="auto">
            <a:xfrm>
              <a:off x="4464" y="2112"/>
              <a:ext cx="0" cy="76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6112" name="Rectangle 32">
            <a:extLst>
              <a:ext uri="{FF2B5EF4-FFF2-40B4-BE49-F238E27FC236}">
                <a16:creationId xmlns:a16="http://schemas.microsoft.com/office/drawing/2014/main" id="{BD47BB1A-B5B8-4B61-B5E3-58B3A362A8F9}"/>
              </a:ext>
            </a:extLst>
          </p:cNvPr>
          <p:cNvSpPr>
            <a:spLocks noChangeArrowheads="1"/>
          </p:cNvSpPr>
          <p:nvPr/>
        </p:nvSpPr>
        <p:spPr bwMode="auto">
          <a:xfrm>
            <a:off x="9472613" y="2708275"/>
            <a:ext cx="381000" cy="1143000"/>
          </a:xfrm>
          <a:prstGeom prst="rect">
            <a:avLst/>
          </a:prstGeom>
          <a:gradFill rotWithShape="0">
            <a:gsLst>
              <a:gs pos="0">
                <a:srgbClr val="47762F"/>
              </a:gs>
              <a:gs pos="50000">
                <a:srgbClr val="99FF66"/>
              </a:gs>
              <a:gs pos="100000">
                <a:srgbClr val="47762F"/>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113" name="Text Box 33">
            <a:extLst>
              <a:ext uri="{FF2B5EF4-FFF2-40B4-BE49-F238E27FC236}">
                <a16:creationId xmlns:a16="http://schemas.microsoft.com/office/drawing/2014/main" id="{81AED7DA-E51C-4F82-A36E-B3D346D62F0D}"/>
              </a:ext>
            </a:extLst>
          </p:cNvPr>
          <p:cNvSpPr txBox="1">
            <a:spLocks noChangeArrowheads="1"/>
          </p:cNvSpPr>
          <p:nvPr/>
        </p:nvSpPr>
        <p:spPr bwMode="auto">
          <a:xfrm>
            <a:off x="8975726" y="3851276"/>
            <a:ext cx="1584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微软雅黑" panose="020B0503020204020204" pitchFamily="34" charset="-122"/>
                <a:ea typeface="微软雅黑" panose="020B0503020204020204" pitchFamily="34" charset="-122"/>
              </a:rPr>
              <a:t>去尖端单侧光照</a:t>
            </a:r>
          </a:p>
        </p:txBody>
      </p:sp>
      <p:sp>
        <p:nvSpPr>
          <p:cNvPr id="46114" name="AutoShape 34">
            <a:extLst>
              <a:ext uri="{FF2B5EF4-FFF2-40B4-BE49-F238E27FC236}">
                <a16:creationId xmlns:a16="http://schemas.microsoft.com/office/drawing/2014/main" id="{D757FA6F-E234-4948-B202-CCDF05806CD3}"/>
              </a:ext>
            </a:extLst>
          </p:cNvPr>
          <p:cNvSpPr>
            <a:spLocks noChangeArrowheads="1"/>
          </p:cNvSpPr>
          <p:nvPr/>
        </p:nvSpPr>
        <p:spPr bwMode="auto">
          <a:xfrm>
            <a:off x="8220075" y="2044700"/>
            <a:ext cx="533400" cy="533400"/>
          </a:xfrm>
          <a:prstGeom prst="sun">
            <a:avLst>
              <a:gd name="adj" fmla="val 25000"/>
            </a:avLst>
          </a:prstGeom>
          <a:solidFill>
            <a:srgbClr val="FF00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anim calcmode="lin" valueType="num">
                                      <p:cBhvr additive="base">
                                        <p:cTn id="7" dur="500" fill="hold"/>
                                        <p:tgtEl>
                                          <p:spTgt spid="46085"/>
                                        </p:tgtEl>
                                        <p:attrNameLst>
                                          <p:attrName>ppt_x</p:attrName>
                                        </p:attrNameLst>
                                      </p:cBhvr>
                                      <p:tavLst>
                                        <p:tav tm="0">
                                          <p:val>
                                            <p:strVal val="#ppt_x"/>
                                          </p:val>
                                        </p:tav>
                                        <p:tav tm="100000">
                                          <p:val>
                                            <p:strVal val="#ppt_x"/>
                                          </p:val>
                                        </p:tav>
                                      </p:tavLst>
                                    </p:anim>
                                    <p:anim calcmode="lin" valueType="num">
                                      <p:cBhvr additive="base">
                                        <p:cTn id="8" dur="500" fill="hold"/>
                                        <p:tgtEl>
                                          <p:spTgt spid="460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4"/>
                                        </p:tgtEl>
                                        <p:attrNameLst>
                                          <p:attrName>style.visibility</p:attrName>
                                        </p:attrNameLst>
                                      </p:cBhvr>
                                      <p:to>
                                        <p:strVal val="visible"/>
                                      </p:to>
                                    </p:set>
                                    <p:anim calcmode="lin" valueType="num">
                                      <p:cBhvr additive="base">
                                        <p:cTn id="11" dur="500" fill="hold"/>
                                        <p:tgtEl>
                                          <p:spTgt spid="46084"/>
                                        </p:tgtEl>
                                        <p:attrNameLst>
                                          <p:attrName>ppt_x</p:attrName>
                                        </p:attrNameLst>
                                      </p:cBhvr>
                                      <p:tavLst>
                                        <p:tav tm="0">
                                          <p:val>
                                            <p:strVal val="#ppt_x"/>
                                          </p:val>
                                        </p:tav>
                                        <p:tav tm="100000">
                                          <p:val>
                                            <p:strVal val="#ppt_x"/>
                                          </p:val>
                                        </p:tav>
                                      </p:tavLst>
                                    </p:anim>
                                    <p:anim calcmode="lin" valueType="num">
                                      <p:cBhvr additive="base">
                                        <p:cTn id="12" dur="500" fill="hold"/>
                                        <p:tgtEl>
                                          <p:spTgt spid="4608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6094"/>
                                        </p:tgtEl>
                                        <p:attrNameLst>
                                          <p:attrName>style.visibility</p:attrName>
                                        </p:attrNameLst>
                                      </p:cBhvr>
                                      <p:to>
                                        <p:strVal val="visible"/>
                                      </p:to>
                                    </p:set>
                                    <p:anim calcmode="lin" valueType="num">
                                      <p:cBhvr additive="base">
                                        <p:cTn id="15" dur="500" fill="hold"/>
                                        <p:tgtEl>
                                          <p:spTgt spid="46094"/>
                                        </p:tgtEl>
                                        <p:attrNameLst>
                                          <p:attrName>ppt_x</p:attrName>
                                        </p:attrNameLst>
                                      </p:cBhvr>
                                      <p:tavLst>
                                        <p:tav tm="0">
                                          <p:val>
                                            <p:strVal val="#ppt_x"/>
                                          </p:val>
                                        </p:tav>
                                        <p:tav tm="100000">
                                          <p:val>
                                            <p:strVal val="#ppt_x"/>
                                          </p:val>
                                        </p:tav>
                                      </p:tavLst>
                                    </p:anim>
                                    <p:anim calcmode="lin" valueType="num">
                                      <p:cBhvr additive="base">
                                        <p:cTn id="16" dur="500" fill="hold"/>
                                        <p:tgtEl>
                                          <p:spTgt spid="460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083"/>
                                        </p:tgtEl>
                                        <p:attrNameLst>
                                          <p:attrName>style.visibility</p:attrName>
                                        </p:attrNameLst>
                                      </p:cBhvr>
                                      <p:to>
                                        <p:strVal val="visible"/>
                                      </p:to>
                                    </p:set>
                                    <p:anim calcmode="lin" valueType="num">
                                      <p:cBhvr additive="base">
                                        <p:cTn id="19" dur="500" fill="hold"/>
                                        <p:tgtEl>
                                          <p:spTgt spid="46083"/>
                                        </p:tgtEl>
                                        <p:attrNameLst>
                                          <p:attrName>ppt_x</p:attrName>
                                        </p:attrNameLst>
                                      </p:cBhvr>
                                      <p:tavLst>
                                        <p:tav tm="0">
                                          <p:val>
                                            <p:strVal val="#ppt_x"/>
                                          </p:val>
                                        </p:tav>
                                        <p:tav tm="100000">
                                          <p:val>
                                            <p:strVal val="#ppt_x"/>
                                          </p:val>
                                        </p:tav>
                                      </p:tavLst>
                                    </p:anim>
                                    <p:anim calcmode="lin" valueType="num">
                                      <p:cBhvr additive="base">
                                        <p:cTn id="20" dur="500" fill="hold"/>
                                        <p:tgtEl>
                                          <p:spTgt spid="460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087"/>
                                        </p:tgtEl>
                                        <p:attrNameLst>
                                          <p:attrName>style.visibility</p:attrName>
                                        </p:attrNameLst>
                                      </p:cBhvr>
                                      <p:to>
                                        <p:strVal val="visible"/>
                                      </p:to>
                                    </p:set>
                                    <p:anim calcmode="lin" valueType="num">
                                      <p:cBhvr additive="base">
                                        <p:cTn id="23" dur="500" fill="hold"/>
                                        <p:tgtEl>
                                          <p:spTgt spid="46087"/>
                                        </p:tgtEl>
                                        <p:attrNameLst>
                                          <p:attrName>ppt_x</p:attrName>
                                        </p:attrNameLst>
                                      </p:cBhvr>
                                      <p:tavLst>
                                        <p:tav tm="0">
                                          <p:val>
                                            <p:strVal val="#ppt_x"/>
                                          </p:val>
                                        </p:tav>
                                        <p:tav tm="100000">
                                          <p:val>
                                            <p:strVal val="#ppt_x"/>
                                          </p:val>
                                        </p:tav>
                                      </p:tavLst>
                                    </p:anim>
                                    <p:anim calcmode="lin" valueType="num">
                                      <p:cBhvr additive="base">
                                        <p:cTn id="24" dur="500" fill="hold"/>
                                        <p:tgtEl>
                                          <p:spTgt spid="4608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092"/>
                                        </p:tgtEl>
                                        <p:attrNameLst>
                                          <p:attrName>style.visibility</p:attrName>
                                        </p:attrNameLst>
                                      </p:cBhvr>
                                      <p:to>
                                        <p:strVal val="visible"/>
                                      </p:to>
                                    </p:set>
                                    <p:anim calcmode="lin" valueType="num">
                                      <p:cBhvr additive="base">
                                        <p:cTn id="31" dur="500" fill="hold"/>
                                        <p:tgtEl>
                                          <p:spTgt spid="46092"/>
                                        </p:tgtEl>
                                        <p:attrNameLst>
                                          <p:attrName>ppt_x</p:attrName>
                                        </p:attrNameLst>
                                      </p:cBhvr>
                                      <p:tavLst>
                                        <p:tav tm="0">
                                          <p:val>
                                            <p:strVal val="#ppt_x"/>
                                          </p:val>
                                        </p:tav>
                                        <p:tav tm="100000">
                                          <p:val>
                                            <p:strVal val="#ppt_x"/>
                                          </p:val>
                                        </p:tav>
                                      </p:tavLst>
                                    </p:anim>
                                    <p:anim calcmode="lin" valueType="num">
                                      <p:cBhvr additive="base">
                                        <p:cTn id="32" dur="500" fill="hold"/>
                                        <p:tgtEl>
                                          <p:spTgt spid="4609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101"/>
                                        </p:tgtEl>
                                        <p:attrNameLst>
                                          <p:attrName>style.visibility</p:attrName>
                                        </p:attrNameLst>
                                      </p:cBhvr>
                                      <p:to>
                                        <p:strVal val="visible"/>
                                      </p:to>
                                    </p:set>
                                    <p:anim calcmode="lin" valueType="num">
                                      <p:cBhvr additive="base">
                                        <p:cTn id="35" dur="500" fill="hold"/>
                                        <p:tgtEl>
                                          <p:spTgt spid="46101"/>
                                        </p:tgtEl>
                                        <p:attrNameLst>
                                          <p:attrName>ppt_x</p:attrName>
                                        </p:attrNameLst>
                                      </p:cBhvr>
                                      <p:tavLst>
                                        <p:tav tm="0">
                                          <p:val>
                                            <p:strVal val="#ppt_x"/>
                                          </p:val>
                                        </p:tav>
                                        <p:tav tm="100000">
                                          <p:val>
                                            <p:strVal val="#ppt_x"/>
                                          </p:val>
                                        </p:tav>
                                      </p:tavLst>
                                    </p:anim>
                                    <p:anim calcmode="lin" valueType="num">
                                      <p:cBhvr additive="base">
                                        <p:cTn id="36" dur="500" fill="hold"/>
                                        <p:tgtEl>
                                          <p:spTgt spid="4610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102"/>
                                        </p:tgtEl>
                                        <p:attrNameLst>
                                          <p:attrName>style.visibility</p:attrName>
                                        </p:attrNameLst>
                                      </p:cBhvr>
                                      <p:to>
                                        <p:strVal val="visible"/>
                                      </p:to>
                                    </p:set>
                                    <p:anim calcmode="lin" valueType="num">
                                      <p:cBhvr additive="base">
                                        <p:cTn id="43" dur="500" fill="hold"/>
                                        <p:tgtEl>
                                          <p:spTgt spid="46102"/>
                                        </p:tgtEl>
                                        <p:attrNameLst>
                                          <p:attrName>ppt_x</p:attrName>
                                        </p:attrNameLst>
                                      </p:cBhvr>
                                      <p:tavLst>
                                        <p:tav tm="0">
                                          <p:val>
                                            <p:strVal val="#ppt_x"/>
                                          </p:val>
                                        </p:tav>
                                        <p:tav tm="100000">
                                          <p:val>
                                            <p:strVal val="#ppt_x"/>
                                          </p:val>
                                        </p:tav>
                                      </p:tavLst>
                                    </p:anim>
                                    <p:anim calcmode="lin" valueType="num">
                                      <p:cBhvr additive="base">
                                        <p:cTn id="44" dur="500" fill="hold"/>
                                        <p:tgtEl>
                                          <p:spTgt spid="4610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674"/>
                                        </p:tgtEl>
                                        <p:attrNameLst>
                                          <p:attrName>style.visibility</p:attrName>
                                        </p:attrNameLst>
                                      </p:cBhvr>
                                      <p:to>
                                        <p:strVal val="visible"/>
                                      </p:to>
                                    </p:set>
                                    <p:anim calcmode="lin" valueType="num">
                                      <p:cBhvr additive="base">
                                        <p:cTn id="47" dur="500" fill="hold"/>
                                        <p:tgtEl>
                                          <p:spTgt spid="27674"/>
                                        </p:tgtEl>
                                        <p:attrNameLst>
                                          <p:attrName>ppt_x</p:attrName>
                                        </p:attrNameLst>
                                      </p:cBhvr>
                                      <p:tavLst>
                                        <p:tav tm="0">
                                          <p:val>
                                            <p:strVal val="#ppt_x"/>
                                          </p:val>
                                        </p:tav>
                                        <p:tav tm="100000">
                                          <p:val>
                                            <p:strVal val="#ppt_x"/>
                                          </p:val>
                                        </p:tav>
                                      </p:tavLst>
                                    </p:anim>
                                    <p:anim calcmode="lin" valueType="num">
                                      <p:cBhvr additive="base">
                                        <p:cTn id="48" dur="500" fill="hold"/>
                                        <p:tgtEl>
                                          <p:spTgt spid="2767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114"/>
                                        </p:tgtEl>
                                        <p:attrNameLst>
                                          <p:attrName>style.visibility</p:attrName>
                                        </p:attrNameLst>
                                      </p:cBhvr>
                                      <p:to>
                                        <p:strVal val="visible"/>
                                      </p:to>
                                    </p:set>
                                    <p:anim calcmode="lin" valueType="num">
                                      <p:cBhvr additive="base">
                                        <p:cTn id="51" dur="500" fill="hold"/>
                                        <p:tgtEl>
                                          <p:spTgt spid="46114"/>
                                        </p:tgtEl>
                                        <p:attrNameLst>
                                          <p:attrName>ppt_x</p:attrName>
                                        </p:attrNameLst>
                                      </p:cBhvr>
                                      <p:tavLst>
                                        <p:tav tm="0">
                                          <p:val>
                                            <p:strVal val="#ppt_x"/>
                                          </p:val>
                                        </p:tav>
                                        <p:tav tm="100000">
                                          <p:val>
                                            <p:strVal val="#ppt_x"/>
                                          </p:val>
                                        </p:tav>
                                      </p:tavLst>
                                    </p:anim>
                                    <p:anim calcmode="lin" valueType="num">
                                      <p:cBhvr additive="base">
                                        <p:cTn id="52" dur="500" fill="hold"/>
                                        <p:tgtEl>
                                          <p:spTgt spid="4611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112"/>
                                        </p:tgtEl>
                                        <p:attrNameLst>
                                          <p:attrName>style.visibility</p:attrName>
                                        </p:attrNameLst>
                                      </p:cBhvr>
                                      <p:to>
                                        <p:strVal val="visible"/>
                                      </p:to>
                                    </p:set>
                                    <p:anim calcmode="lin" valueType="num">
                                      <p:cBhvr additive="base">
                                        <p:cTn id="59" dur="500" fill="hold"/>
                                        <p:tgtEl>
                                          <p:spTgt spid="46112"/>
                                        </p:tgtEl>
                                        <p:attrNameLst>
                                          <p:attrName>ppt_x</p:attrName>
                                        </p:attrNameLst>
                                      </p:cBhvr>
                                      <p:tavLst>
                                        <p:tav tm="0">
                                          <p:val>
                                            <p:strVal val="#ppt_x"/>
                                          </p:val>
                                        </p:tav>
                                        <p:tav tm="100000">
                                          <p:val>
                                            <p:strVal val="#ppt_x"/>
                                          </p:val>
                                        </p:tav>
                                      </p:tavLst>
                                    </p:anim>
                                    <p:anim calcmode="lin" valueType="num">
                                      <p:cBhvr additive="base">
                                        <p:cTn id="60" dur="500" fill="hold"/>
                                        <p:tgtEl>
                                          <p:spTgt spid="461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113"/>
                                        </p:tgtEl>
                                        <p:attrNameLst>
                                          <p:attrName>style.visibility</p:attrName>
                                        </p:attrNameLst>
                                      </p:cBhvr>
                                      <p:to>
                                        <p:strVal val="visible"/>
                                      </p:to>
                                    </p:set>
                                    <p:anim calcmode="lin" valueType="num">
                                      <p:cBhvr additive="base">
                                        <p:cTn id="63" dur="500" fill="hold"/>
                                        <p:tgtEl>
                                          <p:spTgt spid="46113"/>
                                        </p:tgtEl>
                                        <p:attrNameLst>
                                          <p:attrName>ppt_x</p:attrName>
                                        </p:attrNameLst>
                                      </p:cBhvr>
                                      <p:tavLst>
                                        <p:tav tm="0">
                                          <p:val>
                                            <p:strVal val="#ppt_x"/>
                                          </p:val>
                                        </p:tav>
                                        <p:tav tm="100000">
                                          <p:val>
                                            <p:strVal val="#ppt_x"/>
                                          </p:val>
                                        </p:tav>
                                      </p:tavLst>
                                    </p:anim>
                                    <p:anim calcmode="lin" valueType="num">
                                      <p:cBhvr additive="base">
                                        <p:cTn id="64" dur="500" fill="hold"/>
                                        <p:tgtEl>
                                          <p:spTgt spid="46113"/>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6086"/>
                                        </p:tgtEl>
                                        <p:attrNameLst>
                                          <p:attrName>style.visibility</p:attrName>
                                        </p:attrNameLst>
                                      </p:cBhvr>
                                      <p:to>
                                        <p:strVal val="visible"/>
                                      </p:to>
                                    </p:set>
                                    <p:anim calcmode="lin" valueType="num">
                                      <p:cBhvr additive="base">
                                        <p:cTn id="69" dur="500" fill="hold"/>
                                        <p:tgtEl>
                                          <p:spTgt spid="46086"/>
                                        </p:tgtEl>
                                        <p:attrNameLst>
                                          <p:attrName>ppt_x</p:attrName>
                                        </p:attrNameLst>
                                      </p:cBhvr>
                                      <p:tavLst>
                                        <p:tav tm="0">
                                          <p:val>
                                            <p:strVal val="#ppt_x"/>
                                          </p:val>
                                        </p:tav>
                                        <p:tav tm="100000">
                                          <p:val>
                                            <p:strVal val="#ppt_x"/>
                                          </p:val>
                                        </p:tav>
                                      </p:tavLst>
                                    </p:anim>
                                    <p:anim calcmode="lin" valueType="num">
                                      <p:cBhvr additive="base">
                                        <p:cTn id="70" dur="500" fill="hold"/>
                                        <p:tgtEl>
                                          <p:spTgt spid="46086"/>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6093"/>
                                        </p:tgtEl>
                                        <p:attrNameLst>
                                          <p:attrName>style.visibility</p:attrName>
                                        </p:attrNameLst>
                                      </p:cBhvr>
                                      <p:to>
                                        <p:strVal val="visible"/>
                                      </p:to>
                                    </p:set>
                                    <p:anim calcmode="lin" valueType="num">
                                      <p:cBhvr additive="base">
                                        <p:cTn id="75" dur="500" fill="hold"/>
                                        <p:tgtEl>
                                          <p:spTgt spid="46093"/>
                                        </p:tgtEl>
                                        <p:attrNameLst>
                                          <p:attrName>ppt_x</p:attrName>
                                        </p:attrNameLst>
                                      </p:cBhvr>
                                      <p:tavLst>
                                        <p:tav tm="0">
                                          <p:val>
                                            <p:strVal val="#ppt_x"/>
                                          </p:val>
                                        </p:tav>
                                        <p:tav tm="100000">
                                          <p:val>
                                            <p:strVal val="#ppt_x"/>
                                          </p:val>
                                        </p:tav>
                                      </p:tavLst>
                                    </p:anim>
                                    <p:anim calcmode="lin" valueType="num">
                                      <p:cBhvr additive="base">
                                        <p:cTn id="76" dur="500" fill="hold"/>
                                        <p:tgtEl>
                                          <p:spTgt spid="46093"/>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6106"/>
                                        </p:tgtEl>
                                        <p:attrNameLst>
                                          <p:attrName>style.visibility</p:attrName>
                                        </p:attrNameLst>
                                      </p:cBhvr>
                                      <p:to>
                                        <p:strVal val="visible"/>
                                      </p:to>
                                    </p:set>
                                    <p:anim calcmode="lin" valueType="num">
                                      <p:cBhvr additive="base">
                                        <p:cTn id="81" dur="500" fill="hold"/>
                                        <p:tgtEl>
                                          <p:spTgt spid="46106"/>
                                        </p:tgtEl>
                                        <p:attrNameLst>
                                          <p:attrName>ppt_x</p:attrName>
                                        </p:attrNameLst>
                                      </p:cBhvr>
                                      <p:tavLst>
                                        <p:tav tm="0">
                                          <p:val>
                                            <p:strVal val="#ppt_x"/>
                                          </p:val>
                                        </p:tav>
                                        <p:tav tm="100000">
                                          <p:val>
                                            <p:strVal val="#ppt_x"/>
                                          </p:val>
                                        </p:tav>
                                      </p:tavLst>
                                    </p:anim>
                                    <p:anim calcmode="lin" valueType="num">
                                      <p:cBhvr additive="base">
                                        <p:cTn id="82" dur="500" fill="hold"/>
                                        <p:tgtEl>
                                          <p:spTgt spid="46106"/>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27675"/>
                                        </p:tgtEl>
                                        <p:attrNameLst>
                                          <p:attrName>style.visibility</p:attrName>
                                        </p:attrNameLst>
                                      </p:cBhvr>
                                      <p:to>
                                        <p:strVal val="visible"/>
                                      </p:to>
                                    </p:set>
                                    <p:animEffect transition="in" filter="wipe(down)">
                                      <p:cBhvr>
                                        <p:cTn id="86" dur="500"/>
                                        <p:tgtEl>
                                          <p:spTgt spid="2767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6095"/>
                                        </p:tgtEl>
                                        <p:attrNameLst>
                                          <p:attrName>style.visibility</p:attrName>
                                        </p:attrNameLst>
                                      </p:cBhvr>
                                      <p:to>
                                        <p:strVal val="visible"/>
                                      </p:to>
                                    </p:set>
                                    <p:anim calcmode="lin" valueType="num">
                                      <p:cBhvr additive="base">
                                        <p:cTn id="91" dur="500" fill="hold"/>
                                        <p:tgtEl>
                                          <p:spTgt spid="46095"/>
                                        </p:tgtEl>
                                        <p:attrNameLst>
                                          <p:attrName>ppt_x</p:attrName>
                                        </p:attrNameLst>
                                      </p:cBhvr>
                                      <p:tavLst>
                                        <p:tav tm="0">
                                          <p:val>
                                            <p:strVal val="#ppt_x"/>
                                          </p:val>
                                        </p:tav>
                                        <p:tav tm="100000">
                                          <p:val>
                                            <p:strVal val="#ppt_x"/>
                                          </p:val>
                                        </p:tav>
                                      </p:tavLst>
                                    </p:anim>
                                    <p:anim calcmode="lin" valueType="num">
                                      <p:cBhvr additive="base">
                                        <p:cTn id="92" dur="500" fill="hold"/>
                                        <p:tgtEl>
                                          <p:spTgt spid="460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46084" grpId="0" animBg="1"/>
      <p:bldP spid="46085" grpId="0" animBg="1"/>
      <p:bldP spid="46086" grpId="0"/>
      <p:bldP spid="46087" grpId="0" animBg="1"/>
      <p:bldP spid="46092" grpId="0"/>
      <p:bldP spid="46093" grpId="0"/>
      <p:bldP spid="46095" grpId="0"/>
      <p:bldP spid="46101" grpId="0" animBg="1"/>
      <p:bldP spid="46102" grpId="0"/>
      <p:bldP spid="27674" grpId="0" animBg="1"/>
      <p:bldP spid="27675" grpId="0" animBg="1"/>
      <p:bldP spid="46106" grpId="0"/>
      <p:bldP spid="46112" grpId="0" animBg="1"/>
      <p:bldP spid="46113" grpId="0"/>
      <p:bldP spid="461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a:extLst>
              <a:ext uri="{FF2B5EF4-FFF2-40B4-BE49-F238E27FC236}">
                <a16:creationId xmlns:a16="http://schemas.microsoft.com/office/drawing/2014/main" id="{CAF904DE-5963-4A4B-981D-C8FA071D715B}"/>
              </a:ext>
            </a:extLst>
          </p:cNvPr>
          <p:cNvSpPr>
            <a:spLocks noChangeArrowheads="1"/>
          </p:cNvSpPr>
          <p:nvPr/>
        </p:nvSpPr>
        <p:spPr bwMode="auto">
          <a:xfrm>
            <a:off x="695400" y="857250"/>
            <a:ext cx="100811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zh-CN" sz="2000" b="1" dirty="0">
                <a:latin typeface="微软雅黑" panose="020B0503020204020204" pitchFamily="34" charset="-122"/>
                <a:ea typeface="微软雅黑" panose="020B0503020204020204" pitchFamily="34" charset="-122"/>
              </a:rPr>
              <a:t>29．（8分）</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某研究小组切取某种植物胚芽鞘的顶端，分成甲、乙两组，按下图所示的方法用琼脂块收集生长素，再将含有生长素的琼脂块置于去顶胚芽鞘切段的一侧，一段时间后，测量胚芽鞘切断的弯曲程度（</a:t>
            </a:r>
            <a:r>
              <a:rPr lang="zh-CN" altLang="zh-CN" sz="2000" b="1" dirty="0">
                <a:latin typeface="微软雅黑" panose="020B0503020204020204" pitchFamily="34" charset="-122"/>
                <a:ea typeface="微软雅黑" panose="020B0503020204020204" pitchFamily="34" charset="-122"/>
              </a:rPr>
              <a:t>α角），测得数据如下表。据此回答问题。</a:t>
            </a:r>
            <a:endParaRPr lang="zh-CN" altLang="en-US" sz="2000" b="1" dirty="0">
              <a:latin typeface="微软雅黑" panose="020B0503020204020204" pitchFamily="34" charset="-122"/>
              <a:ea typeface="微软雅黑" panose="020B0503020204020204" pitchFamily="34" charset="-122"/>
            </a:endParaRPr>
          </a:p>
        </p:txBody>
      </p:sp>
      <p:pic>
        <p:nvPicPr>
          <p:cNvPr id="28675" name="Picture 2" descr="68-4">
            <a:extLst>
              <a:ext uri="{FF2B5EF4-FFF2-40B4-BE49-F238E27FC236}">
                <a16:creationId xmlns:a16="http://schemas.microsoft.com/office/drawing/2014/main" id="{37FDB0B3-D7B8-4A26-B364-18235AED68F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30786" y="2060574"/>
            <a:ext cx="6617966" cy="165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a:extLst>
              <a:ext uri="{FF2B5EF4-FFF2-40B4-BE49-F238E27FC236}">
                <a16:creationId xmlns:a16="http://schemas.microsoft.com/office/drawing/2014/main" id="{42C6E658-3548-438B-8A48-0BCE5CD203D3}"/>
              </a:ext>
            </a:extLst>
          </p:cNvPr>
          <p:cNvGraphicFramePr>
            <a:graphicFrameLocks noGrp="1"/>
          </p:cNvGraphicFramePr>
          <p:nvPr>
            <p:extLst>
              <p:ext uri="{D42A27DB-BD31-4B8C-83A1-F6EECF244321}">
                <p14:modId xmlns:p14="http://schemas.microsoft.com/office/powerpoint/2010/main" val="1180348047"/>
              </p:ext>
            </p:extLst>
          </p:nvPr>
        </p:nvGraphicFramePr>
        <p:xfrm>
          <a:off x="3035301" y="3775075"/>
          <a:ext cx="5616575" cy="1234440"/>
        </p:xfrm>
        <a:graphic>
          <a:graphicData uri="http://schemas.openxmlformats.org/drawingml/2006/table">
            <a:tbl>
              <a:tblPr firstRow="1" firstCol="1" bandRow="1">
                <a:tableStyleId>{5940675A-B579-460E-94D1-54222C63F5DA}</a:tableStyleId>
              </a:tblPr>
              <a:tblGrid>
                <a:gridCol w="1440147">
                  <a:extLst>
                    <a:ext uri="{9D8B030D-6E8A-4147-A177-3AD203B41FA5}">
                      <a16:colId xmlns:a16="http://schemas.microsoft.com/office/drawing/2014/main" val="20000"/>
                    </a:ext>
                  </a:extLst>
                </a:gridCol>
                <a:gridCol w="1302430">
                  <a:extLst>
                    <a:ext uri="{9D8B030D-6E8A-4147-A177-3AD203B41FA5}">
                      <a16:colId xmlns:a16="http://schemas.microsoft.com/office/drawing/2014/main" val="20001"/>
                    </a:ext>
                  </a:extLst>
                </a:gridCol>
                <a:gridCol w="1384055">
                  <a:extLst>
                    <a:ext uri="{9D8B030D-6E8A-4147-A177-3AD203B41FA5}">
                      <a16:colId xmlns:a16="http://schemas.microsoft.com/office/drawing/2014/main" val="20002"/>
                    </a:ext>
                  </a:extLst>
                </a:gridCol>
                <a:gridCol w="1489943">
                  <a:extLst>
                    <a:ext uri="{9D8B030D-6E8A-4147-A177-3AD203B41FA5}">
                      <a16:colId xmlns:a16="http://schemas.microsoft.com/office/drawing/2014/main" val="20003"/>
                    </a:ext>
                  </a:extLst>
                </a:gridCol>
              </a:tblGrid>
              <a:tr h="368300">
                <a:tc>
                  <a:txBody>
                    <a:bodyPr/>
                    <a:lstStyle/>
                    <a:p>
                      <a:pPr algn="ctr">
                        <a:lnSpc>
                          <a:spcPct val="150000"/>
                        </a:lnSpc>
                      </a:pPr>
                      <a:r>
                        <a:rPr lang="zh-CN" sz="1800" dirty="0">
                          <a:effectLst/>
                        </a:rPr>
                        <a:t>分组</a:t>
                      </a:r>
                      <a:endParaRPr lang="zh-CN" sz="1800" dirty="0">
                        <a:effectLst/>
                        <a:latin typeface="Times New Roman" panose="02020603050405020304" pitchFamily="18" charset="0"/>
                      </a:endParaRPr>
                    </a:p>
                  </a:txBody>
                  <a:tcPr marL="68579" marR="68579" marT="0" marB="0"/>
                </a:tc>
                <a:tc rowSpan="2">
                  <a:txBody>
                    <a:bodyPr/>
                    <a:lstStyle/>
                    <a:p>
                      <a:pPr algn="ctr">
                        <a:lnSpc>
                          <a:spcPct val="150000"/>
                        </a:lnSpc>
                      </a:pPr>
                      <a:r>
                        <a:rPr lang="zh-CN" sz="1800" dirty="0">
                          <a:effectLst/>
                        </a:rPr>
                        <a:t>甲</a:t>
                      </a:r>
                      <a:endParaRPr lang="zh-CN" sz="1800" dirty="0">
                        <a:effectLst/>
                        <a:latin typeface="Times New Roman" panose="02020603050405020304" pitchFamily="18" charset="0"/>
                      </a:endParaRPr>
                    </a:p>
                  </a:txBody>
                  <a:tcPr marL="68579" marR="68579" marT="0" marB="0" anchor="ctr"/>
                </a:tc>
                <a:tc gridSpan="2">
                  <a:txBody>
                    <a:bodyPr/>
                    <a:lstStyle/>
                    <a:p>
                      <a:pPr indent="1066800">
                        <a:lnSpc>
                          <a:spcPct val="150000"/>
                        </a:lnSpc>
                      </a:pPr>
                      <a:r>
                        <a:rPr lang="zh-CN" sz="1800">
                          <a:effectLst/>
                        </a:rPr>
                        <a:t>乙</a:t>
                      </a:r>
                      <a:endParaRPr lang="zh-CN" sz="1800">
                        <a:effectLst/>
                        <a:latin typeface="Times New Roman" panose="02020603050405020304" pitchFamily="18" charset="0"/>
                      </a:endParaRPr>
                    </a:p>
                  </a:txBody>
                  <a:tcPr marL="68579" marR="68579" marT="0" marB="0"/>
                </a:tc>
                <a:tc hMerge="1">
                  <a:txBody>
                    <a:bodyPr/>
                    <a:lstStyle/>
                    <a:p>
                      <a:endParaRPr lang="zh-CN" altLang="en-US"/>
                    </a:p>
                  </a:txBody>
                  <a:tcPr/>
                </a:tc>
                <a:extLst>
                  <a:ext uri="{0D108BD9-81ED-4DB2-BD59-A6C34878D82A}">
                    <a16:rowId xmlns:a16="http://schemas.microsoft.com/office/drawing/2014/main" val="10000"/>
                  </a:ext>
                </a:extLst>
              </a:tr>
              <a:tr h="368300">
                <a:tc>
                  <a:txBody>
                    <a:bodyPr/>
                    <a:lstStyle/>
                    <a:p>
                      <a:pPr algn="ctr">
                        <a:lnSpc>
                          <a:spcPct val="150000"/>
                        </a:lnSpc>
                      </a:pPr>
                      <a:r>
                        <a:rPr lang="zh-CN" sz="1800">
                          <a:effectLst/>
                        </a:rPr>
                        <a:t>琼脂块</a:t>
                      </a:r>
                      <a:endParaRPr lang="zh-CN" sz="1800">
                        <a:effectLst/>
                        <a:latin typeface="Times New Roman" panose="02020603050405020304" pitchFamily="18" charset="0"/>
                      </a:endParaRPr>
                    </a:p>
                  </a:txBody>
                  <a:tcPr marL="68579" marR="68579" marT="0" marB="0"/>
                </a:tc>
                <a:tc vMerge="1">
                  <a:txBody>
                    <a:bodyPr/>
                    <a:lstStyle/>
                    <a:p>
                      <a:endParaRPr lang="zh-CN" altLang="en-US"/>
                    </a:p>
                  </a:txBody>
                  <a:tcPr/>
                </a:tc>
                <a:tc>
                  <a:txBody>
                    <a:bodyPr/>
                    <a:lstStyle/>
                    <a:p>
                      <a:pPr algn="ctr">
                        <a:lnSpc>
                          <a:spcPct val="150000"/>
                        </a:lnSpc>
                      </a:pPr>
                      <a:r>
                        <a:rPr lang="zh-CN" sz="1800">
                          <a:effectLst/>
                        </a:rPr>
                        <a:t>左</a:t>
                      </a:r>
                      <a:endParaRPr lang="zh-CN" sz="1800">
                        <a:effectLst/>
                        <a:latin typeface="Times New Roman" panose="02020603050405020304" pitchFamily="18" charset="0"/>
                      </a:endParaRPr>
                    </a:p>
                  </a:txBody>
                  <a:tcPr marL="68579" marR="68579" marT="0" marB="0"/>
                </a:tc>
                <a:tc>
                  <a:txBody>
                    <a:bodyPr/>
                    <a:lstStyle/>
                    <a:p>
                      <a:pPr algn="ctr">
                        <a:lnSpc>
                          <a:spcPct val="150000"/>
                        </a:lnSpc>
                      </a:pPr>
                      <a:r>
                        <a:rPr lang="zh-CN" sz="1800">
                          <a:effectLst/>
                        </a:rPr>
                        <a:t>右</a:t>
                      </a:r>
                      <a:endParaRPr lang="zh-CN" sz="1800">
                        <a:effectLst/>
                        <a:latin typeface="Times New Roman" panose="02020603050405020304" pitchFamily="18" charset="0"/>
                      </a:endParaRPr>
                    </a:p>
                  </a:txBody>
                  <a:tcPr marL="68579" marR="68579" marT="0" marB="0"/>
                </a:tc>
                <a:extLst>
                  <a:ext uri="{0D108BD9-81ED-4DB2-BD59-A6C34878D82A}">
                    <a16:rowId xmlns:a16="http://schemas.microsoft.com/office/drawing/2014/main" val="10001"/>
                  </a:ext>
                </a:extLst>
              </a:tr>
              <a:tr h="368300">
                <a:tc>
                  <a:txBody>
                    <a:bodyPr/>
                    <a:lstStyle/>
                    <a:p>
                      <a:pPr algn="ctr">
                        <a:lnSpc>
                          <a:spcPct val="150000"/>
                        </a:lnSpc>
                      </a:pPr>
                      <a:r>
                        <a:rPr lang="en-US" sz="1800">
                          <a:effectLst/>
                        </a:rPr>
                        <a:t>α</a:t>
                      </a:r>
                      <a:r>
                        <a:rPr lang="zh-CN" sz="1800">
                          <a:effectLst/>
                        </a:rPr>
                        <a:t>角</a:t>
                      </a:r>
                      <a:r>
                        <a:rPr lang="en-US" sz="1800">
                          <a:effectLst/>
                        </a:rPr>
                        <a:t>/</a:t>
                      </a:r>
                      <a:r>
                        <a:rPr lang="zh-CN" sz="1800">
                          <a:effectLst/>
                        </a:rPr>
                        <a:t>度</a:t>
                      </a:r>
                      <a:endParaRPr lang="zh-CN" sz="1800">
                        <a:effectLst/>
                        <a:latin typeface="Times New Roman" panose="02020603050405020304" pitchFamily="18" charset="0"/>
                      </a:endParaRPr>
                    </a:p>
                  </a:txBody>
                  <a:tcPr marL="68579" marR="68579" marT="0" marB="0"/>
                </a:tc>
                <a:tc>
                  <a:txBody>
                    <a:bodyPr/>
                    <a:lstStyle/>
                    <a:p>
                      <a:pPr algn="ctr">
                        <a:lnSpc>
                          <a:spcPct val="150000"/>
                        </a:lnSpc>
                      </a:pPr>
                      <a:r>
                        <a:rPr lang="en-US" sz="1800">
                          <a:effectLst/>
                        </a:rPr>
                        <a:t>20.4</a:t>
                      </a:r>
                      <a:endParaRPr lang="zh-CN" sz="1800">
                        <a:effectLst/>
                        <a:latin typeface="Times New Roman" panose="02020603050405020304" pitchFamily="18" charset="0"/>
                      </a:endParaRPr>
                    </a:p>
                  </a:txBody>
                  <a:tcPr marL="68579" marR="68579" marT="0" marB="0"/>
                </a:tc>
                <a:tc>
                  <a:txBody>
                    <a:bodyPr/>
                    <a:lstStyle/>
                    <a:p>
                      <a:pPr algn="ctr">
                        <a:lnSpc>
                          <a:spcPct val="150000"/>
                        </a:lnSpc>
                      </a:pPr>
                      <a:r>
                        <a:rPr lang="en-US" sz="1800">
                          <a:effectLst/>
                        </a:rPr>
                        <a:t>9.0</a:t>
                      </a:r>
                      <a:endParaRPr lang="zh-CN" sz="1800">
                        <a:effectLst/>
                        <a:latin typeface="Times New Roman" panose="02020603050405020304" pitchFamily="18" charset="0"/>
                      </a:endParaRPr>
                    </a:p>
                  </a:txBody>
                  <a:tcPr marL="68579" marR="68579" marT="0" marB="0"/>
                </a:tc>
                <a:tc>
                  <a:txBody>
                    <a:bodyPr/>
                    <a:lstStyle/>
                    <a:p>
                      <a:pPr algn="ctr">
                        <a:lnSpc>
                          <a:spcPct val="150000"/>
                        </a:lnSpc>
                      </a:pPr>
                      <a:r>
                        <a:rPr lang="en-US" sz="1800" dirty="0">
                          <a:effectLst/>
                        </a:rPr>
                        <a:t>9.1</a:t>
                      </a:r>
                      <a:endParaRPr lang="zh-CN" sz="1800" dirty="0">
                        <a:effectLst/>
                        <a:latin typeface="Times New Roman" panose="02020603050405020304" pitchFamily="18" charset="0"/>
                      </a:endParaRPr>
                    </a:p>
                  </a:txBody>
                  <a:tcPr marL="68579" marR="68579" marT="0" marB="0"/>
                </a:tc>
                <a:extLst>
                  <a:ext uri="{0D108BD9-81ED-4DB2-BD59-A6C34878D82A}">
                    <a16:rowId xmlns:a16="http://schemas.microsoft.com/office/drawing/2014/main" val="10002"/>
                  </a:ext>
                </a:extLst>
              </a:tr>
            </a:tbl>
          </a:graphicData>
        </a:graphic>
      </p:graphicFrame>
      <p:sp>
        <p:nvSpPr>
          <p:cNvPr id="28697" name="矩形 3">
            <a:extLst>
              <a:ext uri="{FF2B5EF4-FFF2-40B4-BE49-F238E27FC236}">
                <a16:creationId xmlns:a16="http://schemas.microsoft.com/office/drawing/2014/main" id="{853F7B07-5FCC-4090-B0FB-C6BF1C216D13}"/>
              </a:ext>
            </a:extLst>
          </p:cNvPr>
          <p:cNvSpPr>
            <a:spLocks noChangeArrowheads="1"/>
          </p:cNvSpPr>
          <p:nvPr/>
        </p:nvSpPr>
        <p:spPr bwMode="auto">
          <a:xfrm>
            <a:off x="839416" y="5045076"/>
            <a:ext cx="10657184"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0075" indent="-33337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zh-CN"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1</a:t>
            </a:r>
            <a:r>
              <a:rPr lang="zh-CN" altLang="zh-CN" sz="1800" b="1" dirty="0">
                <a:latin typeface="微软雅黑" panose="020B0503020204020204" pitchFamily="34" charset="-122"/>
                <a:ea typeface="微软雅黑" panose="020B0503020204020204" pitchFamily="34" charset="-122"/>
              </a:rPr>
              <a:t>）生长素在胚芽鞘中的运输属于极性运输，这种运输的方向是</a:t>
            </a:r>
            <a:r>
              <a:rPr lang="en-US" altLang="zh-CN" sz="1800" b="1" u="sng" dirty="0">
                <a:latin typeface="微软雅黑" panose="020B0503020204020204" pitchFamily="34" charset="-122"/>
                <a:ea typeface="微软雅黑" panose="020B0503020204020204" pitchFamily="34" charset="-122"/>
              </a:rPr>
              <a:t>                                                  </a:t>
            </a:r>
            <a:r>
              <a:rPr lang="zh-CN" altLang="zh-CN" sz="1800" b="1" dirty="0">
                <a:latin typeface="微软雅黑" panose="020B0503020204020204" pitchFamily="34" charset="-122"/>
                <a:ea typeface="微软雅黑" panose="020B0503020204020204" pitchFamily="34" charset="-122"/>
              </a:rPr>
              <a:t>。</a:t>
            </a:r>
          </a:p>
          <a:p>
            <a:pPr>
              <a:lnSpc>
                <a:spcPct val="150000"/>
              </a:lnSpc>
              <a:spcBef>
                <a:spcPct val="0"/>
              </a:spcBef>
              <a:buFontTx/>
              <a:buNone/>
            </a:pPr>
            <a:r>
              <a:rPr lang="zh-CN" altLang="zh-CN"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zh-CN" sz="1800" b="1" dirty="0">
                <a:latin typeface="微软雅黑" panose="020B0503020204020204" pitchFamily="34" charset="-122"/>
                <a:ea typeface="微软雅黑" panose="020B0503020204020204" pitchFamily="34" charset="-122"/>
              </a:rPr>
              <a:t>）上图中</a:t>
            </a:r>
            <a:r>
              <a:rPr lang="en-US" altLang="zh-CN" sz="1800" b="1" dirty="0">
                <a:latin typeface="微软雅黑" panose="020B0503020204020204" pitchFamily="34" charset="-122"/>
                <a:ea typeface="微软雅黑" panose="020B0503020204020204" pitchFamily="34" charset="-122"/>
              </a:rPr>
              <a:t>α</a:t>
            </a:r>
            <a:r>
              <a:rPr lang="zh-CN" altLang="zh-CN" sz="1800" b="1" dirty="0">
                <a:latin typeface="微软雅黑" panose="020B0503020204020204" pitchFamily="34" charset="-122"/>
                <a:ea typeface="微软雅黑" panose="020B0503020204020204" pitchFamily="34" charset="-122"/>
              </a:rPr>
              <a:t>角形成的原因是</a:t>
            </a:r>
            <a:r>
              <a:rPr lang="en-US" altLang="zh-CN" sz="1800" b="1" u="sng" dirty="0">
                <a:latin typeface="微软雅黑" panose="020B0503020204020204" pitchFamily="34" charset="-122"/>
                <a:ea typeface="微软雅黑" panose="020B0503020204020204" pitchFamily="34" charset="-122"/>
              </a:rPr>
              <a:t>                                                     </a:t>
            </a:r>
            <a:r>
              <a:rPr lang="zh-CN" altLang="zh-CN" sz="1800" b="1" dirty="0">
                <a:latin typeface="微软雅黑" panose="020B0503020204020204" pitchFamily="34" charset="-122"/>
                <a:ea typeface="微软雅黑" panose="020B0503020204020204" pitchFamily="34" charset="-122"/>
              </a:rPr>
              <a:t>。</a:t>
            </a:r>
          </a:p>
          <a:p>
            <a:pPr>
              <a:lnSpc>
                <a:spcPct val="150000"/>
              </a:lnSpc>
              <a:spcBef>
                <a:spcPct val="0"/>
              </a:spcBef>
              <a:buFontTx/>
              <a:buNone/>
            </a:pPr>
            <a:r>
              <a:rPr lang="zh-CN" altLang="zh-CN"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zh-CN" sz="1800" b="1" dirty="0">
                <a:latin typeface="微软雅黑" panose="020B0503020204020204" pitchFamily="34" charset="-122"/>
                <a:ea typeface="微软雅黑" panose="020B0503020204020204" pitchFamily="34" charset="-122"/>
              </a:rPr>
              <a:t>）据表可知乙组中左、右两侧的琼脂块所引起的</a:t>
            </a:r>
            <a:r>
              <a:rPr lang="en-US" altLang="zh-CN" sz="1800" b="1" dirty="0">
                <a:latin typeface="微软雅黑" panose="020B0503020204020204" pitchFamily="34" charset="-122"/>
                <a:ea typeface="微软雅黑" panose="020B0503020204020204" pitchFamily="34" charset="-122"/>
              </a:rPr>
              <a:t>α</a:t>
            </a:r>
            <a:r>
              <a:rPr lang="zh-CN" altLang="zh-CN" sz="1800" b="1" dirty="0">
                <a:latin typeface="微软雅黑" panose="020B0503020204020204" pitchFamily="34" charset="-122"/>
                <a:ea typeface="微软雅黑" panose="020B0503020204020204" pitchFamily="34" charset="-122"/>
              </a:rPr>
              <a:t>角基本相同，但小于甲琼脂块所引起的</a:t>
            </a:r>
            <a:r>
              <a:rPr lang="en-US" altLang="zh-CN" sz="1800" b="1" dirty="0">
                <a:latin typeface="微软雅黑" panose="020B0503020204020204" pitchFamily="34" charset="-122"/>
                <a:ea typeface="微软雅黑" panose="020B0503020204020204" pitchFamily="34" charset="-122"/>
              </a:rPr>
              <a:t>α</a:t>
            </a:r>
            <a:r>
              <a:rPr lang="zh-CN" altLang="zh-CN" sz="1800" b="1" dirty="0">
                <a:latin typeface="微软雅黑" panose="020B0503020204020204" pitchFamily="34" charset="-122"/>
                <a:ea typeface="微软雅黑" panose="020B0503020204020204" pitchFamily="34" charset="-122"/>
              </a:rPr>
              <a:t>角，原因是</a:t>
            </a:r>
            <a:r>
              <a:rPr lang="en-US" altLang="zh-CN" sz="1800" b="1" u="sng" dirty="0">
                <a:latin typeface="微软雅黑" panose="020B0503020204020204" pitchFamily="34" charset="-122"/>
                <a:ea typeface="微软雅黑" panose="020B0503020204020204" pitchFamily="34" charset="-122"/>
              </a:rPr>
              <a:t>                                                                                     </a:t>
            </a:r>
            <a:r>
              <a:rPr lang="zh-CN" altLang="zh-CN" sz="1800" b="1" dirty="0">
                <a:latin typeface="微软雅黑" panose="020B0503020204020204" pitchFamily="34" charset="-122"/>
                <a:ea typeface="微软雅黑" panose="020B0503020204020204" pitchFamily="34" charset="-122"/>
              </a:rPr>
              <a:t>。</a:t>
            </a:r>
          </a:p>
        </p:txBody>
      </p:sp>
      <p:sp>
        <p:nvSpPr>
          <p:cNvPr id="28698" name="矩形 4">
            <a:extLst>
              <a:ext uri="{FF2B5EF4-FFF2-40B4-BE49-F238E27FC236}">
                <a16:creationId xmlns:a16="http://schemas.microsoft.com/office/drawing/2014/main" id="{1E6B3B8F-D42B-485B-8894-4D61CAE100CE}"/>
              </a:ext>
            </a:extLst>
          </p:cNvPr>
          <p:cNvSpPr>
            <a:spLocks noChangeArrowheads="1"/>
          </p:cNvSpPr>
          <p:nvPr/>
        </p:nvSpPr>
        <p:spPr bwMode="auto">
          <a:xfrm>
            <a:off x="3646488" y="177801"/>
            <a:ext cx="52597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2019年全国II卷理科综合高考题</a:t>
            </a:r>
          </a:p>
        </p:txBody>
      </p:sp>
      <p:sp>
        <p:nvSpPr>
          <p:cNvPr id="6" name="矩形 5">
            <a:extLst>
              <a:ext uri="{FF2B5EF4-FFF2-40B4-BE49-F238E27FC236}">
                <a16:creationId xmlns:a16="http://schemas.microsoft.com/office/drawing/2014/main" id="{41BC709B-B919-4E63-A30B-D8666243910A}"/>
              </a:ext>
            </a:extLst>
          </p:cNvPr>
          <p:cNvSpPr/>
          <p:nvPr/>
        </p:nvSpPr>
        <p:spPr>
          <a:xfrm>
            <a:off x="7896200" y="5044948"/>
            <a:ext cx="3097112" cy="369332"/>
          </a:xfrm>
          <a:prstGeom prst="rect">
            <a:avLst/>
          </a:prstGeom>
        </p:spPr>
        <p:txBody>
          <a:bodyPr wrap="square">
            <a:spAutoFit/>
          </a:bodyPr>
          <a:lstStyle/>
          <a:p>
            <a:pPr>
              <a:defRPr/>
            </a:pP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从形态学上端到形态学下端</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AF826563-C868-4618-822A-2A61765BEC6C}"/>
              </a:ext>
            </a:extLst>
          </p:cNvPr>
          <p:cNvSpPr/>
          <p:nvPr/>
        </p:nvSpPr>
        <p:spPr>
          <a:xfrm>
            <a:off x="4381564" y="5492409"/>
            <a:ext cx="3527425" cy="369888"/>
          </a:xfrm>
          <a:prstGeom prst="rect">
            <a:avLst/>
          </a:prstGeom>
        </p:spPr>
        <p:txBody>
          <a:bodyPr>
            <a:spAutoFit/>
          </a:bodyPr>
          <a:lstStyle/>
          <a:p>
            <a:pPr>
              <a:defRPr/>
            </a:pP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胚芽鞘左侧生长素浓度高于右侧</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C33A2FB-FF7C-4428-A221-13B82BFBC33B}"/>
              </a:ext>
            </a:extLst>
          </p:cNvPr>
          <p:cNvSpPr/>
          <p:nvPr/>
        </p:nvSpPr>
        <p:spPr>
          <a:xfrm>
            <a:off x="2207568" y="6309630"/>
            <a:ext cx="6213475" cy="369887"/>
          </a:xfrm>
          <a:prstGeom prst="rect">
            <a:avLst/>
          </a:prstGeom>
        </p:spPr>
        <p:txBody>
          <a:bodyPr>
            <a:spAutoFit/>
          </a:bodyPr>
          <a:lstStyle/>
          <a:p>
            <a:pPr>
              <a:defRPr/>
            </a:pP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乙左右两侧琼脂块中生长素含量基本相同，但小于甲</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5B3E79-30D3-4D2C-8E31-B66CE07DE5FB}"/>
              </a:ext>
            </a:extLst>
          </p:cNvPr>
          <p:cNvSpPr txBox="1"/>
          <p:nvPr>
            <p:custDataLst>
              <p:tags r:id="rId2"/>
            </p:custDataLst>
          </p:nvPr>
        </p:nvSpPr>
        <p:spPr>
          <a:xfrm>
            <a:off x="1271466" y="682626"/>
            <a:ext cx="10081115" cy="2143125"/>
          </a:xfrm>
          <a:prstGeom prst="rect">
            <a:avLst/>
          </a:prstGeom>
          <a:noFill/>
        </p:spPr>
        <p:txBody>
          <a:bodyPr anchor="ctr"/>
          <a:lstStyle>
            <a:lvl1pPr marL="514350" indent="-514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Tx/>
              <a:buAutoNum type="arabicPeriod"/>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在方形暗箱内放一盆幼苗，暗箱一侧开一小窗，固定光源的光可以从窗口射入：</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1200"/>
              </a:spcBef>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）把暗箱放在旋转器上水平旋转（花盆与暗箱一起转），保持</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分钟匀速转一周，一星期后幼苗生长状况为：</a:t>
            </a:r>
          </a:p>
        </p:txBody>
      </p:sp>
      <p:sp>
        <p:nvSpPr>
          <p:cNvPr id="9" name="椭圆 8">
            <a:extLst>
              <a:ext uri="{FF2B5EF4-FFF2-40B4-BE49-F238E27FC236}">
                <a16:creationId xmlns:a16="http://schemas.microsoft.com/office/drawing/2014/main" id="{55B39551-F5B4-4AB6-AF12-3F19AAA6BB9F}"/>
              </a:ext>
            </a:extLst>
          </p:cNvPr>
          <p:cNvSpPr>
            <a:spLocks noChangeAspect="1"/>
          </p:cNvSpPr>
          <p:nvPr>
            <p:custDataLst>
              <p:tags r:id="rId3"/>
            </p:custDataLst>
          </p:nvPr>
        </p:nvSpPr>
        <p:spPr>
          <a:xfrm>
            <a:off x="2446338" y="300990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240DF252-A045-4F9B-A71D-746ACE5D0D9B}"/>
              </a:ext>
            </a:extLst>
          </p:cNvPr>
          <p:cNvSpPr>
            <a:spLocks noChangeAspect="1"/>
          </p:cNvSpPr>
          <p:nvPr>
            <p:custDataLst>
              <p:tags r:id="rId4"/>
            </p:custDataLst>
          </p:nvPr>
        </p:nvSpPr>
        <p:spPr>
          <a:xfrm>
            <a:off x="6340890" y="299282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A775A987-CF41-4F11-AEEC-BE6E4EDCC19D}"/>
              </a:ext>
            </a:extLst>
          </p:cNvPr>
          <p:cNvSpPr>
            <a:spLocks noChangeAspect="1"/>
          </p:cNvSpPr>
          <p:nvPr>
            <p:custDataLst>
              <p:tags r:id="rId5"/>
            </p:custDataLst>
          </p:nvPr>
        </p:nvSpPr>
        <p:spPr>
          <a:xfrm>
            <a:off x="2491034" y="5072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803E272E-2BA6-48DF-B2B9-5675B7B7D4A3}"/>
              </a:ext>
            </a:extLst>
          </p:cNvPr>
          <p:cNvSpPr>
            <a:spLocks noChangeAspect="1"/>
          </p:cNvSpPr>
          <p:nvPr>
            <p:custDataLst>
              <p:tags r:id="rId6"/>
            </p:custDataLst>
          </p:nvPr>
        </p:nvSpPr>
        <p:spPr>
          <a:xfrm>
            <a:off x="6308725" y="49180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a:extLst>
              <a:ext uri="{FF2B5EF4-FFF2-40B4-BE49-F238E27FC236}">
                <a16:creationId xmlns:a16="http://schemas.microsoft.com/office/drawing/2014/main" id="{2D953577-5996-44DE-8C0B-571F7172AC80}"/>
              </a:ext>
            </a:extLst>
          </p:cNvPr>
          <p:cNvSpPr/>
          <p:nvPr>
            <p:custDataLst>
              <p:tags r:id="rId7"/>
            </p:custDataLst>
          </p:nvPr>
        </p:nvSpPr>
        <p:spPr>
          <a:xfrm>
            <a:off x="9034463" y="6383338"/>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31752" name="Group 3">
            <a:extLst>
              <a:ext uri="{FF2B5EF4-FFF2-40B4-BE49-F238E27FC236}">
                <a16:creationId xmlns:a16="http://schemas.microsoft.com/office/drawing/2014/main" id="{5DB589D8-054E-49B8-8BCD-093327455DCA}"/>
              </a:ext>
            </a:extLst>
          </p:cNvPr>
          <p:cNvGrpSpPr>
            <a:grpSpLocks/>
          </p:cNvGrpSpPr>
          <p:nvPr/>
        </p:nvGrpSpPr>
        <p:grpSpPr bwMode="auto">
          <a:xfrm>
            <a:off x="3046413" y="2757489"/>
            <a:ext cx="2165350" cy="1533525"/>
            <a:chOff x="336" y="912"/>
            <a:chExt cx="1296" cy="864"/>
          </a:xfrm>
        </p:grpSpPr>
        <p:sp>
          <p:nvSpPr>
            <p:cNvPr id="31813" name="Text Box 4">
              <a:extLst>
                <a:ext uri="{FF2B5EF4-FFF2-40B4-BE49-F238E27FC236}">
                  <a16:creationId xmlns:a16="http://schemas.microsoft.com/office/drawing/2014/main" id="{1B0F44E8-FE9D-4DC8-A8F9-4FC4709535D8}"/>
                </a:ext>
              </a:extLst>
            </p:cNvPr>
            <p:cNvSpPr txBox="1">
              <a:spLocks noChangeArrowheads="1"/>
            </p:cNvSpPr>
            <p:nvPr/>
          </p:nvSpPr>
          <p:spPr bwMode="auto">
            <a:xfrm>
              <a:off x="1200" y="1152"/>
              <a:ext cx="43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sp>
          <p:nvSpPr>
            <p:cNvPr id="31814" name="Line 5">
              <a:extLst>
                <a:ext uri="{FF2B5EF4-FFF2-40B4-BE49-F238E27FC236}">
                  <a16:creationId xmlns:a16="http://schemas.microsoft.com/office/drawing/2014/main" id="{5F446F29-3069-407E-BC47-F063FE3E22BB}"/>
                </a:ext>
              </a:extLst>
            </p:cNvPr>
            <p:cNvSpPr>
              <a:spLocks noChangeShapeType="1"/>
            </p:cNvSpPr>
            <p:nvPr/>
          </p:nvSpPr>
          <p:spPr bwMode="auto">
            <a:xfrm>
              <a:off x="816" y="960"/>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15" name="Line 6">
              <a:extLst>
                <a:ext uri="{FF2B5EF4-FFF2-40B4-BE49-F238E27FC236}">
                  <a16:creationId xmlns:a16="http://schemas.microsoft.com/office/drawing/2014/main" id="{854B2763-5AFD-4847-BE4B-233922B8835E}"/>
                </a:ext>
              </a:extLst>
            </p:cNvPr>
            <p:cNvSpPr>
              <a:spLocks noChangeShapeType="1"/>
            </p:cNvSpPr>
            <p:nvPr/>
          </p:nvSpPr>
          <p:spPr bwMode="auto">
            <a:xfrm>
              <a:off x="816" y="960"/>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16" name="Line 7">
              <a:extLst>
                <a:ext uri="{FF2B5EF4-FFF2-40B4-BE49-F238E27FC236}">
                  <a16:creationId xmlns:a16="http://schemas.microsoft.com/office/drawing/2014/main" id="{E137DBFC-F1BB-4CA6-9614-964E2DE7FDB4}"/>
                </a:ext>
              </a:extLst>
            </p:cNvPr>
            <p:cNvSpPr>
              <a:spLocks noChangeShapeType="1"/>
            </p:cNvSpPr>
            <p:nvPr/>
          </p:nvSpPr>
          <p:spPr bwMode="auto">
            <a:xfrm>
              <a:off x="1392" y="9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17" name="Line 8">
              <a:extLst>
                <a:ext uri="{FF2B5EF4-FFF2-40B4-BE49-F238E27FC236}">
                  <a16:creationId xmlns:a16="http://schemas.microsoft.com/office/drawing/2014/main" id="{A4B83500-4DBC-46E0-88A3-7C4E7CFF310E}"/>
                </a:ext>
              </a:extLst>
            </p:cNvPr>
            <p:cNvSpPr>
              <a:spLocks noChangeShapeType="1"/>
            </p:cNvSpPr>
            <p:nvPr/>
          </p:nvSpPr>
          <p:spPr bwMode="auto">
            <a:xfrm>
              <a:off x="816" y="1776"/>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18" name="Line 9">
              <a:extLst>
                <a:ext uri="{FF2B5EF4-FFF2-40B4-BE49-F238E27FC236}">
                  <a16:creationId xmlns:a16="http://schemas.microsoft.com/office/drawing/2014/main" id="{EFD4D35F-506A-4447-AECF-04F75F50F497}"/>
                </a:ext>
              </a:extLst>
            </p:cNvPr>
            <p:cNvSpPr>
              <a:spLocks noChangeShapeType="1"/>
            </p:cNvSpPr>
            <p:nvPr/>
          </p:nvSpPr>
          <p:spPr bwMode="auto">
            <a:xfrm>
              <a:off x="1392" y="139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19" name="Oval 10">
              <a:extLst>
                <a:ext uri="{FF2B5EF4-FFF2-40B4-BE49-F238E27FC236}">
                  <a16:creationId xmlns:a16="http://schemas.microsoft.com/office/drawing/2014/main" id="{0E659979-F126-4AF1-8A64-9DF2B4974067}"/>
                </a:ext>
              </a:extLst>
            </p:cNvPr>
            <p:cNvSpPr>
              <a:spLocks noChangeArrowheads="1"/>
            </p:cNvSpPr>
            <p:nvPr/>
          </p:nvSpPr>
          <p:spPr bwMode="auto">
            <a:xfrm>
              <a:off x="432" y="960"/>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20" name="Line 11">
              <a:extLst>
                <a:ext uri="{FF2B5EF4-FFF2-40B4-BE49-F238E27FC236}">
                  <a16:creationId xmlns:a16="http://schemas.microsoft.com/office/drawing/2014/main" id="{C5D1E9ED-2CA0-4FD1-BE30-C47B04CB2DF2}"/>
                </a:ext>
              </a:extLst>
            </p:cNvPr>
            <p:cNvSpPr>
              <a:spLocks noChangeShapeType="1"/>
            </p:cNvSpPr>
            <p:nvPr/>
          </p:nvSpPr>
          <p:spPr bwMode="auto">
            <a:xfrm flipV="1">
              <a:off x="576" y="912"/>
              <a:ext cx="144" cy="48"/>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21" name="Line 12">
              <a:extLst>
                <a:ext uri="{FF2B5EF4-FFF2-40B4-BE49-F238E27FC236}">
                  <a16:creationId xmlns:a16="http://schemas.microsoft.com/office/drawing/2014/main" id="{A582E20A-D441-405E-879E-9B454369DC49}"/>
                </a:ext>
              </a:extLst>
            </p:cNvPr>
            <p:cNvSpPr>
              <a:spLocks noChangeShapeType="1"/>
            </p:cNvSpPr>
            <p:nvPr/>
          </p:nvSpPr>
          <p:spPr bwMode="auto">
            <a:xfrm flipV="1">
              <a:off x="576" y="1008"/>
              <a:ext cx="144"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22" name="Line 13">
              <a:extLst>
                <a:ext uri="{FF2B5EF4-FFF2-40B4-BE49-F238E27FC236}">
                  <a16:creationId xmlns:a16="http://schemas.microsoft.com/office/drawing/2014/main" id="{AE2D880B-4F4B-4ECA-8836-A3AF514E46F4}"/>
                </a:ext>
              </a:extLst>
            </p:cNvPr>
            <p:cNvSpPr>
              <a:spLocks noChangeShapeType="1"/>
            </p:cNvSpPr>
            <p:nvPr/>
          </p:nvSpPr>
          <p:spPr bwMode="auto">
            <a:xfrm>
              <a:off x="576" y="1056"/>
              <a:ext cx="48" cy="9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23" name="Line 14">
              <a:extLst>
                <a:ext uri="{FF2B5EF4-FFF2-40B4-BE49-F238E27FC236}">
                  <a16:creationId xmlns:a16="http://schemas.microsoft.com/office/drawing/2014/main" id="{CBE8690C-F1BE-45E2-AA7B-6508F8B8EAEF}"/>
                </a:ext>
              </a:extLst>
            </p:cNvPr>
            <p:cNvSpPr>
              <a:spLocks noChangeShapeType="1"/>
            </p:cNvSpPr>
            <p:nvPr/>
          </p:nvSpPr>
          <p:spPr bwMode="auto">
            <a:xfrm>
              <a:off x="528" y="1104"/>
              <a:ext cx="48" cy="9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24" name="Text Box 15">
              <a:extLst>
                <a:ext uri="{FF2B5EF4-FFF2-40B4-BE49-F238E27FC236}">
                  <a16:creationId xmlns:a16="http://schemas.microsoft.com/office/drawing/2014/main" id="{2AAF5C38-6077-4F8E-B25F-C204E6AD6D7C}"/>
                </a:ext>
              </a:extLst>
            </p:cNvPr>
            <p:cNvSpPr txBox="1">
              <a:spLocks noChangeArrowheads="1"/>
            </p:cNvSpPr>
            <p:nvPr/>
          </p:nvSpPr>
          <p:spPr bwMode="auto">
            <a:xfrm>
              <a:off x="336" y="1200"/>
              <a:ext cx="43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1825" name="AutoShape 16">
              <a:extLst>
                <a:ext uri="{FF2B5EF4-FFF2-40B4-BE49-F238E27FC236}">
                  <a16:creationId xmlns:a16="http://schemas.microsoft.com/office/drawing/2014/main" id="{3F2D1D23-D685-418C-8B19-79449C336F89}"/>
                </a:ext>
              </a:extLst>
            </p:cNvPr>
            <p:cNvSpPr>
              <a:spLocks noChangeArrowheads="1"/>
            </p:cNvSpPr>
            <p:nvPr/>
          </p:nvSpPr>
          <p:spPr bwMode="auto">
            <a:xfrm>
              <a:off x="912" y="1632"/>
              <a:ext cx="336"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1826" name="Oval 17">
              <a:extLst>
                <a:ext uri="{FF2B5EF4-FFF2-40B4-BE49-F238E27FC236}">
                  <a16:creationId xmlns:a16="http://schemas.microsoft.com/office/drawing/2014/main" id="{ADDE72F0-0F39-4144-A875-C07B8653991B}"/>
                </a:ext>
              </a:extLst>
            </p:cNvPr>
            <p:cNvSpPr>
              <a:spLocks noChangeArrowheads="1"/>
            </p:cNvSpPr>
            <p:nvPr/>
          </p:nvSpPr>
          <p:spPr bwMode="auto">
            <a:xfrm rot="-1151328">
              <a:off x="1056" y="1346"/>
              <a:ext cx="192" cy="9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27" name="Oval 18">
              <a:extLst>
                <a:ext uri="{FF2B5EF4-FFF2-40B4-BE49-F238E27FC236}">
                  <a16:creationId xmlns:a16="http://schemas.microsoft.com/office/drawing/2014/main" id="{E34ABA3F-F5EA-4125-B96A-D36BB31763D8}"/>
                </a:ext>
              </a:extLst>
            </p:cNvPr>
            <p:cNvSpPr>
              <a:spLocks noChangeArrowheads="1"/>
            </p:cNvSpPr>
            <p:nvPr/>
          </p:nvSpPr>
          <p:spPr bwMode="auto">
            <a:xfrm rot="1875092">
              <a:off x="894" y="1298"/>
              <a:ext cx="192" cy="9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28" name="Rectangle 19">
              <a:extLst>
                <a:ext uri="{FF2B5EF4-FFF2-40B4-BE49-F238E27FC236}">
                  <a16:creationId xmlns:a16="http://schemas.microsoft.com/office/drawing/2014/main" id="{E35E8B91-9DC4-4694-BBB1-7FE9D8A4B8F6}"/>
                </a:ext>
              </a:extLst>
            </p:cNvPr>
            <p:cNvSpPr>
              <a:spLocks noChangeArrowheads="1"/>
            </p:cNvSpPr>
            <p:nvPr/>
          </p:nvSpPr>
          <p:spPr bwMode="auto">
            <a:xfrm>
              <a:off x="1058" y="1394"/>
              <a:ext cx="47" cy="24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1753" name="组合 91">
            <a:extLst>
              <a:ext uri="{FF2B5EF4-FFF2-40B4-BE49-F238E27FC236}">
                <a16:creationId xmlns:a16="http://schemas.microsoft.com/office/drawing/2014/main" id="{43F9B2BC-3B17-409C-B43F-EE918C80D274}"/>
              </a:ext>
            </a:extLst>
          </p:cNvPr>
          <p:cNvGrpSpPr>
            <a:grpSpLocks/>
          </p:cNvGrpSpPr>
          <p:nvPr/>
        </p:nvGrpSpPr>
        <p:grpSpPr bwMode="auto">
          <a:xfrm>
            <a:off x="7219376" y="2757489"/>
            <a:ext cx="2163762" cy="1535112"/>
            <a:chOff x="3919694" y="4558814"/>
            <a:chExt cx="2164152" cy="1534552"/>
          </a:xfrm>
        </p:grpSpPr>
        <p:sp>
          <p:nvSpPr>
            <p:cNvPr id="31796" name="Text Box 20">
              <a:extLst>
                <a:ext uri="{FF2B5EF4-FFF2-40B4-BE49-F238E27FC236}">
                  <a16:creationId xmlns:a16="http://schemas.microsoft.com/office/drawing/2014/main" id="{2EFD7DE3-91EC-4458-B8AB-06EFE11ADC59}"/>
                </a:ext>
              </a:extLst>
            </p:cNvPr>
            <p:cNvSpPr txBox="1">
              <a:spLocks noChangeArrowheads="1"/>
            </p:cNvSpPr>
            <p:nvPr/>
          </p:nvSpPr>
          <p:spPr bwMode="auto">
            <a:xfrm>
              <a:off x="5362462"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sp>
          <p:nvSpPr>
            <p:cNvPr id="31797" name="Line 21">
              <a:extLst>
                <a:ext uri="{FF2B5EF4-FFF2-40B4-BE49-F238E27FC236}">
                  <a16:creationId xmlns:a16="http://schemas.microsoft.com/office/drawing/2014/main" id="{757C8F2E-5547-4B7A-A7F3-607D6A596B1B}"/>
                </a:ext>
              </a:extLst>
            </p:cNvPr>
            <p:cNvSpPr>
              <a:spLocks noChangeShapeType="1"/>
            </p:cNvSpPr>
            <p:nvPr/>
          </p:nvSpPr>
          <p:spPr bwMode="auto">
            <a:xfrm>
              <a:off x="4721232"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98" name="Line 22">
              <a:extLst>
                <a:ext uri="{FF2B5EF4-FFF2-40B4-BE49-F238E27FC236}">
                  <a16:creationId xmlns:a16="http://schemas.microsoft.com/office/drawing/2014/main" id="{7DD14B10-29C8-4640-97A8-AFCB252657CB}"/>
                </a:ext>
              </a:extLst>
            </p:cNvPr>
            <p:cNvSpPr>
              <a:spLocks noChangeShapeType="1"/>
            </p:cNvSpPr>
            <p:nvPr/>
          </p:nvSpPr>
          <p:spPr bwMode="auto">
            <a:xfrm>
              <a:off x="4721232"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99" name="Line 23">
              <a:extLst>
                <a:ext uri="{FF2B5EF4-FFF2-40B4-BE49-F238E27FC236}">
                  <a16:creationId xmlns:a16="http://schemas.microsoft.com/office/drawing/2014/main" id="{150C31D8-7901-41A6-B72C-3679909003E4}"/>
                </a:ext>
              </a:extLst>
            </p:cNvPr>
            <p:cNvSpPr>
              <a:spLocks noChangeShapeType="1"/>
            </p:cNvSpPr>
            <p:nvPr/>
          </p:nvSpPr>
          <p:spPr bwMode="auto">
            <a:xfrm>
              <a:off x="5683077"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0" name="Line 24">
              <a:extLst>
                <a:ext uri="{FF2B5EF4-FFF2-40B4-BE49-F238E27FC236}">
                  <a16:creationId xmlns:a16="http://schemas.microsoft.com/office/drawing/2014/main" id="{822609DC-C990-49A8-8AC8-B0F10B5F4454}"/>
                </a:ext>
              </a:extLst>
            </p:cNvPr>
            <p:cNvSpPr>
              <a:spLocks noChangeShapeType="1"/>
            </p:cNvSpPr>
            <p:nvPr/>
          </p:nvSpPr>
          <p:spPr bwMode="auto">
            <a:xfrm>
              <a:off x="4721232"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1" name="Line 25">
              <a:extLst>
                <a:ext uri="{FF2B5EF4-FFF2-40B4-BE49-F238E27FC236}">
                  <a16:creationId xmlns:a16="http://schemas.microsoft.com/office/drawing/2014/main" id="{63CB7A78-1008-4C2C-BC47-262CBC6A1DE0}"/>
                </a:ext>
              </a:extLst>
            </p:cNvPr>
            <p:cNvSpPr>
              <a:spLocks noChangeShapeType="1"/>
            </p:cNvSpPr>
            <p:nvPr/>
          </p:nvSpPr>
          <p:spPr bwMode="auto">
            <a:xfrm>
              <a:off x="5683077"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2" name="Oval 26">
              <a:extLst>
                <a:ext uri="{FF2B5EF4-FFF2-40B4-BE49-F238E27FC236}">
                  <a16:creationId xmlns:a16="http://schemas.microsoft.com/office/drawing/2014/main" id="{186C6D9A-C776-4210-AF2C-F78BBAD184FB}"/>
                </a:ext>
              </a:extLst>
            </p:cNvPr>
            <p:cNvSpPr>
              <a:spLocks noChangeArrowheads="1"/>
            </p:cNvSpPr>
            <p:nvPr/>
          </p:nvSpPr>
          <p:spPr bwMode="auto">
            <a:xfrm>
              <a:off x="4080002"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03" name="Line 27">
              <a:extLst>
                <a:ext uri="{FF2B5EF4-FFF2-40B4-BE49-F238E27FC236}">
                  <a16:creationId xmlns:a16="http://schemas.microsoft.com/office/drawing/2014/main" id="{642CE179-C291-4444-A4A5-E6A41E904A7A}"/>
                </a:ext>
              </a:extLst>
            </p:cNvPr>
            <p:cNvSpPr>
              <a:spLocks noChangeShapeType="1"/>
            </p:cNvSpPr>
            <p:nvPr/>
          </p:nvSpPr>
          <p:spPr bwMode="auto">
            <a:xfrm flipV="1">
              <a:off x="4320463"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4" name="Line 28">
              <a:extLst>
                <a:ext uri="{FF2B5EF4-FFF2-40B4-BE49-F238E27FC236}">
                  <a16:creationId xmlns:a16="http://schemas.microsoft.com/office/drawing/2014/main" id="{4E86A1FA-6547-4720-87DA-2A394FD9DCB3}"/>
                </a:ext>
              </a:extLst>
            </p:cNvPr>
            <p:cNvSpPr>
              <a:spLocks noChangeShapeType="1"/>
            </p:cNvSpPr>
            <p:nvPr/>
          </p:nvSpPr>
          <p:spPr bwMode="auto">
            <a:xfrm flipV="1">
              <a:off x="4320463"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5" name="Line 29">
              <a:extLst>
                <a:ext uri="{FF2B5EF4-FFF2-40B4-BE49-F238E27FC236}">
                  <a16:creationId xmlns:a16="http://schemas.microsoft.com/office/drawing/2014/main" id="{B1EA97C4-4793-41F2-A684-89653BFDFF86}"/>
                </a:ext>
              </a:extLst>
            </p:cNvPr>
            <p:cNvSpPr>
              <a:spLocks noChangeShapeType="1"/>
            </p:cNvSpPr>
            <p:nvPr/>
          </p:nvSpPr>
          <p:spPr bwMode="auto">
            <a:xfrm>
              <a:off x="4320463"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6" name="Line 30">
              <a:extLst>
                <a:ext uri="{FF2B5EF4-FFF2-40B4-BE49-F238E27FC236}">
                  <a16:creationId xmlns:a16="http://schemas.microsoft.com/office/drawing/2014/main" id="{AC33B3B9-FE38-41CE-933A-FEBB164724F9}"/>
                </a:ext>
              </a:extLst>
            </p:cNvPr>
            <p:cNvSpPr>
              <a:spLocks noChangeShapeType="1"/>
            </p:cNvSpPr>
            <p:nvPr/>
          </p:nvSpPr>
          <p:spPr bwMode="auto">
            <a:xfrm>
              <a:off x="4240309"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807" name="Text Box 31">
              <a:extLst>
                <a:ext uri="{FF2B5EF4-FFF2-40B4-BE49-F238E27FC236}">
                  <a16:creationId xmlns:a16="http://schemas.microsoft.com/office/drawing/2014/main" id="{65248F78-E8E7-4BD4-A5E2-ABD70E14FF13}"/>
                </a:ext>
              </a:extLst>
            </p:cNvPr>
            <p:cNvSpPr txBox="1">
              <a:spLocks noChangeArrowheads="1"/>
            </p:cNvSpPr>
            <p:nvPr/>
          </p:nvSpPr>
          <p:spPr bwMode="auto">
            <a:xfrm>
              <a:off x="3919694"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1808" name="AutoShape 32">
              <a:extLst>
                <a:ext uri="{FF2B5EF4-FFF2-40B4-BE49-F238E27FC236}">
                  <a16:creationId xmlns:a16="http://schemas.microsoft.com/office/drawing/2014/main" id="{4613AFE2-E29F-493C-95A5-861A44E6A4CF}"/>
                </a:ext>
              </a:extLst>
            </p:cNvPr>
            <p:cNvSpPr>
              <a:spLocks noChangeArrowheads="1"/>
            </p:cNvSpPr>
            <p:nvPr/>
          </p:nvSpPr>
          <p:spPr bwMode="auto">
            <a:xfrm>
              <a:off x="4881539"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1809" name="Oval 33">
              <a:extLst>
                <a:ext uri="{FF2B5EF4-FFF2-40B4-BE49-F238E27FC236}">
                  <a16:creationId xmlns:a16="http://schemas.microsoft.com/office/drawing/2014/main" id="{E6097867-B9E8-48B9-B9F1-F3445EAE56C7}"/>
                </a:ext>
              </a:extLst>
            </p:cNvPr>
            <p:cNvSpPr>
              <a:spLocks noChangeArrowheads="1"/>
            </p:cNvSpPr>
            <p:nvPr/>
          </p:nvSpPr>
          <p:spPr bwMode="auto">
            <a:xfrm rot="-1151328">
              <a:off x="5202154" y="5240837"/>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10" name="Oval 34">
              <a:extLst>
                <a:ext uri="{FF2B5EF4-FFF2-40B4-BE49-F238E27FC236}">
                  <a16:creationId xmlns:a16="http://schemas.microsoft.com/office/drawing/2014/main" id="{20B41619-C6C3-4B2E-ACBC-FCC89E1B7A47}"/>
                </a:ext>
              </a:extLst>
            </p:cNvPr>
            <p:cNvSpPr>
              <a:spLocks noChangeArrowheads="1"/>
            </p:cNvSpPr>
            <p:nvPr/>
          </p:nvSpPr>
          <p:spPr bwMode="auto">
            <a:xfrm rot="-2732521">
              <a:off x="5111803" y="5089639"/>
              <a:ext cx="341011" cy="16030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11" name="Rectangle 35">
              <a:extLst>
                <a:ext uri="{FF2B5EF4-FFF2-40B4-BE49-F238E27FC236}">
                  <a16:creationId xmlns:a16="http://schemas.microsoft.com/office/drawing/2014/main" id="{D1313D41-7B88-4F27-8991-550955F31CBD}"/>
                </a:ext>
              </a:extLst>
            </p:cNvPr>
            <p:cNvSpPr>
              <a:spLocks noChangeArrowheads="1"/>
            </p:cNvSpPr>
            <p:nvPr/>
          </p:nvSpPr>
          <p:spPr bwMode="auto">
            <a:xfrm>
              <a:off x="5088603" y="5375820"/>
              <a:ext cx="113551" cy="46178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812" name="Rectangle 71">
              <a:extLst>
                <a:ext uri="{FF2B5EF4-FFF2-40B4-BE49-F238E27FC236}">
                  <a16:creationId xmlns:a16="http://schemas.microsoft.com/office/drawing/2014/main" id="{F76C28EF-D545-4497-8C5F-F80E6D8004EC}"/>
                </a:ext>
              </a:extLst>
            </p:cNvPr>
            <p:cNvSpPr>
              <a:spLocks noChangeArrowheads="1"/>
            </p:cNvSpPr>
            <p:nvPr/>
          </p:nvSpPr>
          <p:spPr bwMode="auto">
            <a:xfrm rot="2860648">
              <a:off x="5186246" y="5195202"/>
              <a:ext cx="85253" cy="240461"/>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1754" name="组合 94">
            <a:extLst>
              <a:ext uri="{FF2B5EF4-FFF2-40B4-BE49-F238E27FC236}">
                <a16:creationId xmlns:a16="http://schemas.microsoft.com/office/drawing/2014/main" id="{AA9259FC-6498-45D2-9D11-787856FEDB88}"/>
              </a:ext>
            </a:extLst>
          </p:cNvPr>
          <p:cNvGrpSpPr>
            <a:grpSpLocks/>
          </p:cNvGrpSpPr>
          <p:nvPr/>
        </p:nvGrpSpPr>
        <p:grpSpPr bwMode="auto">
          <a:xfrm>
            <a:off x="3051848" y="4776787"/>
            <a:ext cx="2163763" cy="1535112"/>
            <a:chOff x="6003692" y="4558814"/>
            <a:chExt cx="2164152" cy="1534552"/>
          </a:xfrm>
        </p:grpSpPr>
        <p:sp>
          <p:nvSpPr>
            <p:cNvPr id="31779" name="Text Box 36">
              <a:extLst>
                <a:ext uri="{FF2B5EF4-FFF2-40B4-BE49-F238E27FC236}">
                  <a16:creationId xmlns:a16="http://schemas.microsoft.com/office/drawing/2014/main" id="{4E2313F7-7938-4F49-989D-5508CC466448}"/>
                </a:ext>
              </a:extLst>
            </p:cNvPr>
            <p:cNvSpPr txBox="1">
              <a:spLocks noChangeArrowheads="1"/>
            </p:cNvSpPr>
            <p:nvPr/>
          </p:nvSpPr>
          <p:spPr bwMode="auto">
            <a:xfrm>
              <a:off x="7446460"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sp>
          <p:nvSpPr>
            <p:cNvPr id="31780" name="Line 37">
              <a:extLst>
                <a:ext uri="{FF2B5EF4-FFF2-40B4-BE49-F238E27FC236}">
                  <a16:creationId xmlns:a16="http://schemas.microsoft.com/office/drawing/2014/main" id="{9958BB12-810D-4704-9A7E-02F582D75196}"/>
                </a:ext>
              </a:extLst>
            </p:cNvPr>
            <p:cNvSpPr>
              <a:spLocks noChangeShapeType="1"/>
            </p:cNvSpPr>
            <p:nvPr/>
          </p:nvSpPr>
          <p:spPr bwMode="auto">
            <a:xfrm>
              <a:off x="6805230"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1" name="Line 38">
              <a:extLst>
                <a:ext uri="{FF2B5EF4-FFF2-40B4-BE49-F238E27FC236}">
                  <a16:creationId xmlns:a16="http://schemas.microsoft.com/office/drawing/2014/main" id="{FAB2A688-F6A3-4C5E-ADAD-9C0C94DD85D5}"/>
                </a:ext>
              </a:extLst>
            </p:cNvPr>
            <p:cNvSpPr>
              <a:spLocks noChangeShapeType="1"/>
            </p:cNvSpPr>
            <p:nvPr/>
          </p:nvSpPr>
          <p:spPr bwMode="auto">
            <a:xfrm>
              <a:off x="6805230"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2" name="Line 39">
              <a:extLst>
                <a:ext uri="{FF2B5EF4-FFF2-40B4-BE49-F238E27FC236}">
                  <a16:creationId xmlns:a16="http://schemas.microsoft.com/office/drawing/2014/main" id="{92E57DE5-7B61-4D86-BA8A-933CF696000B}"/>
                </a:ext>
              </a:extLst>
            </p:cNvPr>
            <p:cNvSpPr>
              <a:spLocks noChangeShapeType="1"/>
            </p:cNvSpPr>
            <p:nvPr/>
          </p:nvSpPr>
          <p:spPr bwMode="auto">
            <a:xfrm>
              <a:off x="7767075"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3" name="Line 40">
              <a:extLst>
                <a:ext uri="{FF2B5EF4-FFF2-40B4-BE49-F238E27FC236}">
                  <a16:creationId xmlns:a16="http://schemas.microsoft.com/office/drawing/2014/main" id="{56ACA691-6DA0-42F8-84E4-F368BBF809C6}"/>
                </a:ext>
              </a:extLst>
            </p:cNvPr>
            <p:cNvSpPr>
              <a:spLocks noChangeShapeType="1"/>
            </p:cNvSpPr>
            <p:nvPr/>
          </p:nvSpPr>
          <p:spPr bwMode="auto">
            <a:xfrm>
              <a:off x="6805230"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4" name="Line 41">
              <a:extLst>
                <a:ext uri="{FF2B5EF4-FFF2-40B4-BE49-F238E27FC236}">
                  <a16:creationId xmlns:a16="http://schemas.microsoft.com/office/drawing/2014/main" id="{5332841D-DA3F-456E-AF46-B9F043A353FF}"/>
                </a:ext>
              </a:extLst>
            </p:cNvPr>
            <p:cNvSpPr>
              <a:spLocks noChangeShapeType="1"/>
            </p:cNvSpPr>
            <p:nvPr/>
          </p:nvSpPr>
          <p:spPr bwMode="auto">
            <a:xfrm>
              <a:off x="7767075"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5" name="Oval 42">
              <a:extLst>
                <a:ext uri="{FF2B5EF4-FFF2-40B4-BE49-F238E27FC236}">
                  <a16:creationId xmlns:a16="http://schemas.microsoft.com/office/drawing/2014/main" id="{1106C570-C503-4AFF-BA7B-5DDD59FA17AF}"/>
                </a:ext>
              </a:extLst>
            </p:cNvPr>
            <p:cNvSpPr>
              <a:spLocks noChangeArrowheads="1"/>
            </p:cNvSpPr>
            <p:nvPr/>
          </p:nvSpPr>
          <p:spPr bwMode="auto">
            <a:xfrm>
              <a:off x="6164000"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86" name="Line 43">
              <a:extLst>
                <a:ext uri="{FF2B5EF4-FFF2-40B4-BE49-F238E27FC236}">
                  <a16:creationId xmlns:a16="http://schemas.microsoft.com/office/drawing/2014/main" id="{02CBFDEC-1BBD-4622-AA9B-C34908384DE7}"/>
                </a:ext>
              </a:extLst>
            </p:cNvPr>
            <p:cNvSpPr>
              <a:spLocks noChangeShapeType="1"/>
            </p:cNvSpPr>
            <p:nvPr/>
          </p:nvSpPr>
          <p:spPr bwMode="auto">
            <a:xfrm flipV="1">
              <a:off x="6404461"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7" name="Line 44">
              <a:extLst>
                <a:ext uri="{FF2B5EF4-FFF2-40B4-BE49-F238E27FC236}">
                  <a16:creationId xmlns:a16="http://schemas.microsoft.com/office/drawing/2014/main" id="{650C6D10-802E-439D-B6EA-ED67AFF0D751}"/>
                </a:ext>
              </a:extLst>
            </p:cNvPr>
            <p:cNvSpPr>
              <a:spLocks noChangeShapeType="1"/>
            </p:cNvSpPr>
            <p:nvPr/>
          </p:nvSpPr>
          <p:spPr bwMode="auto">
            <a:xfrm flipV="1">
              <a:off x="6404461"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8" name="Line 45">
              <a:extLst>
                <a:ext uri="{FF2B5EF4-FFF2-40B4-BE49-F238E27FC236}">
                  <a16:creationId xmlns:a16="http://schemas.microsoft.com/office/drawing/2014/main" id="{3BC28C2C-938E-4327-876F-68F936339585}"/>
                </a:ext>
              </a:extLst>
            </p:cNvPr>
            <p:cNvSpPr>
              <a:spLocks noChangeShapeType="1"/>
            </p:cNvSpPr>
            <p:nvPr/>
          </p:nvSpPr>
          <p:spPr bwMode="auto">
            <a:xfrm>
              <a:off x="6404461"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9" name="Line 46">
              <a:extLst>
                <a:ext uri="{FF2B5EF4-FFF2-40B4-BE49-F238E27FC236}">
                  <a16:creationId xmlns:a16="http://schemas.microsoft.com/office/drawing/2014/main" id="{6361C0A7-B4AE-481C-867A-9AA511BEC862}"/>
                </a:ext>
              </a:extLst>
            </p:cNvPr>
            <p:cNvSpPr>
              <a:spLocks noChangeShapeType="1"/>
            </p:cNvSpPr>
            <p:nvPr/>
          </p:nvSpPr>
          <p:spPr bwMode="auto">
            <a:xfrm>
              <a:off x="6324307"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90" name="Text Box 47">
              <a:extLst>
                <a:ext uri="{FF2B5EF4-FFF2-40B4-BE49-F238E27FC236}">
                  <a16:creationId xmlns:a16="http://schemas.microsoft.com/office/drawing/2014/main" id="{4931F0B1-B06E-477E-B03C-C2C7ED5F2663}"/>
                </a:ext>
              </a:extLst>
            </p:cNvPr>
            <p:cNvSpPr txBox="1">
              <a:spLocks noChangeArrowheads="1"/>
            </p:cNvSpPr>
            <p:nvPr/>
          </p:nvSpPr>
          <p:spPr bwMode="auto">
            <a:xfrm>
              <a:off x="6003692"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1791" name="AutoShape 48">
              <a:extLst>
                <a:ext uri="{FF2B5EF4-FFF2-40B4-BE49-F238E27FC236}">
                  <a16:creationId xmlns:a16="http://schemas.microsoft.com/office/drawing/2014/main" id="{73263676-4074-4578-B0E7-2C10567BD212}"/>
                </a:ext>
              </a:extLst>
            </p:cNvPr>
            <p:cNvSpPr>
              <a:spLocks noChangeArrowheads="1"/>
            </p:cNvSpPr>
            <p:nvPr/>
          </p:nvSpPr>
          <p:spPr bwMode="auto">
            <a:xfrm>
              <a:off x="6965538"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1792" name="Oval 49">
              <a:extLst>
                <a:ext uri="{FF2B5EF4-FFF2-40B4-BE49-F238E27FC236}">
                  <a16:creationId xmlns:a16="http://schemas.microsoft.com/office/drawing/2014/main" id="{2D585B0A-17E4-412E-AC73-EB20F1515CA9}"/>
                </a:ext>
              </a:extLst>
            </p:cNvPr>
            <p:cNvSpPr>
              <a:spLocks noChangeArrowheads="1"/>
            </p:cNvSpPr>
            <p:nvPr/>
          </p:nvSpPr>
          <p:spPr bwMode="auto">
            <a:xfrm rot="-1151328">
              <a:off x="6902082" y="5237284"/>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93" name="Oval 50">
              <a:extLst>
                <a:ext uri="{FF2B5EF4-FFF2-40B4-BE49-F238E27FC236}">
                  <a16:creationId xmlns:a16="http://schemas.microsoft.com/office/drawing/2014/main" id="{E0958A50-6B87-4792-8400-98C5C3ABB633}"/>
                </a:ext>
              </a:extLst>
            </p:cNvPr>
            <p:cNvSpPr>
              <a:spLocks noChangeArrowheads="1"/>
            </p:cNvSpPr>
            <p:nvPr/>
          </p:nvSpPr>
          <p:spPr bwMode="auto">
            <a:xfrm rot="1875092">
              <a:off x="6952179" y="5070331"/>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94" name="Rectangle 51">
              <a:extLst>
                <a:ext uri="{FF2B5EF4-FFF2-40B4-BE49-F238E27FC236}">
                  <a16:creationId xmlns:a16="http://schemas.microsoft.com/office/drawing/2014/main" id="{DB5A95F8-5782-4E47-9DC6-2C2B6895A6FF}"/>
                </a:ext>
              </a:extLst>
            </p:cNvPr>
            <p:cNvSpPr>
              <a:spLocks noChangeArrowheads="1"/>
            </p:cNvSpPr>
            <p:nvPr/>
          </p:nvSpPr>
          <p:spPr bwMode="auto">
            <a:xfrm>
              <a:off x="7226037" y="5326090"/>
              <a:ext cx="78484" cy="515069"/>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95" name="Rectangle 72">
              <a:extLst>
                <a:ext uri="{FF2B5EF4-FFF2-40B4-BE49-F238E27FC236}">
                  <a16:creationId xmlns:a16="http://schemas.microsoft.com/office/drawing/2014/main" id="{95B18574-6D8B-4BC2-93A5-92763E7E2E49}"/>
                </a:ext>
              </a:extLst>
            </p:cNvPr>
            <p:cNvSpPr>
              <a:spLocks noChangeArrowheads="1"/>
            </p:cNvSpPr>
            <p:nvPr/>
          </p:nvSpPr>
          <p:spPr bwMode="auto">
            <a:xfrm rot="-1706176">
              <a:off x="7212678" y="5255045"/>
              <a:ext cx="78484" cy="161625"/>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1755" name="组合 93">
            <a:extLst>
              <a:ext uri="{FF2B5EF4-FFF2-40B4-BE49-F238E27FC236}">
                <a16:creationId xmlns:a16="http://schemas.microsoft.com/office/drawing/2014/main" id="{4B0508FA-1224-4061-B25B-DB92C38CC725}"/>
              </a:ext>
            </a:extLst>
          </p:cNvPr>
          <p:cNvGrpSpPr>
            <a:grpSpLocks/>
          </p:cNvGrpSpPr>
          <p:nvPr/>
        </p:nvGrpSpPr>
        <p:grpSpPr bwMode="auto">
          <a:xfrm>
            <a:off x="7231063" y="4776788"/>
            <a:ext cx="2163762" cy="1535112"/>
            <a:chOff x="8167844" y="4558814"/>
            <a:chExt cx="2164152" cy="1534552"/>
          </a:xfrm>
        </p:grpSpPr>
        <p:sp>
          <p:nvSpPr>
            <p:cNvPr id="31762" name="Text Box 52">
              <a:extLst>
                <a:ext uri="{FF2B5EF4-FFF2-40B4-BE49-F238E27FC236}">
                  <a16:creationId xmlns:a16="http://schemas.microsoft.com/office/drawing/2014/main" id="{B2EBA7AE-6217-4F19-9C22-73254558F7AE}"/>
                </a:ext>
              </a:extLst>
            </p:cNvPr>
            <p:cNvSpPr txBox="1">
              <a:spLocks noChangeArrowheads="1"/>
            </p:cNvSpPr>
            <p:nvPr/>
          </p:nvSpPr>
          <p:spPr bwMode="auto">
            <a:xfrm>
              <a:off x="9610612"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grpSp>
          <p:nvGrpSpPr>
            <p:cNvPr id="31763" name="组合 92">
              <a:extLst>
                <a:ext uri="{FF2B5EF4-FFF2-40B4-BE49-F238E27FC236}">
                  <a16:creationId xmlns:a16="http://schemas.microsoft.com/office/drawing/2014/main" id="{5FDD9925-632F-496B-B7EA-344C74D0CD3A}"/>
                </a:ext>
              </a:extLst>
            </p:cNvPr>
            <p:cNvGrpSpPr>
              <a:grpSpLocks/>
            </p:cNvGrpSpPr>
            <p:nvPr/>
          </p:nvGrpSpPr>
          <p:grpSpPr bwMode="auto">
            <a:xfrm>
              <a:off x="8167844" y="4558814"/>
              <a:ext cx="1763383" cy="1534552"/>
              <a:chOff x="8167844" y="4558814"/>
              <a:chExt cx="1763383" cy="1534552"/>
            </a:xfrm>
          </p:grpSpPr>
          <p:sp>
            <p:nvSpPr>
              <p:cNvPr id="31764" name="Line 53">
                <a:extLst>
                  <a:ext uri="{FF2B5EF4-FFF2-40B4-BE49-F238E27FC236}">
                    <a16:creationId xmlns:a16="http://schemas.microsoft.com/office/drawing/2014/main" id="{A15DE89C-ADA8-4471-A7FE-127C0BE2E348}"/>
                  </a:ext>
                </a:extLst>
              </p:cNvPr>
              <p:cNvSpPr>
                <a:spLocks noChangeShapeType="1"/>
              </p:cNvSpPr>
              <p:nvPr/>
            </p:nvSpPr>
            <p:spPr bwMode="auto">
              <a:xfrm>
                <a:off x="8969382"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5" name="Line 54">
                <a:extLst>
                  <a:ext uri="{FF2B5EF4-FFF2-40B4-BE49-F238E27FC236}">
                    <a16:creationId xmlns:a16="http://schemas.microsoft.com/office/drawing/2014/main" id="{F55766CF-AA2F-4B97-A405-1A4A02DCDE24}"/>
                  </a:ext>
                </a:extLst>
              </p:cNvPr>
              <p:cNvSpPr>
                <a:spLocks noChangeShapeType="1"/>
              </p:cNvSpPr>
              <p:nvPr/>
            </p:nvSpPr>
            <p:spPr bwMode="auto">
              <a:xfrm>
                <a:off x="8969382"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6" name="Line 55">
                <a:extLst>
                  <a:ext uri="{FF2B5EF4-FFF2-40B4-BE49-F238E27FC236}">
                    <a16:creationId xmlns:a16="http://schemas.microsoft.com/office/drawing/2014/main" id="{EB8005B1-5521-4823-A58D-E90CFD0A33B7}"/>
                  </a:ext>
                </a:extLst>
              </p:cNvPr>
              <p:cNvSpPr>
                <a:spLocks noChangeShapeType="1"/>
              </p:cNvSpPr>
              <p:nvPr/>
            </p:nvSpPr>
            <p:spPr bwMode="auto">
              <a:xfrm>
                <a:off x="9931227"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7" name="Line 56">
                <a:extLst>
                  <a:ext uri="{FF2B5EF4-FFF2-40B4-BE49-F238E27FC236}">
                    <a16:creationId xmlns:a16="http://schemas.microsoft.com/office/drawing/2014/main" id="{1D7931B8-3C06-4897-B540-AF888544BED9}"/>
                  </a:ext>
                </a:extLst>
              </p:cNvPr>
              <p:cNvSpPr>
                <a:spLocks noChangeShapeType="1"/>
              </p:cNvSpPr>
              <p:nvPr/>
            </p:nvSpPr>
            <p:spPr bwMode="auto">
              <a:xfrm>
                <a:off x="8969382"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8" name="Line 57">
                <a:extLst>
                  <a:ext uri="{FF2B5EF4-FFF2-40B4-BE49-F238E27FC236}">
                    <a16:creationId xmlns:a16="http://schemas.microsoft.com/office/drawing/2014/main" id="{1E7508F9-F142-411D-8F2B-FAEA6E8BBEA7}"/>
                  </a:ext>
                </a:extLst>
              </p:cNvPr>
              <p:cNvSpPr>
                <a:spLocks noChangeShapeType="1"/>
              </p:cNvSpPr>
              <p:nvPr/>
            </p:nvSpPr>
            <p:spPr bwMode="auto">
              <a:xfrm>
                <a:off x="9931227"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69" name="Oval 58">
                <a:extLst>
                  <a:ext uri="{FF2B5EF4-FFF2-40B4-BE49-F238E27FC236}">
                    <a16:creationId xmlns:a16="http://schemas.microsoft.com/office/drawing/2014/main" id="{99B0F02E-2500-40E6-8A12-5E0BB0C4E1B4}"/>
                  </a:ext>
                </a:extLst>
              </p:cNvPr>
              <p:cNvSpPr>
                <a:spLocks noChangeArrowheads="1"/>
              </p:cNvSpPr>
              <p:nvPr/>
            </p:nvSpPr>
            <p:spPr bwMode="auto">
              <a:xfrm>
                <a:off x="8328152"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70" name="Line 59">
                <a:extLst>
                  <a:ext uri="{FF2B5EF4-FFF2-40B4-BE49-F238E27FC236}">
                    <a16:creationId xmlns:a16="http://schemas.microsoft.com/office/drawing/2014/main" id="{5AB5E92F-1717-4751-B5B9-28E8C0BC8243}"/>
                  </a:ext>
                </a:extLst>
              </p:cNvPr>
              <p:cNvSpPr>
                <a:spLocks noChangeShapeType="1"/>
              </p:cNvSpPr>
              <p:nvPr/>
            </p:nvSpPr>
            <p:spPr bwMode="auto">
              <a:xfrm flipV="1">
                <a:off x="8568613"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71" name="Line 60">
                <a:extLst>
                  <a:ext uri="{FF2B5EF4-FFF2-40B4-BE49-F238E27FC236}">
                    <a16:creationId xmlns:a16="http://schemas.microsoft.com/office/drawing/2014/main" id="{33958475-3060-4B12-93DF-66CC58B9FA63}"/>
                  </a:ext>
                </a:extLst>
              </p:cNvPr>
              <p:cNvSpPr>
                <a:spLocks noChangeShapeType="1"/>
              </p:cNvSpPr>
              <p:nvPr/>
            </p:nvSpPr>
            <p:spPr bwMode="auto">
              <a:xfrm flipV="1">
                <a:off x="8568613"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72" name="Line 61">
                <a:extLst>
                  <a:ext uri="{FF2B5EF4-FFF2-40B4-BE49-F238E27FC236}">
                    <a16:creationId xmlns:a16="http://schemas.microsoft.com/office/drawing/2014/main" id="{A804E90D-7441-49A7-B18C-A73441D035A0}"/>
                  </a:ext>
                </a:extLst>
              </p:cNvPr>
              <p:cNvSpPr>
                <a:spLocks noChangeShapeType="1"/>
              </p:cNvSpPr>
              <p:nvPr/>
            </p:nvSpPr>
            <p:spPr bwMode="auto">
              <a:xfrm>
                <a:off x="8568613"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73" name="Line 62">
                <a:extLst>
                  <a:ext uri="{FF2B5EF4-FFF2-40B4-BE49-F238E27FC236}">
                    <a16:creationId xmlns:a16="http://schemas.microsoft.com/office/drawing/2014/main" id="{E806D358-42E9-402C-A066-5B1BADEA6A74}"/>
                  </a:ext>
                </a:extLst>
              </p:cNvPr>
              <p:cNvSpPr>
                <a:spLocks noChangeShapeType="1"/>
              </p:cNvSpPr>
              <p:nvPr/>
            </p:nvSpPr>
            <p:spPr bwMode="auto">
              <a:xfrm>
                <a:off x="8488459"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74" name="Text Box 63">
                <a:extLst>
                  <a:ext uri="{FF2B5EF4-FFF2-40B4-BE49-F238E27FC236}">
                    <a16:creationId xmlns:a16="http://schemas.microsoft.com/office/drawing/2014/main" id="{6949EEFF-DC2F-4C0B-9F08-08F38D6A0420}"/>
                  </a:ext>
                </a:extLst>
              </p:cNvPr>
              <p:cNvSpPr txBox="1">
                <a:spLocks noChangeArrowheads="1"/>
              </p:cNvSpPr>
              <p:nvPr/>
            </p:nvSpPr>
            <p:spPr bwMode="auto">
              <a:xfrm>
                <a:off x="8167844"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1775" name="AutoShape 64">
                <a:extLst>
                  <a:ext uri="{FF2B5EF4-FFF2-40B4-BE49-F238E27FC236}">
                    <a16:creationId xmlns:a16="http://schemas.microsoft.com/office/drawing/2014/main" id="{4D5F7E45-AAAC-4FE0-8C46-9FA9F901CD5D}"/>
                  </a:ext>
                </a:extLst>
              </p:cNvPr>
              <p:cNvSpPr>
                <a:spLocks noChangeArrowheads="1"/>
              </p:cNvSpPr>
              <p:nvPr/>
            </p:nvSpPr>
            <p:spPr bwMode="auto">
              <a:xfrm>
                <a:off x="9129689"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1776" name="Oval 65">
                <a:extLst>
                  <a:ext uri="{FF2B5EF4-FFF2-40B4-BE49-F238E27FC236}">
                    <a16:creationId xmlns:a16="http://schemas.microsoft.com/office/drawing/2014/main" id="{1E1A8B70-2119-466E-B1D8-7902DD8EAB7C}"/>
                  </a:ext>
                </a:extLst>
              </p:cNvPr>
              <p:cNvSpPr>
                <a:spLocks noChangeArrowheads="1"/>
              </p:cNvSpPr>
              <p:nvPr/>
            </p:nvSpPr>
            <p:spPr bwMode="auto">
              <a:xfrm rot="-1151328">
                <a:off x="9370151" y="5070331"/>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77" name="Oval 66">
                <a:extLst>
                  <a:ext uri="{FF2B5EF4-FFF2-40B4-BE49-F238E27FC236}">
                    <a16:creationId xmlns:a16="http://schemas.microsoft.com/office/drawing/2014/main" id="{D4077116-A5B2-4E2B-A530-43788DD163E7}"/>
                  </a:ext>
                </a:extLst>
              </p:cNvPr>
              <p:cNvSpPr>
                <a:spLocks noChangeArrowheads="1"/>
              </p:cNvSpPr>
              <p:nvPr/>
            </p:nvSpPr>
            <p:spPr bwMode="auto">
              <a:xfrm rot="1875092">
                <a:off x="9099632" y="4985078"/>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1778" name="Freeform 73">
                <a:extLst>
                  <a:ext uri="{FF2B5EF4-FFF2-40B4-BE49-F238E27FC236}">
                    <a16:creationId xmlns:a16="http://schemas.microsoft.com/office/drawing/2014/main" id="{E6F735EC-40C8-4CD5-A299-DC9C69B7EECA}"/>
                  </a:ext>
                </a:extLst>
              </p:cNvPr>
              <p:cNvSpPr>
                <a:spLocks/>
              </p:cNvSpPr>
              <p:nvPr/>
            </p:nvSpPr>
            <p:spPr bwMode="auto">
              <a:xfrm>
                <a:off x="9238231" y="5217747"/>
                <a:ext cx="242131" cy="639396"/>
              </a:xfrm>
              <a:custGeom>
                <a:avLst/>
                <a:gdLst>
                  <a:gd name="T0" fmla="*/ 153628 w 145"/>
                  <a:gd name="T1" fmla="*/ 0 h 360"/>
                  <a:gd name="T2" fmla="*/ 35067 w 145"/>
                  <a:gd name="T3" fmla="*/ 143864 h 360"/>
                  <a:gd name="T4" fmla="*/ 170327 w 145"/>
                  <a:gd name="T5" fmla="*/ 287728 h 360"/>
                  <a:gd name="T6" fmla="*/ 237121 w 145"/>
                  <a:gd name="T7" fmla="*/ 323250 h 360"/>
                  <a:gd name="T8" fmla="*/ 187025 w 145"/>
                  <a:gd name="T9" fmla="*/ 358772 h 360"/>
                  <a:gd name="T10" fmla="*/ 51766 w 145"/>
                  <a:gd name="T11" fmla="*/ 467114 h 360"/>
                  <a:gd name="T12" fmla="*/ 85163 w 145"/>
                  <a:gd name="T13" fmla="*/ 520397 h 360"/>
                  <a:gd name="T14" fmla="*/ 136929 w 145"/>
                  <a:gd name="T15" fmla="*/ 539934 h 360"/>
                  <a:gd name="T16" fmla="*/ 153628 w 145"/>
                  <a:gd name="T17" fmla="*/ 593217 h 360"/>
                  <a:gd name="T18" fmla="*/ 203724 w 145"/>
                  <a:gd name="T19" fmla="*/ 628739 h 360"/>
                  <a:gd name="T20" fmla="*/ 170327 w 145"/>
                  <a:gd name="T21" fmla="*/ 628739 h 3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360"/>
                  <a:gd name="T35" fmla="*/ 145 w 145"/>
                  <a:gd name="T36" fmla="*/ 360 h 3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360">
                    <a:moveTo>
                      <a:pt x="92" y="0"/>
                    </a:moveTo>
                    <a:cubicBezTo>
                      <a:pt x="79" y="41"/>
                      <a:pt x="51" y="51"/>
                      <a:pt x="21" y="81"/>
                    </a:cubicBezTo>
                    <a:cubicBezTo>
                      <a:pt x="0" y="168"/>
                      <a:pt x="10" y="151"/>
                      <a:pt x="102" y="162"/>
                    </a:cubicBezTo>
                    <a:cubicBezTo>
                      <a:pt x="115" y="169"/>
                      <a:pt x="138" y="168"/>
                      <a:pt x="142" y="182"/>
                    </a:cubicBezTo>
                    <a:cubicBezTo>
                      <a:pt x="145" y="194"/>
                      <a:pt x="121" y="194"/>
                      <a:pt x="112" y="202"/>
                    </a:cubicBezTo>
                    <a:cubicBezTo>
                      <a:pt x="86" y="223"/>
                      <a:pt x="31" y="263"/>
                      <a:pt x="31" y="263"/>
                    </a:cubicBezTo>
                    <a:cubicBezTo>
                      <a:pt x="38" y="273"/>
                      <a:pt x="42" y="285"/>
                      <a:pt x="51" y="293"/>
                    </a:cubicBezTo>
                    <a:cubicBezTo>
                      <a:pt x="60" y="300"/>
                      <a:pt x="74" y="296"/>
                      <a:pt x="82" y="304"/>
                    </a:cubicBezTo>
                    <a:cubicBezTo>
                      <a:pt x="89" y="311"/>
                      <a:pt x="85" y="326"/>
                      <a:pt x="92" y="334"/>
                    </a:cubicBezTo>
                    <a:cubicBezTo>
                      <a:pt x="100" y="343"/>
                      <a:pt x="117" y="343"/>
                      <a:pt x="122" y="354"/>
                    </a:cubicBezTo>
                    <a:cubicBezTo>
                      <a:pt x="125" y="360"/>
                      <a:pt x="109" y="354"/>
                      <a:pt x="102" y="354"/>
                    </a:cubicBezTo>
                  </a:path>
                </a:pathLst>
              </a:custGeom>
              <a:solidFill>
                <a:srgbClr val="33CC33"/>
              </a:solidFill>
              <a:ln w="76200">
                <a:solidFill>
                  <a:srgbClr val="33CC33"/>
                </a:solidFill>
                <a:round/>
                <a:headEnd/>
                <a:tailEnd/>
              </a:ln>
            </p:spPr>
            <p:txBody>
              <a:bodyPr wrap="none"/>
              <a:lstStyle/>
              <a:p>
                <a:endParaRPr lang="zh-CN" altLang="en-US"/>
              </a:p>
            </p:txBody>
          </p:sp>
        </p:grpSp>
      </p:grpSp>
      <p:grpSp>
        <p:nvGrpSpPr>
          <p:cNvPr id="31756" name="组合 17">
            <a:extLst>
              <a:ext uri="{FF2B5EF4-FFF2-40B4-BE49-F238E27FC236}">
                <a16:creationId xmlns:a16="http://schemas.microsoft.com/office/drawing/2014/main" id="{1E37DF41-C386-4A38-A7AB-7F0390A7C6F0}"/>
              </a:ext>
            </a:extLst>
          </p:cNvPr>
          <p:cNvGrpSpPr>
            <a:grpSpLocks/>
          </p:cNvGrpSpPr>
          <p:nvPr>
            <p:custDataLst>
              <p:tags r:id="rId8"/>
            </p:custDataLst>
          </p:nvPr>
        </p:nvGrpSpPr>
        <p:grpSpPr bwMode="auto">
          <a:xfrm>
            <a:off x="0" y="0"/>
            <a:ext cx="9144000" cy="635000"/>
            <a:chOff x="-1524000" y="0"/>
            <a:chExt cx="9144000" cy="635000"/>
          </a:xfrm>
        </p:grpSpPr>
        <p:sp>
          <p:nvSpPr>
            <p:cNvPr id="14" name="TitleBackground">
              <a:extLst>
                <a:ext uri="{FF2B5EF4-FFF2-40B4-BE49-F238E27FC236}">
                  <a16:creationId xmlns:a16="http://schemas.microsoft.com/office/drawing/2014/main" id="{AC0C88CB-D458-43EB-8FA0-FE25983CB738}"/>
                </a:ext>
              </a:extLst>
            </p:cNvPr>
            <p:cNvSpPr/>
            <p:nvPr>
              <p:custDataLst>
                <p:tags r:id="rId10"/>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167CBC53-1E1A-4AC9-9A1C-A2EC8BC69BA8}"/>
                </a:ext>
              </a:extLst>
            </p:cNvPr>
            <p:cNvSpPr/>
            <p:nvPr>
              <p:custDataLst>
                <p:tags r:id="rId11"/>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60" name="TypeText">
              <a:extLst>
                <a:ext uri="{FF2B5EF4-FFF2-40B4-BE49-F238E27FC236}">
                  <a16:creationId xmlns:a16="http://schemas.microsoft.com/office/drawing/2014/main" id="{84D7E95C-1287-4059-8E5B-E36AFC2D1026}"/>
                </a:ext>
              </a:extLst>
            </p:cNvPr>
            <p:cNvSpPr txBox="1">
              <a:spLocks noChangeArrowheads="1"/>
            </p:cNvSpPr>
            <p:nvPr>
              <p:custDataLst>
                <p:tags r:id="rId12"/>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1761" name="TipText">
              <a:extLst>
                <a:ext uri="{FF2B5EF4-FFF2-40B4-BE49-F238E27FC236}">
                  <a16:creationId xmlns:a16="http://schemas.microsoft.com/office/drawing/2014/main" id="{3DC583BA-0A02-4B3E-8C9E-F45CC5D921AE}"/>
                </a:ext>
              </a:extLst>
            </p:cNvPr>
            <p:cNvSpPr txBox="1">
              <a:spLocks noChangeArrowheads="1"/>
            </p:cNvSpPr>
            <p:nvPr>
              <p:custDataLst>
                <p:tags r:id="rId13"/>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1757" name="图片 2">
            <a:extLst>
              <a:ext uri="{FF2B5EF4-FFF2-40B4-BE49-F238E27FC236}">
                <a16:creationId xmlns:a16="http://schemas.microsoft.com/office/drawing/2014/main" id="{31EE4DD2-BFFE-4EDF-B84B-237868CA5C46}"/>
              </a:ext>
            </a:extLst>
          </p:cNvPr>
          <p:cNvPicPr>
            <a:picLocks noChangeArrowheads="1"/>
          </p:cNvPicPr>
          <p:nvPr>
            <p:custDataLst>
              <p:tags r:id="rId9"/>
            </p:custDataLst>
          </p:nvPr>
        </p:nvPicPr>
        <p:blipFill>
          <a:blip r:embed="rId16">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BA3F45-3740-496A-BEE2-06CF19A373BF}"/>
              </a:ext>
            </a:extLst>
          </p:cNvPr>
          <p:cNvSpPr txBox="1"/>
          <p:nvPr>
            <p:custDataLst>
              <p:tags r:id="rId2"/>
            </p:custDataLst>
          </p:nvPr>
        </p:nvSpPr>
        <p:spPr>
          <a:xfrm>
            <a:off x="1055452" y="682626"/>
            <a:ext cx="10153109" cy="2143125"/>
          </a:xfrm>
          <a:prstGeom prst="rect">
            <a:avLst/>
          </a:prstGeom>
          <a:noFill/>
        </p:spPr>
        <p:txBody>
          <a:bodyPr anchor="ctr"/>
          <a:lstStyle>
            <a:lvl1pPr marL="514350" indent="-514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Tx/>
              <a:buAutoNum type="arabicPeriod"/>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在方形暗箱内放一盆幼苗，暗箱一侧开一小窗，固定光源的光可以从窗口射入：</a:t>
            </a:r>
            <a:endPar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1200"/>
              </a:spcBef>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）若固定暗箱，把花盆放在旋转器上匀速旋转（</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分钟匀速转一周），则幼苗的生长状况为：</a:t>
            </a:r>
          </a:p>
        </p:txBody>
      </p:sp>
      <p:sp>
        <p:nvSpPr>
          <p:cNvPr id="9" name="椭圆 8">
            <a:extLst>
              <a:ext uri="{FF2B5EF4-FFF2-40B4-BE49-F238E27FC236}">
                <a16:creationId xmlns:a16="http://schemas.microsoft.com/office/drawing/2014/main" id="{3395513C-D799-48EF-8154-417F59017682}"/>
              </a:ext>
            </a:extLst>
          </p:cNvPr>
          <p:cNvSpPr>
            <a:spLocks noChangeAspect="1"/>
          </p:cNvSpPr>
          <p:nvPr>
            <p:custDataLst>
              <p:tags r:id="rId3"/>
            </p:custDataLst>
          </p:nvPr>
        </p:nvSpPr>
        <p:spPr>
          <a:xfrm>
            <a:off x="2446338" y="300990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9C791A6D-9981-45B2-8B91-051F2F78E888}"/>
              </a:ext>
            </a:extLst>
          </p:cNvPr>
          <p:cNvSpPr>
            <a:spLocks noChangeAspect="1"/>
          </p:cNvSpPr>
          <p:nvPr>
            <p:custDataLst>
              <p:tags r:id="rId4"/>
            </p:custDataLst>
          </p:nvPr>
        </p:nvSpPr>
        <p:spPr>
          <a:xfrm>
            <a:off x="6310812" y="2994004"/>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3919CBCD-02C2-422C-8EFF-DDBE62F1123C}"/>
              </a:ext>
            </a:extLst>
          </p:cNvPr>
          <p:cNvSpPr>
            <a:spLocks noChangeAspect="1"/>
          </p:cNvSpPr>
          <p:nvPr>
            <p:custDataLst>
              <p:tags r:id="rId5"/>
            </p:custDataLst>
          </p:nvPr>
        </p:nvSpPr>
        <p:spPr>
          <a:xfrm>
            <a:off x="2447130" y="493185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A1CF06DF-9ECE-4051-B5E7-3A04C2C28AFF}"/>
              </a:ext>
            </a:extLst>
          </p:cNvPr>
          <p:cNvSpPr>
            <a:spLocks noChangeAspect="1"/>
          </p:cNvSpPr>
          <p:nvPr>
            <p:custDataLst>
              <p:tags r:id="rId6"/>
            </p:custDataLst>
          </p:nvPr>
        </p:nvSpPr>
        <p:spPr>
          <a:xfrm>
            <a:off x="6308725" y="49180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a:extLst>
              <a:ext uri="{FF2B5EF4-FFF2-40B4-BE49-F238E27FC236}">
                <a16:creationId xmlns:a16="http://schemas.microsoft.com/office/drawing/2014/main" id="{60B9FBBE-09EF-42E7-AADD-CDBF7E9B7634}"/>
              </a:ext>
            </a:extLst>
          </p:cNvPr>
          <p:cNvSpPr/>
          <p:nvPr>
            <p:custDataLst>
              <p:tags r:id="rId7"/>
            </p:custDataLst>
          </p:nvPr>
        </p:nvSpPr>
        <p:spPr>
          <a:xfrm>
            <a:off x="9034463" y="6383338"/>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32776" name="Group 3">
            <a:extLst>
              <a:ext uri="{FF2B5EF4-FFF2-40B4-BE49-F238E27FC236}">
                <a16:creationId xmlns:a16="http://schemas.microsoft.com/office/drawing/2014/main" id="{77383943-1D2D-4416-87F6-3C3E6C041626}"/>
              </a:ext>
            </a:extLst>
          </p:cNvPr>
          <p:cNvGrpSpPr>
            <a:grpSpLocks/>
          </p:cNvGrpSpPr>
          <p:nvPr/>
        </p:nvGrpSpPr>
        <p:grpSpPr bwMode="auto">
          <a:xfrm>
            <a:off x="3046413" y="2757489"/>
            <a:ext cx="2165350" cy="1533525"/>
            <a:chOff x="336" y="912"/>
            <a:chExt cx="1296" cy="864"/>
          </a:xfrm>
        </p:grpSpPr>
        <p:sp>
          <p:nvSpPr>
            <p:cNvPr id="32837" name="Text Box 4">
              <a:extLst>
                <a:ext uri="{FF2B5EF4-FFF2-40B4-BE49-F238E27FC236}">
                  <a16:creationId xmlns:a16="http://schemas.microsoft.com/office/drawing/2014/main" id="{A741DA7D-9589-4D3D-AEAC-349ED67503E2}"/>
                </a:ext>
              </a:extLst>
            </p:cNvPr>
            <p:cNvSpPr txBox="1">
              <a:spLocks noChangeArrowheads="1"/>
            </p:cNvSpPr>
            <p:nvPr/>
          </p:nvSpPr>
          <p:spPr bwMode="auto">
            <a:xfrm>
              <a:off x="1200" y="1152"/>
              <a:ext cx="43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sp>
          <p:nvSpPr>
            <p:cNvPr id="32838" name="Line 5">
              <a:extLst>
                <a:ext uri="{FF2B5EF4-FFF2-40B4-BE49-F238E27FC236}">
                  <a16:creationId xmlns:a16="http://schemas.microsoft.com/office/drawing/2014/main" id="{91CC8245-A59B-4BF4-A5F1-98AFEC057C4C}"/>
                </a:ext>
              </a:extLst>
            </p:cNvPr>
            <p:cNvSpPr>
              <a:spLocks noChangeShapeType="1"/>
            </p:cNvSpPr>
            <p:nvPr/>
          </p:nvSpPr>
          <p:spPr bwMode="auto">
            <a:xfrm>
              <a:off x="816" y="960"/>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39" name="Line 6">
              <a:extLst>
                <a:ext uri="{FF2B5EF4-FFF2-40B4-BE49-F238E27FC236}">
                  <a16:creationId xmlns:a16="http://schemas.microsoft.com/office/drawing/2014/main" id="{94376025-6FAC-471F-AC86-DD0EF0966DDC}"/>
                </a:ext>
              </a:extLst>
            </p:cNvPr>
            <p:cNvSpPr>
              <a:spLocks noChangeShapeType="1"/>
            </p:cNvSpPr>
            <p:nvPr/>
          </p:nvSpPr>
          <p:spPr bwMode="auto">
            <a:xfrm>
              <a:off x="816" y="960"/>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0" name="Line 7">
              <a:extLst>
                <a:ext uri="{FF2B5EF4-FFF2-40B4-BE49-F238E27FC236}">
                  <a16:creationId xmlns:a16="http://schemas.microsoft.com/office/drawing/2014/main" id="{1E29055A-7C9C-45F4-BE7E-ECC2E293A402}"/>
                </a:ext>
              </a:extLst>
            </p:cNvPr>
            <p:cNvSpPr>
              <a:spLocks noChangeShapeType="1"/>
            </p:cNvSpPr>
            <p:nvPr/>
          </p:nvSpPr>
          <p:spPr bwMode="auto">
            <a:xfrm>
              <a:off x="1392" y="9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1" name="Line 8">
              <a:extLst>
                <a:ext uri="{FF2B5EF4-FFF2-40B4-BE49-F238E27FC236}">
                  <a16:creationId xmlns:a16="http://schemas.microsoft.com/office/drawing/2014/main" id="{9F3A12D6-DF26-4E33-B389-2B3DD8ABF685}"/>
                </a:ext>
              </a:extLst>
            </p:cNvPr>
            <p:cNvSpPr>
              <a:spLocks noChangeShapeType="1"/>
            </p:cNvSpPr>
            <p:nvPr/>
          </p:nvSpPr>
          <p:spPr bwMode="auto">
            <a:xfrm>
              <a:off x="816" y="1776"/>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2" name="Line 9">
              <a:extLst>
                <a:ext uri="{FF2B5EF4-FFF2-40B4-BE49-F238E27FC236}">
                  <a16:creationId xmlns:a16="http://schemas.microsoft.com/office/drawing/2014/main" id="{AD7B1F35-726C-49E0-A292-222105848BA5}"/>
                </a:ext>
              </a:extLst>
            </p:cNvPr>
            <p:cNvSpPr>
              <a:spLocks noChangeShapeType="1"/>
            </p:cNvSpPr>
            <p:nvPr/>
          </p:nvSpPr>
          <p:spPr bwMode="auto">
            <a:xfrm>
              <a:off x="1392" y="139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3" name="Oval 10">
              <a:extLst>
                <a:ext uri="{FF2B5EF4-FFF2-40B4-BE49-F238E27FC236}">
                  <a16:creationId xmlns:a16="http://schemas.microsoft.com/office/drawing/2014/main" id="{E112B08C-E14F-40A7-AFB1-5FAF0D45FD8C}"/>
                </a:ext>
              </a:extLst>
            </p:cNvPr>
            <p:cNvSpPr>
              <a:spLocks noChangeArrowheads="1"/>
            </p:cNvSpPr>
            <p:nvPr/>
          </p:nvSpPr>
          <p:spPr bwMode="auto">
            <a:xfrm>
              <a:off x="432" y="960"/>
              <a:ext cx="144" cy="144"/>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44" name="Line 11">
              <a:extLst>
                <a:ext uri="{FF2B5EF4-FFF2-40B4-BE49-F238E27FC236}">
                  <a16:creationId xmlns:a16="http://schemas.microsoft.com/office/drawing/2014/main" id="{6FF63F7C-1994-4105-81F6-E4C4BC069171}"/>
                </a:ext>
              </a:extLst>
            </p:cNvPr>
            <p:cNvSpPr>
              <a:spLocks noChangeShapeType="1"/>
            </p:cNvSpPr>
            <p:nvPr/>
          </p:nvSpPr>
          <p:spPr bwMode="auto">
            <a:xfrm flipV="1">
              <a:off x="576" y="912"/>
              <a:ext cx="144" cy="48"/>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5" name="Line 12">
              <a:extLst>
                <a:ext uri="{FF2B5EF4-FFF2-40B4-BE49-F238E27FC236}">
                  <a16:creationId xmlns:a16="http://schemas.microsoft.com/office/drawing/2014/main" id="{3D3023EE-582A-407D-8308-54DDDFFCE180}"/>
                </a:ext>
              </a:extLst>
            </p:cNvPr>
            <p:cNvSpPr>
              <a:spLocks noChangeShapeType="1"/>
            </p:cNvSpPr>
            <p:nvPr/>
          </p:nvSpPr>
          <p:spPr bwMode="auto">
            <a:xfrm flipV="1">
              <a:off x="576" y="1008"/>
              <a:ext cx="144"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6" name="Line 13">
              <a:extLst>
                <a:ext uri="{FF2B5EF4-FFF2-40B4-BE49-F238E27FC236}">
                  <a16:creationId xmlns:a16="http://schemas.microsoft.com/office/drawing/2014/main" id="{8E868CC5-0B29-49F2-9B21-44D7E31201C1}"/>
                </a:ext>
              </a:extLst>
            </p:cNvPr>
            <p:cNvSpPr>
              <a:spLocks noChangeShapeType="1"/>
            </p:cNvSpPr>
            <p:nvPr/>
          </p:nvSpPr>
          <p:spPr bwMode="auto">
            <a:xfrm>
              <a:off x="576" y="1056"/>
              <a:ext cx="48" cy="9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7" name="Line 14">
              <a:extLst>
                <a:ext uri="{FF2B5EF4-FFF2-40B4-BE49-F238E27FC236}">
                  <a16:creationId xmlns:a16="http://schemas.microsoft.com/office/drawing/2014/main" id="{74D5961B-8417-4BC5-9F1B-ECC9A1018C69}"/>
                </a:ext>
              </a:extLst>
            </p:cNvPr>
            <p:cNvSpPr>
              <a:spLocks noChangeShapeType="1"/>
            </p:cNvSpPr>
            <p:nvPr/>
          </p:nvSpPr>
          <p:spPr bwMode="auto">
            <a:xfrm>
              <a:off x="528" y="1104"/>
              <a:ext cx="48" cy="9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48" name="Text Box 15">
              <a:extLst>
                <a:ext uri="{FF2B5EF4-FFF2-40B4-BE49-F238E27FC236}">
                  <a16:creationId xmlns:a16="http://schemas.microsoft.com/office/drawing/2014/main" id="{D68814ED-0352-49F9-8828-74A3D9ABAAD2}"/>
                </a:ext>
              </a:extLst>
            </p:cNvPr>
            <p:cNvSpPr txBox="1">
              <a:spLocks noChangeArrowheads="1"/>
            </p:cNvSpPr>
            <p:nvPr/>
          </p:nvSpPr>
          <p:spPr bwMode="auto">
            <a:xfrm>
              <a:off x="336" y="1200"/>
              <a:ext cx="43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2849" name="AutoShape 16">
              <a:extLst>
                <a:ext uri="{FF2B5EF4-FFF2-40B4-BE49-F238E27FC236}">
                  <a16:creationId xmlns:a16="http://schemas.microsoft.com/office/drawing/2014/main" id="{14D4E35C-0289-4C1E-95C2-F4AD9F1408E7}"/>
                </a:ext>
              </a:extLst>
            </p:cNvPr>
            <p:cNvSpPr>
              <a:spLocks noChangeArrowheads="1"/>
            </p:cNvSpPr>
            <p:nvPr/>
          </p:nvSpPr>
          <p:spPr bwMode="auto">
            <a:xfrm>
              <a:off x="912" y="1632"/>
              <a:ext cx="336"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2850" name="Oval 17">
              <a:extLst>
                <a:ext uri="{FF2B5EF4-FFF2-40B4-BE49-F238E27FC236}">
                  <a16:creationId xmlns:a16="http://schemas.microsoft.com/office/drawing/2014/main" id="{1A25ABEB-F0F1-4E80-BDA6-08B546E86D88}"/>
                </a:ext>
              </a:extLst>
            </p:cNvPr>
            <p:cNvSpPr>
              <a:spLocks noChangeArrowheads="1"/>
            </p:cNvSpPr>
            <p:nvPr/>
          </p:nvSpPr>
          <p:spPr bwMode="auto">
            <a:xfrm rot="-1151328">
              <a:off x="1056" y="1346"/>
              <a:ext cx="192" cy="9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51" name="Oval 18">
              <a:extLst>
                <a:ext uri="{FF2B5EF4-FFF2-40B4-BE49-F238E27FC236}">
                  <a16:creationId xmlns:a16="http://schemas.microsoft.com/office/drawing/2014/main" id="{9E1DBE95-BE30-4EC8-86AD-C69A9A955F67}"/>
                </a:ext>
              </a:extLst>
            </p:cNvPr>
            <p:cNvSpPr>
              <a:spLocks noChangeArrowheads="1"/>
            </p:cNvSpPr>
            <p:nvPr/>
          </p:nvSpPr>
          <p:spPr bwMode="auto">
            <a:xfrm rot="1875092">
              <a:off x="894" y="1298"/>
              <a:ext cx="192" cy="9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52" name="Rectangle 19">
              <a:extLst>
                <a:ext uri="{FF2B5EF4-FFF2-40B4-BE49-F238E27FC236}">
                  <a16:creationId xmlns:a16="http://schemas.microsoft.com/office/drawing/2014/main" id="{5F692B8E-9EA0-4507-BF5B-6BE2EC1D384D}"/>
                </a:ext>
              </a:extLst>
            </p:cNvPr>
            <p:cNvSpPr>
              <a:spLocks noChangeArrowheads="1"/>
            </p:cNvSpPr>
            <p:nvPr/>
          </p:nvSpPr>
          <p:spPr bwMode="auto">
            <a:xfrm>
              <a:off x="1058" y="1394"/>
              <a:ext cx="47" cy="24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2777" name="组合 91">
            <a:extLst>
              <a:ext uri="{FF2B5EF4-FFF2-40B4-BE49-F238E27FC236}">
                <a16:creationId xmlns:a16="http://schemas.microsoft.com/office/drawing/2014/main" id="{E95D6D2D-C159-4DB8-8965-2574E603B93B}"/>
              </a:ext>
            </a:extLst>
          </p:cNvPr>
          <p:cNvGrpSpPr>
            <a:grpSpLocks/>
          </p:cNvGrpSpPr>
          <p:nvPr/>
        </p:nvGrpSpPr>
        <p:grpSpPr bwMode="auto">
          <a:xfrm>
            <a:off x="7219376" y="2716263"/>
            <a:ext cx="2163762" cy="1535112"/>
            <a:chOff x="3919694" y="4558814"/>
            <a:chExt cx="2164152" cy="1534552"/>
          </a:xfrm>
        </p:grpSpPr>
        <p:sp>
          <p:nvSpPr>
            <p:cNvPr id="32820" name="Text Box 20">
              <a:extLst>
                <a:ext uri="{FF2B5EF4-FFF2-40B4-BE49-F238E27FC236}">
                  <a16:creationId xmlns:a16="http://schemas.microsoft.com/office/drawing/2014/main" id="{8F1FE889-D023-4B6A-8BF5-FC1956D211DB}"/>
                </a:ext>
              </a:extLst>
            </p:cNvPr>
            <p:cNvSpPr txBox="1">
              <a:spLocks noChangeArrowheads="1"/>
            </p:cNvSpPr>
            <p:nvPr/>
          </p:nvSpPr>
          <p:spPr bwMode="auto">
            <a:xfrm>
              <a:off x="5362462"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sp>
          <p:nvSpPr>
            <p:cNvPr id="32821" name="Line 21">
              <a:extLst>
                <a:ext uri="{FF2B5EF4-FFF2-40B4-BE49-F238E27FC236}">
                  <a16:creationId xmlns:a16="http://schemas.microsoft.com/office/drawing/2014/main" id="{E49354DE-01CF-404A-8C44-B901ABDB460C}"/>
                </a:ext>
              </a:extLst>
            </p:cNvPr>
            <p:cNvSpPr>
              <a:spLocks noChangeShapeType="1"/>
            </p:cNvSpPr>
            <p:nvPr/>
          </p:nvSpPr>
          <p:spPr bwMode="auto">
            <a:xfrm>
              <a:off x="4721232"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2" name="Line 22">
              <a:extLst>
                <a:ext uri="{FF2B5EF4-FFF2-40B4-BE49-F238E27FC236}">
                  <a16:creationId xmlns:a16="http://schemas.microsoft.com/office/drawing/2014/main" id="{6AC4392F-EB38-40EB-915E-975A34BB87F6}"/>
                </a:ext>
              </a:extLst>
            </p:cNvPr>
            <p:cNvSpPr>
              <a:spLocks noChangeShapeType="1"/>
            </p:cNvSpPr>
            <p:nvPr/>
          </p:nvSpPr>
          <p:spPr bwMode="auto">
            <a:xfrm>
              <a:off x="4721232"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3" name="Line 23">
              <a:extLst>
                <a:ext uri="{FF2B5EF4-FFF2-40B4-BE49-F238E27FC236}">
                  <a16:creationId xmlns:a16="http://schemas.microsoft.com/office/drawing/2014/main" id="{C36FF6BF-80E4-4C74-B877-93FD582C7C27}"/>
                </a:ext>
              </a:extLst>
            </p:cNvPr>
            <p:cNvSpPr>
              <a:spLocks noChangeShapeType="1"/>
            </p:cNvSpPr>
            <p:nvPr/>
          </p:nvSpPr>
          <p:spPr bwMode="auto">
            <a:xfrm>
              <a:off x="5683077"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4" name="Line 24">
              <a:extLst>
                <a:ext uri="{FF2B5EF4-FFF2-40B4-BE49-F238E27FC236}">
                  <a16:creationId xmlns:a16="http://schemas.microsoft.com/office/drawing/2014/main" id="{9604DFA9-343A-4BD6-AFB3-E2F1AFB5AD25}"/>
                </a:ext>
              </a:extLst>
            </p:cNvPr>
            <p:cNvSpPr>
              <a:spLocks noChangeShapeType="1"/>
            </p:cNvSpPr>
            <p:nvPr/>
          </p:nvSpPr>
          <p:spPr bwMode="auto">
            <a:xfrm>
              <a:off x="4721232"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5" name="Line 25">
              <a:extLst>
                <a:ext uri="{FF2B5EF4-FFF2-40B4-BE49-F238E27FC236}">
                  <a16:creationId xmlns:a16="http://schemas.microsoft.com/office/drawing/2014/main" id="{05B10081-E17C-4F57-9C1E-D30C33E16197}"/>
                </a:ext>
              </a:extLst>
            </p:cNvPr>
            <p:cNvSpPr>
              <a:spLocks noChangeShapeType="1"/>
            </p:cNvSpPr>
            <p:nvPr/>
          </p:nvSpPr>
          <p:spPr bwMode="auto">
            <a:xfrm>
              <a:off x="5683077"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6" name="Oval 26">
              <a:extLst>
                <a:ext uri="{FF2B5EF4-FFF2-40B4-BE49-F238E27FC236}">
                  <a16:creationId xmlns:a16="http://schemas.microsoft.com/office/drawing/2014/main" id="{8700DCF0-B1E9-41AC-8AC7-161C699848F9}"/>
                </a:ext>
              </a:extLst>
            </p:cNvPr>
            <p:cNvSpPr>
              <a:spLocks noChangeArrowheads="1"/>
            </p:cNvSpPr>
            <p:nvPr/>
          </p:nvSpPr>
          <p:spPr bwMode="auto">
            <a:xfrm>
              <a:off x="4080002"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27" name="Line 27">
              <a:extLst>
                <a:ext uri="{FF2B5EF4-FFF2-40B4-BE49-F238E27FC236}">
                  <a16:creationId xmlns:a16="http://schemas.microsoft.com/office/drawing/2014/main" id="{FE1EC60F-7184-4EB7-A445-3AA2C09A3A6F}"/>
                </a:ext>
              </a:extLst>
            </p:cNvPr>
            <p:cNvSpPr>
              <a:spLocks noChangeShapeType="1"/>
            </p:cNvSpPr>
            <p:nvPr/>
          </p:nvSpPr>
          <p:spPr bwMode="auto">
            <a:xfrm flipV="1">
              <a:off x="4320463"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8" name="Line 28">
              <a:extLst>
                <a:ext uri="{FF2B5EF4-FFF2-40B4-BE49-F238E27FC236}">
                  <a16:creationId xmlns:a16="http://schemas.microsoft.com/office/drawing/2014/main" id="{67F96520-7430-4126-BD08-C86830FFDFC9}"/>
                </a:ext>
              </a:extLst>
            </p:cNvPr>
            <p:cNvSpPr>
              <a:spLocks noChangeShapeType="1"/>
            </p:cNvSpPr>
            <p:nvPr/>
          </p:nvSpPr>
          <p:spPr bwMode="auto">
            <a:xfrm flipV="1">
              <a:off x="4320463"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29" name="Line 29">
              <a:extLst>
                <a:ext uri="{FF2B5EF4-FFF2-40B4-BE49-F238E27FC236}">
                  <a16:creationId xmlns:a16="http://schemas.microsoft.com/office/drawing/2014/main" id="{DBB7EA36-C5C6-44FC-BAD5-1E7434D05279}"/>
                </a:ext>
              </a:extLst>
            </p:cNvPr>
            <p:cNvSpPr>
              <a:spLocks noChangeShapeType="1"/>
            </p:cNvSpPr>
            <p:nvPr/>
          </p:nvSpPr>
          <p:spPr bwMode="auto">
            <a:xfrm>
              <a:off x="4320463"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30" name="Line 30">
              <a:extLst>
                <a:ext uri="{FF2B5EF4-FFF2-40B4-BE49-F238E27FC236}">
                  <a16:creationId xmlns:a16="http://schemas.microsoft.com/office/drawing/2014/main" id="{9EBBA842-33A8-4BE5-B8F8-B647AA8B59A4}"/>
                </a:ext>
              </a:extLst>
            </p:cNvPr>
            <p:cNvSpPr>
              <a:spLocks noChangeShapeType="1"/>
            </p:cNvSpPr>
            <p:nvPr/>
          </p:nvSpPr>
          <p:spPr bwMode="auto">
            <a:xfrm>
              <a:off x="4240309"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31" name="Text Box 31">
              <a:extLst>
                <a:ext uri="{FF2B5EF4-FFF2-40B4-BE49-F238E27FC236}">
                  <a16:creationId xmlns:a16="http://schemas.microsoft.com/office/drawing/2014/main" id="{5068D3B4-2A0A-447E-8DC3-E53B611828EA}"/>
                </a:ext>
              </a:extLst>
            </p:cNvPr>
            <p:cNvSpPr txBox="1">
              <a:spLocks noChangeArrowheads="1"/>
            </p:cNvSpPr>
            <p:nvPr/>
          </p:nvSpPr>
          <p:spPr bwMode="auto">
            <a:xfrm>
              <a:off x="3919694"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2832" name="AutoShape 32">
              <a:extLst>
                <a:ext uri="{FF2B5EF4-FFF2-40B4-BE49-F238E27FC236}">
                  <a16:creationId xmlns:a16="http://schemas.microsoft.com/office/drawing/2014/main" id="{0E48F086-2ABB-41DF-B452-2E90BE36CE30}"/>
                </a:ext>
              </a:extLst>
            </p:cNvPr>
            <p:cNvSpPr>
              <a:spLocks noChangeArrowheads="1"/>
            </p:cNvSpPr>
            <p:nvPr/>
          </p:nvSpPr>
          <p:spPr bwMode="auto">
            <a:xfrm>
              <a:off x="4881539"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2833" name="Oval 33">
              <a:extLst>
                <a:ext uri="{FF2B5EF4-FFF2-40B4-BE49-F238E27FC236}">
                  <a16:creationId xmlns:a16="http://schemas.microsoft.com/office/drawing/2014/main" id="{E1A64055-436F-415E-9453-4F853557C3A7}"/>
                </a:ext>
              </a:extLst>
            </p:cNvPr>
            <p:cNvSpPr>
              <a:spLocks noChangeArrowheads="1"/>
            </p:cNvSpPr>
            <p:nvPr/>
          </p:nvSpPr>
          <p:spPr bwMode="auto">
            <a:xfrm rot="-1151328">
              <a:off x="5202154" y="5240837"/>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34" name="Oval 34">
              <a:extLst>
                <a:ext uri="{FF2B5EF4-FFF2-40B4-BE49-F238E27FC236}">
                  <a16:creationId xmlns:a16="http://schemas.microsoft.com/office/drawing/2014/main" id="{DB2D1D7B-916E-492D-BC42-CD2F34D0A896}"/>
                </a:ext>
              </a:extLst>
            </p:cNvPr>
            <p:cNvSpPr>
              <a:spLocks noChangeArrowheads="1"/>
            </p:cNvSpPr>
            <p:nvPr/>
          </p:nvSpPr>
          <p:spPr bwMode="auto">
            <a:xfrm rot="-2732521">
              <a:off x="5111803" y="5089639"/>
              <a:ext cx="341011" cy="16030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35" name="Rectangle 35">
              <a:extLst>
                <a:ext uri="{FF2B5EF4-FFF2-40B4-BE49-F238E27FC236}">
                  <a16:creationId xmlns:a16="http://schemas.microsoft.com/office/drawing/2014/main" id="{804DC1C8-C51F-4229-8CC0-3B316CCA5254}"/>
                </a:ext>
              </a:extLst>
            </p:cNvPr>
            <p:cNvSpPr>
              <a:spLocks noChangeArrowheads="1"/>
            </p:cNvSpPr>
            <p:nvPr/>
          </p:nvSpPr>
          <p:spPr bwMode="auto">
            <a:xfrm>
              <a:off x="5088603" y="5375820"/>
              <a:ext cx="113551" cy="46178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36" name="Rectangle 71">
              <a:extLst>
                <a:ext uri="{FF2B5EF4-FFF2-40B4-BE49-F238E27FC236}">
                  <a16:creationId xmlns:a16="http://schemas.microsoft.com/office/drawing/2014/main" id="{E1B6D2B1-DDAB-42A5-9636-A838F6B7CBCA}"/>
                </a:ext>
              </a:extLst>
            </p:cNvPr>
            <p:cNvSpPr>
              <a:spLocks noChangeArrowheads="1"/>
            </p:cNvSpPr>
            <p:nvPr/>
          </p:nvSpPr>
          <p:spPr bwMode="auto">
            <a:xfrm rot="2860648">
              <a:off x="5186246" y="5195202"/>
              <a:ext cx="85253" cy="240461"/>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2778" name="组合 94">
            <a:extLst>
              <a:ext uri="{FF2B5EF4-FFF2-40B4-BE49-F238E27FC236}">
                <a16:creationId xmlns:a16="http://schemas.microsoft.com/office/drawing/2014/main" id="{7106BC1F-9281-4949-AFDA-20A68A02DF31}"/>
              </a:ext>
            </a:extLst>
          </p:cNvPr>
          <p:cNvGrpSpPr>
            <a:grpSpLocks/>
          </p:cNvGrpSpPr>
          <p:nvPr/>
        </p:nvGrpSpPr>
        <p:grpSpPr bwMode="auto">
          <a:xfrm>
            <a:off x="3023011" y="4740830"/>
            <a:ext cx="2163763" cy="1535112"/>
            <a:chOff x="6003692" y="4558814"/>
            <a:chExt cx="2164152" cy="1534552"/>
          </a:xfrm>
        </p:grpSpPr>
        <p:sp>
          <p:nvSpPr>
            <p:cNvPr id="32803" name="Text Box 36">
              <a:extLst>
                <a:ext uri="{FF2B5EF4-FFF2-40B4-BE49-F238E27FC236}">
                  <a16:creationId xmlns:a16="http://schemas.microsoft.com/office/drawing/2014/main" id="{FF89E633-8F78-43E8-8F9B-69927CACEC3F}"/>
                </a:ext>
              </a:extLst>
            </p:cNvPr>
            <p:cNvSpPr txBox="1">
              <a:spLocks noChangeArrowheads="1"/>
            </p:cNvSpPr>
            <p:nvPr/>
          </p:nvSpPr>
          <p:spPr bwMode="auto">
            <a:xfrm>
              <a:off x="7446460"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dirty="0">
                  <a:latin typeface="Times New Roman" panose="02020603050405020304" pitchFamily="18" charset="0"/>
                  <a:ea typeface="宋体" panose="02010600030101010101" pitchFamily="2" charset="-122"/>
                </a:rPr>
                <a:t>小窗</a:t>
              </a:r>
            </a:p>
          </p:txBody>
        </p:sp>
        <p:sp>
          <p:nvSpPr>
            <p:cNvPr id="32804" name="Line 37">
              <a:extLst>
                <a:ext uri="{FF2B5EF4-FFF2-40B4-BE49-F238E27FC236}">
                  <a16:creationId xmlns:a16="http://schemas.microsoft.com/office/drawing/2014/main" id="{DB0FAEED-D220-466D-A418-B4AFE3BF55BC}"/>
                </a:ext>
              </a:extLst>
            </p:cNvPr>
            <p:cNvSpPr>
              <a:spLocks noChangeShapeType="1"/>
            </p:cNvSpPr>
            <p:nvPr/>
          </p:nvSpPr>
          <p:spPr bwMode="auto">
            <a:xfrm>
              <a:off x="6805230"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05" name="Line 38">
              <a:extLst>
                <a:ext uri="{FF2B5EF4-FFF2-40B4-BE49-F238E27FC236}">
                  <a16:creationId xmlns:a16="http://schemas.microsoft.com/office/drawing/2014/main" id="{6BE0DF3A-E4C2-4729-A5AB-5B7E2C0331C5}"/>
                </a:ext>
              </a:extLst>
            </p:cNvPr>
            <p:cNvSpPr>
              <a:spLocks noChangeShapeType="1"/>
            </p:cNvSpPr>
            <p:nvPr/>
          </p:nvSpPr>
          <p:spPr bwMode="auto">
            <a:xfrm>
              <a:off x="6805230"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06" name="Line 39">
              <a:extLst>
                <a:ext uri="{FF2B5EF4-FFF2-40B4-BE49-F238E27FC236}">
                  <a16:creationId xmlns:a16="http://schemas.microsoft.com/office/drawing/2014/main" id="{FBDD322D-1675-475F-B452-28973902D4C6}"/>
                </a:ext>
              </a:extLst>
            </p:cNvPr>
            <p:cNvSpPr>
              <a:spLocks noChangeShapeType="1"/>
            </p:cNvSpPr>
            <p:nvPr/>
          </p:nvSpPr>
          <p:spPr bwMode="auto">
            <a:xfrm>
              <a:off x="7767075"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07" name="Line 40">
              <a:extLst>
                <a:ext uri="{FF2B5EF4-FFF2-40B4-BE49-F238E27FC236}">
                  <a16:creationId xmlns:a16="http://schemas.microsoft.com/office/drawing/2014/main" id="{76EBEA53-086C-4DC3-B66A-588C4AB3C3AD}"/>
                </a:ext>
              </a:extLst>
            </p:cNvPr>
            <p:cNvSpPr>
              <a:spLocks noChangeShapeType="1"/>
            </p:cNvSpPr>
            <p:nvPr/>
          </p:nvSpPr>
          <p:spPr bwMode="auto">
            <a:xfrm>
              <a:off x="6805230"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08" name="Line 41">
              <a:extLst>
                <a:ext uri="{FF2B5EF4-FFF2-40B4-BE49-F238E27FC236}">
                  <a16:creationId xmlns:a16="http://schemas.microsoft.com/office/drawing/2014/main" id="{CDD11B30-9590-426A-8C0E-974694EDC85F}"/>
                </a:ext>
              </a:extLst>
            </p:cNvPr>
            <p:cNvSpPr>
              <a:spLocks noChangeShapeType="1"/>
            </p:cNvSpPr>
            <p:nvPr/>
          </p:nvSpPr>
          <p:spPr bwMode="auto">
            <a:xfrm>
              <a:off x="7767075"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09" name="Oval 42">
              <a:extLst>
                <a:ext uri="{FF2B5EF4-FFF2-40B4-BE49-F238E27FC236}">
                  <a16:creationId xmlns:a16="http://schemas.microsoft.com/office/drawing/2014/main" id="{145FEDB2-7296-43A5-BA6E-2ED7610021FC}"/>
                </a:ext>
              </a:extLst>
            </p:cNvPr>
            <p:cNvSpPr>
              <a:spLocks noChangeArrowheads="1"/>
            </p:cNvSpPr>
            <p:nvPr/>
          </p:nvSpPr>
          <p:spPr bwMode="auto">
            <a:xfrm>
              <a:off x="6164000"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10" name="Line 43">
              <a:extLst>
                <a:ext uri="{FF2B5EF4-FFF2-40B4-BE49-F238E27FC236}">
                  <a16:creationId xmlns:a16="http://schemas.microsoft.com/office/drawing/2014/main" id="{741D776A-9B7B-4BA5-A57C-790DD0151AD0}"/>
                </a:ext>
              </a:extLst>
            </p:cNvPr>
            <p:cNvSpPr>
              <a:spLocks noChangeShapeType="1"/>
            </p:cNvSpPr>
            <p:nvPr/>
          </p:nvSpPr>
          <p:spPr bwMode="auto">
            <a:xfrm flipV="1">
              <a:off x="6404461"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11" name="Line 44">
              <a:extLst>
                <a:ext uri="{FF2B5EF4-FFF2-40B4-BE49-F238E27FC236}">
                  <a16:creationId xmlns:a16="http://schemas.microsoft.com/office/drawing/2014/main" id="{6DA35EF6-C7D9-490E-A7E7-E780F29F2DEE}"/>
                </a:ext>
              </a:extLst>
            </p:cNvPr>
            <p:cNvSpPr>
              <a:spLocks noChangeShapeType="1"/>
            </p:cNvSpPr>
            <p:nvPr/>
          </p:nvSpPr>
          <p:spPr bwMode="auto">
            <a:xfrm flipV="1">
              <a:off x="6404461"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12" name="Line 45">
              <a:extLst>
                <a:ext uri="{FF2B5EF4-FFF2-40B4-BE49-F238E27FC236}">
                  <a16:creationId xmlns:a16="http://schemas.microsoft.com/office/drawing/2014/main" id="{6F4328E0-3C23-4330-84E5-1D8CED687BC2}"/>
                </a:ext>
              </a:extLst>
            </p:cNvPr>
            <p:cNvSpPr>
              <a:spLocks noChangeShapeType="1"/>
            </p:cNvSpPr>
            <p:nvPr/>
          </p:nvSpPr>
          <p:spPr bwMode="auto">
            <a:xfrm>
              <a:off x="6404461"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13" name="Line 46">
              <a:extLst>
                <a:ext uri="{FF2B5EF4-FFF2-40B4-BE49-F238E27FC236}">
                  <a16:creationId xmlns:a16="http://schemas.microsoft.com/office/drawing/2014/main" id="{12B6EDB6-8F2D-4982-ABD1-F784D518DC71}"/>
                </a:ext>
              </a:extLst>
            </p:cNvPr>
            <p:cNvSpPr>
              <a:spLocks noChangeShapeType="1"/>
            </p:cNvSpPr>
            <p:nvPr/>
          </p:nvSpPr>
          <p:spPr bwMode="auto">
            <a:xfrm>
              <a:off x="6324307"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814" name="Text Box 47">
              <a:extLst>
                <a:ext uri="{FF2B5EF4-FFF2-40B4-BE49-F238E27FC236}">
                  <a16:creationId xmlns:a16="http://schemas.microsoft.com/office/drawing/2014/main" id="{E9E73FB8-39B9-4552-AF6C-B9C0C135094D}"/>
                </a:ext>
              </a:extLst>
            </p:cNvPr>
            <p:cNvSpPr txBox="1">
              <a:spLocks noChangeArrowheads="1"/>
            </p:cNvSpPr>
            <p:nvPr/>
          </p:nvSpPr>
          <p:spPr bwMode="auto">
            <a:xfrm>
              <a:off x="6003692"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2815" name="AutoShape 48">
              <a:extLst>
                <a:ext uri="{FF2B5EF4-FFF2-40B4-BE49-F238E27FC236}">
                  <a16:creationId xmlns:a16="http://schemas.microsoft.com/office/drawing/2014/main" id="{235B9498-CBAD-4E40-AB0F-DE269E206681}"/>
                </a:ext>
              </a:extLst>
            </p:cNvPr>
            <p:cNvSpPr>
              <a:spLocks noChangeArrowheads="1"/>
            </p:cNvSpPr>
            <p:nvPr/>
          </p:nvSpPr>
          <p:spPr bwMode="auto">
            <a:xfrm>
              <a:off x="6965538"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2816" name="Oval 49">
              <a:extLst>
                <a:ext uri="{FF2B5EF4-FFF2-40B4-BE49-F238E27FC236}">
                  <a16:creationId xmlns:a16="http://schemas.microsoft.com/office/drawing/2014/main" id="{F886BD63-EA25-4D7A-8B28-059AA4DAEDD2}"/>
                </a:ext>
              </a:extLst>
            </p:cNvPr>
            <p:cNvSpPr>
              <a:spLocks noChangeArrowheads="1"/>
            </p:cNvSpPr>
            <p:nvPr/>
          </p:nvSpPr>
          <p:spPr bwMode="auto">
            <a:xfrm rot="-1151328">
              <a:off x="6902082" y="5237284"/>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17" name="Oval 50">
              <a:extLst>
                <a:ext uri="{FF2B5EF4-FFF2-40B4-BE49-F238E27FC236}">
                  <a16:creationId xmlns:a16="http://schemas.microsoft.com/office/drawing/2014/main" id="{293021C0-13BB-4B0A-821D-DB7D18EF43D9}"/>
                </a:ext>
              </a:extLst>
            </p:cNvPr>
            <p:cNvSpPr>
              <a:spLocks noChangeArrowheads="1"/>
            </p:cNvSpPr>
            <p:nvPr/>
          </p:nvSpPr>
          <p:spPr bwMode="auto">
            <a:xfrm rot="1875092">
              <a:off x="6952179" y="5070331"/>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18" name="Rectangle 51">
              <a:extLst>
                <a:ext uri="{FF2B5EF4-FFF2-40B4-BE49-F238E27FC236}">
                  <a16:creationId xmlns:a16="http://schemas.microsoft.com/office/drawing/2014/main" id="{868F4A7F-9929-477E-9C6A-75689761089A}"/>
                </a:ext>
              </a:extLst>
            </p:cNvPr>
            <p:cNvSpPr>
              <a:spLocks noChangeArrowheads="1"/>
            </p:cNvSpPr>
            <p:nvPr/>
          </p:nvSpPr>
          <p:spPr bwMode="auto">
            <a:xfrm>
              <a:off x="7226037" y="5326090"/>
              <a:ext cx="78484" cy="515069"/>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19" name="Rectangle 72">
              <a:extLst>
                <a:ext uri="{FF2B5EF4-FFF2-40B4-BE49-F238E27FC236}">
                  <a16:creationId xmlns:a16="http://schemas.microsoft.com/office/drawing/2014/main" id="{3BCFA3ED-5E2F-4731-89E5-FBBC964C0BBD}"/>
                </a:ext>
              </a:extLst>
            </p:cNvPr>
            <p:cNvSpPr>
              <a:spLocks noChangeArrowheads="1"/>
            </p:cNvSpPr>
            <p:nvPr/>
          </p:nvSpPr>
          <p:spPr bwMode="auto">
            <a:xfrm rot="-1706176">
              <a:off x="7212678" y="5255045"/>
              <a:ext cx="78484" cy="161625"/>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grpSp>
        <p:nvGrpSpPr>
          <p:cNvPr id="32779" name="组合 93">
            <a:extLst>
              <a:ext uri="{FF2B5EF4-FFF2-40B4-BE49-F238E27FC236}">
                <a16:creationId xmlns:a16="http://schemas.microsoft.com/office/drawing/2014/main" id="{2D77E3CF-78CD-4ADF-9676-91F42CF00E9E}"/>
              </a:ext>
            </a:extLst>
          </p:cNvPr>
          <p:cNvGrpSpPr>
            <a:grpSpLocks/>
          </p:cNvGrpSpPr>
          <p:nvPr/>
        </p:nvGrpSpPr>
        <p:grpSpPr bwMode="auto">
          <a:xfrm>
            <a:off x="7231063" y="4776788"/>
            <a:ext cx="2163762" cy="1535112"/>
            <a:chOff x="8167844" y="4558814"/>
            <a:chExt cx="2164152" cy="1534552"/>
          </a:xfrm>
        </p:grpSpPr>
        <p:sp>
          <p:nvSpPr>
            <p:cNvPr id="32786" name="Text Box 52">
              <a:extLst>
                <a:ext uri="{FF2B5EF4-FFF2-40B4-BE49-F238E27FC236}">
                  <a16:creationId xmlns:a16="http://schemas.microsoft.com/office/drawing/2014/main" id="{8EF81259-3BB2-4D4B-9695-39F6EAF9A623}"/>
                </a:ext>
              </a:extLst>
            </p:cNvPr>
            <p:cNvSpPr txBox="1">
              <a:spLocks noChangeArrowheads="1"/>
            </p:cNvSpPr>
            <p:nvPr/>
          </p:nvSpPr>
          <p:spPr bwMode="auto">
            <a:xfrm>
              <a:off x="9610612" y="4985078"/>
              <a:ext cx="721384" cy="36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小窗</a:t>
              </a:r>
            </a:p>
          </p:txBody>
        </p:sp>
        <p:grpSp>
          <p:nvGrpSpPr>
            <p:cNvPr id="32787" name="组合 92">
              <a:extLst>
                <a:ext uri="{FF2B5EF4-FFF2-40B4-BE49-F238E27FC236}">
                  <a16:creationId xmlns:a16="http://schemas.microsoft.com/office/drawing/2014/main" id="{98287C4A-5D18-4486-8946-70EB2F5035E5}"/>
                </a:ext>
              </a:extLst>
            </p:cNvPr>
            <p:cNvGrpSpPr>
              <a:grpSpLocks/>
            </p:cNvGrpSpPr>
            <p:nvPr/>
          </p:nvGrpSpPr>
          <p:grpSpPr bwMode="auto">
            <a:xfrm>
              <a:off x="8167844" y="4558814"/>
              <a:ext cx="1763383" cy="1534552"/>
              <a:chOff x="8167844" y="4558814"/>
              <a:chExt cx="1763383" cy="1534552"/>
            </a:xfrm>
          </p:grpSpPr>
          <p:sp>
            <p:nvSpPr>
              <p:cNvPr id="32788" name="Line 53">
                <a:extLst>
                  <a:ext uri="{FF2B5EF4-FFF2-40B4-BE49-F238E27FC236}">
                    <a16:creationId xmlns:a16="http://schemas.microsoft.com/office/drawing/2014/main" id="{0732F945-BCE8-4405-835C-A1D39C8E946C}"/>
                  </a:ext>
                </a:extLst>
              </p:cNvPr>
              <p:cNvSpPr>
                <a:spLocks noChangeShapeType="1"/>
              </p:cNvSpPr>
              <p:nvPr/>
            </p:nvSpPr>
            <p:spPr bwMode="auto">
              <a:xfrm>
                <a:off x="8969382" y="4644067"/>
                <a:ext cx="0" cy="14492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9" name="Line 54">
                <a:extLst>
                  <a:ext uri="{FF2B5EF4-FFF2-40B4-BE49-F238E27FC236}">
                    <a16:creationId xmlns:a16="http://schemas.microsoft.com/office/drawing/2014/main" id="{1B3ED208-CA5A-4A2B-8F7A-286E54857088}"/>
                  </a:ext>
                </a:extLst>
              </p:cNvPr>
              <p:cNvSpPr>
                <a:spLocks noChangeShapeType="1"/>
              </p:cNvSpPr>
              <p:nvPr/>
            </p:nvSpPr>
            <p:spPr bwMode="auto">
              <a:xfrm>
                <a:off x="8969382" y="4644067"/>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0" name="Line 55">
                <a:extLst>
                  <a:ext uri="{FF2B5EF4-FFF2-40B4-BE49-F238E27FC236}">
                    <a16:creationId xmlns:a16="http://schemas.microsoft.com/office/drawing/2014/main" id="{1BBE7B15-0699-4AFA-9533-9AB9C1C899C7}"/>
                  </a:ext>
                </a:extLst>
              </p:cNvPr>
              <p:cNvSpPr>
                <a:spLocks noChangeShapeType="1"/>
              </p:cNvSpPr>
              <p:nvPr/>
            </p:nvSpPr>
            <p:spPr bwMode="auto">
              <a:xfrm>
                <a:off x="9931227" y="4644067"/>
                <a:ext cx="0" cy="426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1" name="Line 56">
                <a:extLst>
                  <a:ext uri="{FF2B5EF4-FFF2-40B4-BE49-F238E27FC236}">
                    <a16:creationId xmlns:a16="http://schemas.microsoft.com/office/drawing/2014/main" id="{6D05C1BD-4DB9-4A13-B360-8DF61A94C0C0}"/>
                  </a:ext>
                </a:extLst>
              </p:cNvPr>
              <p:cNvSpPr>
                <a:spLocks noChangeShapeType="1"/>
              </p:cNvSpPr>
              <p:nvPr/>
            </p:nvSpPr>
            <p:spPr bwMode="auto">
              <a:xfrm>
                <a:off x="8969382" y="6093365"/>
                <a:ext cx="9618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2" name="Line 57">
                <a:extLst>
                  <a:ext uri="{FF2B5EF4-FFF2-40B4-BE49-F238E27FC236}">
                    <a16:creationId xmlns:a16="http://schemas.microsoft.com/office/drawing/2014/main" id="{4344E5E3-3FFD-47AD-81B1-74CFFD091D11}"/>
                  </a:ext>
                </a:extLst>
              </p:cNvPr>
              <p:cNvSpPr>
                <a:spLocks noChangeShapeType="1"/>
              </p:cNvSpPr>
              <p:nvPr/>
            </p:nvSpPr>
            <p:spPr bwMode="auto">
              <a:xfrm>
                <a:off x="9931227" y="5411342"/>
                <a:ext cx="0" cy="682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3" name="Oval 58">
                <a:extLst>
                  <a:ext uri="{FF2B5EF4-FFF2-40B4-BE49-F238E27FC236}">
                    <a16:creationId xmlns:a16="http://schemas.microsoft.com/office/drawing/2014/main" id="{288328CE-F573-4235-AD2F-C0D305254ACA}"/>
                  </a:ext>
                </a:extLst>
              </p:cNvPr>
              <p:cNvSpPr>
                <a:spLocks noChangeArrowheads="1"/>
              </p:cNvSpPr>
              <p:nvPr/>
            </p:nvSpPr>
            <p:spPr bwMode="auto">
              <a:xfrm>
                <a:off x="8328152" y="4644067"/>
                <a:ext cx="240461" cy="255759"/>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794" name="Line 59">
                <a:extLst>
                  <a:ext uri="{FF2B5EF4-FFF2-40B4-BE49-F238E27FC236}">
                    <a16:creationId xmlns:a16="http://schemas.microsoft.com/office/drawing/2014/main" id="{D965658D-9896-4551-8A63-7FC5B58F6553}"/>
                  </a:ext>
                </a:extLst>
              </p:cNvPr>
              <p:cNvSpPr>
                <a:spLocks noChangeShapeType="1"/>
              </p:cNvSpPr>
              <p:nvPr/>
            </p:nvSpPr>
            <p:spPr bwMode="auto">
              <a:xfrm flipV="1">
                <a:off x="8568613" y="4558814"/>
                <a:ext cx="240461" cy="85253"/>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5" name="Line 60">
                <a:extLst>
                  <a:ext uri="{FF2B5EF4-FFF2-40B4-BE49-F238E27FC236}">
                    <a16:creationId xmlns:a16="http://schemas.microsoft.com/office/drawing/2014/main" id="{3DC79B4D-BF33-4479-861F-601B1AA0880D}"/>
                  </a:ext>
                </a:extLst>
              </p:cNvPr>
              <p:cNvSpPr>
                <a:spLocks noChangeShapeType="1"/>
              </p:cNvSpPr>
              <p:nvPr/>
            </p:nvSpPr>
            <p:spPr bwMode="auto">
              <a:xfrm flipV="1">
                <a:off x="8568613" y="4729320"/>
                <a:ext cx="240461"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6" name="Line 61">
                <a:extLst>
                  <a:ext uri="{FF2B5EF4-FFF2-40B4-BE49-F238E27FC236}">
                    <a16:creationId xmlns:a16="http://schemas.microsoft.com/office/drawing/2014/main" id="{D512C339-FB5A-4FF6-B86A-BA7D9E5783AE}"/>
                  </a:ext>
                </a:extLst>
              </p:cNvPr>
              <p:cNvSpPr>
                <a:spLocks noChangeShapeType="1"/>
              </p:cNvSpPr>
              <p:nvPr/>
            </p:nvSpPr>
            <p:spPr bwMode="auto">
              <a:xfrm>
                <a:off x="8568613" y="4814573"/>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7" name="Line 62">
                <a:extLst>
                  <a:ext uri="{FF2B5EF4-FFF2-40B4-BE49-F238E27FC236}">
                    <a16:creationId xmlns:a16="http://schemas.microsoft.com/office/drawing/2014/main" id="{56BF28CF-567A-4B94-BD48-56DD9F23CBC1}"/>
                  </a:ext>
                </a:extLst>
              </p:cNvPr>
              <p:cNvSpPr>
                <a:spLocks noChangeShapeType="1"/>
              </p:cNvSpPr>
              <p:nvPr/>
            </p:nvSpPr>
            <p:spPr bwMode="auto">
              <a:xfrm>
                <a:off x="8488459" y="4899825"/>
                <a:ext cx="80154" cy="170506"/>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8" name="Text Box 63">
                <a:extLst>
                  <a:ext uri="{FF2B5EF4-FFF2-40B4-BE49-F238E27FC236}">
                    <a16:creationId xmlns:a16="http://schemas.microsoft.com/office/drawing/2014/main" id="{190A06F8-0B40-45C6-82DC-FF59AF2059E8}"/>
                  </a:ext>
                </a:extLst>
              </p:cNvPr>
              <p:cNvSpPr txBox="1">
                <a:spLocks noChangeArrowheads="1"/>
              </p:cNvSpPr>
              <p:nvPr/>
            </p:nvSpPr>
            <p:spPr bwMode="auto">
              <a:xfrm>
                <a:off x="8167844" y="5070331"/>
                <a:ext cx="721384" cy="36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kumimoji="1" lang="zh-CN" altLang="en-US" sz="1800">
                    <a:latin typeface="Times New Roman" panose="02020603050405020304" pitchFamily="18" charset="0"/>
                    <a:ea typeface="宋体" panose="02010600030101010101" pitchFamily="2" charset="-122"/>
                  </a:rPr>
                  <a:t>光源</a:t>
                </a:r>
              </a:p>
            </p:txBody>
          </p:sp>
          <p:sp>
            <p:nvSpPr>
              <p:cNvPr id="32799" name="AutoShape 64">
                <a:extLst>
                  <a:ext uri="{FF2B5EF4-FFF2-40B4-BE49-F238E27FC236}">
                    <a16:creationId xmlns:a16="http://schemas.microsoft.com/office/drawing/2014/main" id="{59112965-6EC0-49BC-A393-237C6E828002}"/>
                  </a:ext>
                </a:extLst>
              </p:cNvPr>
              <p:cNvSpPr>
                <a:spLocks noChangeArrowheads="1"/>
              </p:cNvSpPr>
              <p:nvPr/>
            </p:nvSpPr>
            <p:spPr bwMode="auto">
              <a:xfrm>
                <a:off x="9129689" y="5837607"/>
                <a:ext cx="561076" cy="25575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99CC"/>
              </a:solidFill>
              <a:ln w="9525">
                <a:solidFill>
                  <a:schemeClr val="tx1"/>
                </a:solidFill>
                <a:miter lim="800000"/>
                <a:headEnd/>
                <a:tailEnd/>
              </a:ln>
            </p:spPr>
            <p:txBody>
              <a:bodyPr wrap="none" anchor="ctr"/>
              <a:lstStyle/>
              <a:p>
                <a:endParaRPr lang="zh-CN" altLang="en-US"/>
              </a:p>
            </p:txBody>
          </p:sp>
          <p:sp>
            <p:nvSpPr>
              <p:cNvPr id="32800" name="Oval 65">
                <a:extLst>
                  <a:ext uri="{FF2B5EF4-FFF2-40B4-BE49-F238E27FC236}">
                    <a16:creationId xmlns:a16="http://schemas.microsoft.com/office/drawing/2014/main" id="{8C99A6F3-740F-479E-B047-6C2BDDD6001B}"/>
                  </a:ext>
                </a:extLst>
              </p:cNvPr>
              <p:cNvSpPr>
                <a:spLocks noChangeArrowheads="1"/>
              </p:cNvSpPr>
              <p:nvPr/>
            </p:nvSpPr>
            <p:spPr bwMode="auto">
              <a:xfrm rot="-1151328">
                <a:off x="9370151" y="5070331"/>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01" name="Oval 66">
                <a:extLst>
                  <a:ext uri="{FF2B5EF4-FFF2-40B4-BE49-F238E27FC236}">
                    <a16:creationId xmlns:a16="http://schemas.microsoft.com/office/drawing/2014/main" id="{F38D15FF-CC23-41D2-A847-F1057B230204}"/>
                  </a:ext>
                </a:extLst>
              </p:cNvPr>
              <p:cNvSpPr>
                <a:spLocks noChangeArrowheads="1"/>
              </p:cNvSpPr>
              <p:nvPr/>
            </p:nvSpPr>
            <p:spPr bwMode="auto">
              <a:xfrm rot="1875092">
                <a:off x="9099632" y="4985078"/>
                <a:ext cx="320615" cy="17050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2802" name="Freeform 73">
                <a:extLst>
                  <a:ext uri="{FF2B5EF4-FFF2-40B4-BE49-F238E27FC236}">
                    <a16:creationId xmlns:a16="http://schemas.microsoft.com/office/drawing/2014/main" id="{78A8B9CC-FD08-4249-A005-8B6422592FD2}"/>
                  </a:ext>
                </a:extLst>
              </p:cNvPr>
              <p:cNvSpPr>
                <a:spLocks/>
              </p:cNvSpPr>
              <p:nvPr/>
            </p:nvSpPr>
            <p:spPr bwMode="auto">
              <a:xfrm>
                <a:off x="9238231" y="5217747"/>
                <a:ext cx="242131" cy="639396"/>
              </a:xfrm>
              <a:custGeom>
                <a:avLst/>
                <a:gdLst>
                  <a:gd name="T0" fmla="*/ 153628 w 145"/>
                  <a:gd name="T1" fmla="*/ 0 h 360"/>
                  <a:gd name="T2" fmla="*/ 35067 w 145"/>
                  <a:gd name="T3" fmla="*/ 143864 h 360"/>
                  <a:gd name="T4" fmla="*/ 170327 w 145"/>
                  <a:gd name="T5" fmla="*/ 287728 h 360"/>
                  <a:gd name="T6" fmla="*/ 237121 w 145"/>
                  <a:gd name="T7" fmla="*/ 323250 h 360"/>
                  <a:gd name="T8" fmla="*/ 187025 w 145"/>
                  <a:gd name="T9" fmla="*/ 358772 h 360"/>
                  <a:gd name="T10" fmla="*/ 51766 w 145"/>
                  <a:gd name="T11" fmla="*/ 467114 h 360"/>
                  <a:gd name="T12" fmla="*/ 85163 w 145"/>
                  <a:gd name="T13" fmla="*/ 520397 h 360"/>
                  <a:gd name="T14" fmla="*/ 136929 w 145"/>
                  <a:gd name="T15" fmla="*/ 539934 h 360"/>
                  <a:gd name="T16" fmla="*/ 153628 w 145"/>
                  <a:gd name="T17" fmla="*/ 593217 h 360"/>
                  <a:gd name="T18" fmla="*/ 203724 w 145"/>
                  <a:gd name="T19" fmla="*/ 628739 h 360"/>
                  <a:gd name="T20" fmla="*/ 170327 w 145"/>
                  <a:gd name="T21" fmla="*/ 628739 h 3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360"/>
                  <a:gd name="T35" fmla="*/ 145 w 145"/>
                  <a:gd name="T36" fmla="*/ 360 h 3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360">
                    <a:moveTo>
                      <a:pt x="92" y="0"/>
                    </a:moveTo>
                    <a:cubicBezTo>
                      <a:pt x="79" y="41"/>
                      <a:pt x="51" y="51"/>
                      <a:pt x="21" y="81"/>
                    </a:cubicBezTo>
                    <a:cubicBezTo>
                      <a:pt x="0" y="168"/>
                      <a:pt x="10" y="151"/>
                      <a:pt x="102" y="162"/>
                    </a:cubicBezTo>
                    <a:cubicBezTo>
                      <a:pt x="115" y="169"/>
                      <a:pt x="138" y="168"/>
                      <a:pt x="142" y="182"/>
                    </a:cubicBezTo>
                    <a:cubicBezTo>
                      <a:pt x="145" y="194"/>
                      <a:pt x="121" y="194"/>
                      <a:pt x="112" y="202"/>
                    </a:cubicBezTo>
                    <a:cubicBezTo>
                      <a:pt x="86" y="223"/>
                      <a:pt x="31" y="263"/>
                      <a:pt x="31" y="263"/>
                    </a:cubicBezTo>
                    <a:cubicBezTo>
                      <a:pt x="38" y="273"/>
                      <a:pt x="42" y="285"/>
                      <a:pt x="51" y="293"/>
                    </a:cubicBezTo>
                    <a:cubicBezTo>
                      <a:pt x="60" y="300"/>
                      <a:pt x="74" y="296"/>
                      <a:pt x="82" y="304"/>
                    </a:cubicBezTo>
                    <a:cubicBezTo>
                      <a:pt x="89" y="311"/>
                      <a:pt x="85" y="326"/>
                      <a:pt x="92" y="334"/>
                    </a:cubicBezTo>
                    <a:cubicBezTo>
                      <a:pt x="100" y="343"/>
                      <a:pt x="117" y="343"/>
                      <a:pt x="122" y="354"/>
                    </a:cubicBezTo>
                    <a:cubicBezTo>
                      <a:pt x="125" y="360"/>
                      <a:pt x="109" y="354"/>
                      <a:pt x="102" y="354"/>
                    </a:cubicBezTo>
                  </a:path>
                </a:pathLst>
              </a:custGeom>
              <a:solidFill>
                <a:srgbClr val="33CC33"/>
              </a:solidFill>
              <a:ln w="76200">
                <a:solidFill>
                  <a:srgbClr val="33CC33"/>
                </a:solidFill>
                <a:round/>
                <a:headEnd/>
                <a:tailEnd/>
              </a:ln>
            </p:spPr>
            <p:txBody>
              <a:bodyPr wrap="none"/>
              <a:lstStyle/>
              <a:p>
                <a:endParaRPr lang="zh-CN" altLang="en-US"/>
              </a:p>
            </p:txBody>
          </p:sp>
        </p:grpSp>
      </p:grpSp>
      <p:grpSp>
        <p:nvGrpSpPr>
          <p:cNvPr id="32780" name="组合 17">
            <a:extLst>
              <a:ext uri="{FF2B5EF4-FFF2-40B4-BE49-F238E27FC236}">
                <a16:creationId xmlns:a16="http://schemas.microsoft.com/office/drawing/2014/main" id="{78DE8393-B13B-4D96-AA97-6A93656151DF}"/>
              </a:ext>
            </a:extLst>
          </p:cNvPr>
          <p:cNvGrpSpPr>
            <a:grpSpLocks/>
          </p:cNvGrpSpPr>
          <p:nvPr>
            <p:custDataLst>
              <p:tags r:id="rId8"/>
            </p:custDataLst>
          </p:nvPr>
        </p:nvGrpSpPr>
        <p:grpSpPr bwMode="auto">
          <a:xfrm>
            <a:off x="0" y="0"/>
            <a:ext cx="9144000" cy="635000"/>
            <a:chOff x="-1524000" y="0"/>
            <a:chExt cx="9144000" cy="635000"/>
          </a:xfrm>
        </p:grpSpPr>
        <p:sp>
          <p:nvSpPr>
            <p:cNvPr id="14" name="TitleBackground">
              <a:extLst>
                <a:ext uri="{FF2B5EF4-FFF2-40B4-BE49-F238E27FC236}">
                  <a16:creationId xmlns:a16="http://schemas.microsoft.com/office/drawing/2014/main" id="{FC3A2DD5-B484-4B6B-8AE8-3C799DB3B5AF}"/>
                </a:ext>
              </a:extLst>
            </p:cNvPr>
            <p:cNvSpPr/>
            <p:nvPr>
              <p:custDataLst>
                <p:tags r:id="rId10"/>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7F72C26B-D20B-43B7-BA88-77279C1C67B5}"/>
                </a:ext>
              </a:extLst>
            </p:cNvPr>
            <p:cNvSpPr/>
            <p:nvPr>
              <p:custDataLst>
                <p:tags r:id="rId11"/>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84" name="TypeText">
              <a:extLst>
                <a:ext uri="{FF2B5EF4-FFF2-40B4-BE49-F238E27FC236}">
                  <a16:creationId xmlns:a16="http://schemas.microsoft.com/office/drawing/2014/main" id="{80BBCD57-1722-4E33-8CC4-43C5BE4568E8}"/>
                </a:ext>
              </a:extLst>
            </p:cNvPr>
            <p:cNvSpPr txBox="1">
              <a:spLocks noChangeArrowheads="1"/>
            </p:cNvSpPr>
            <p:nvPr>
              <p:custDataLst>
                <p:tags r:id="rId12"/>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2785" name="TipText">
              <a:extLst>
                <a:ext uri="{FF2B5EF4-FFF2-40B4-BE49-F238E27FC236}">
                  <a16:creationId xmlns:a16="http://schemas.microsoft.com/office/drawing/2014/main" id="{C8C5A90A-726D-40CC-9198-15F10E552D4E}"/>
                </a:ext>
              </a:extLst>
            </p:cNvPr>
            <p:cNvSpPr txBox="1">
              <a:spLocks noChangeArrowheads="1"/>
            </p:cNvSpPr>
            <p:nvPr>
              <p:custDataLst>
                <p:tags r:id="rId13"/>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2781" name="图片 2">
            <a:extLst>
              <a:ext uri="{FF2B5EF4-FFF2-40B4-BE49-F238E27FC236}">
                <a16:creationId xmlns:a16="http://schemas.microsoft.com/office/drawing/2014/main" id="{6FE2EE91-663D-4C8A-BFF7-5A3C98F44918}"/>
              </a:ext>
            </a:extLst>
          </p:cNvPr>
          <p:cNvPicPr>
            <a:picLocks noChangeArrowheads="1"/>
          </p:cNvPicPr>
          <p:nvPr>
            <p:custDataLst>
              <p:tags r:id="rId9"/>
            </p:custDataLst>
          </p:nvPr>
        </p:nvPicPr>
        <p:blipFill>
          <a:blip r:embed="rId15">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4">
            <a:extLst>
              <a:ext uri="{FF2B5EF4-FFF2-40B4-BE49-F238E27FC236}">
                <a16:creationId xmlns:a16="http://schemas.microsoft.com/office/drawing/2014/main" id="{EF0C21AC-0D66-472F-87E9-B95F6618DC8E}"/>
              </a:ext>
            </a:extLst>
          </p:cNvPr>
          <p:cNvSpPr txBox="1">
            <a:spLocks noChangeArrowheads="1"/>
          </p:cNvSpPr>
          <p:nvPr>
            <p:custDataLst>
              <p:tags r:id="rId2"/>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不生长不弯曲</a:t>
            </a:r>
          </a:p>
        </p:txBody>
      </p:sp>
      <p:sp>
        <p:nvSpPr>
          <p:cNvPr id="33795" name="文本框 5">
            <a:extLst>
              <a:ext uri="{FF2B5EF4-FFF2-40B4-BE49-F238E27FC236}">
                <a16:creationId xmlns:a16="http://schemas.microsoft.com/office/drawing/2014/main" id="{F66A2D13-CBDA-489C-9959-67B386CD98B4}"/>
              </a:ext>
            </a:extLst>
          </p:cNvPr>
          <p:cNvSpPr txBox="1">
            <a:spLocks noChangeArrowheads="1"/>
          </p:cNvSpPr>
          <p:nvPr>
            <p:custDataLst>
              <p:tags r:id="rId3"/>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直立生长</a:t>
            </a:r>
          </a:p>
        </p:txBody>
      </p:sp>
      <p:sp>
        <p:nvSpPr>
          <p:cNvPr id="33796" name="文本框 6">
            <a:extLst>
              <a:ext uri="{FF2B5EF4-FFF2-40B4-BE49-F238E27FC236}">
                <a16:creationId xmlns:a16="http://schemas.microsoft.com/office/drawing/2014/main" id="{616207D2-57B2-458A-BB38-7D39751D491D}"/>
              </a:ext>
            </a:extLst>
          </p:cNvPr>
          <p:cNvSpPr txBox="1">
            <a:spLocks noChangeArrowheads="1"/>
          </p:cNvSpPr>
          <p:nvPr>
            <p:custDataLst>
              <p:tags r:id="rId4"/>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向右弯曲</a:t>
            </a:r>
          </a:p>
        </p:txBody>
      </p:sp>
      <p:sp>
        <p:nvSpPr>
          <p:cNvPr id="33797" name="文本框 7">
            <a:extLst>
              <a:ext uri="{FF2B5EF4-FFF2-40B4-BE49-F238E27FC236}">
                <a16:creationId xmlns:a16="http://schemas.microsoft.com/office/drawing/2014/main" id="{055586CC-C9A0-4342-8AD5-7CEACA9AD850}"/>
              </a:ext>
            </a:extLst>
          </p:cNvPr>
          <p:cNvSpPr txBox="1">
            <a:spLocks noChangeArrowheads="1"/>
          </p:cNvSpPr>
          <p:nvPr>
            <p:custDataLst>
              <p:tags r:id="rId5"/>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向左弯曲</a:t>
            </a:r>
          </a:p>
        </p:txBody>
      </p:sp>
      <p:sp>
        <p:nvSpPr>
          <p:cNvPr id="9" name="椭圆 8">
            <a:extLst>
              <a:ext uri="{FF2B5EF4-FFF2-40B4-BE49-F238E27FC236}">
                <a16:creationId xmlns:a16="http://schemas.microsoft.com/office/drawing/2014/main" id="{EEAB05F2-EFD2-4400-9991-A8F745995798}"/>
              </a:ext>
            </a:extLst>
          </p:cNvPr>
          <p:cNvSpPr>
            <a:spLocks noChangeAspect="1"/>
          </p:cNvSpPr>
          <p:nvPr>
            <p:custDataLst>
              <p:tags r:id="rId6"/>
            </p:custDataLst>
          </p:nvPr>
        </p:nvSpPr>
        <p:spPr>
          <a:xfrm>
            <a:off x="2638425" y="28495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7AD8BB00-9E1D-433B-950A-26DDF34D5C21}"/>
              </a:ext>
            </a:extLst>
          </p:cNvPr>
          <p:cNvSpPr>
            <a:spLocks noChangeAspect="1"/>
          </p:cNvSpPr>
          <p:nvPr>
            <p:custDataLst>
              <p:tags r:id="rId7"/>
            </p:custDataLst>
          </p:nvPr>
        </p:nvSpPr>
        <p:spPr>
          <a:xfrm>
            <a:off x="2638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36A836CA-4B2A-4791-959F-F3A01FF99476}"/>
              </a:ext>
            </a:extLst>
          </p:cNvPr>
          <p:cNvSpPr>
            <a:spLocks noChangeAspect="1"/>
          </p:cNvSpPr>
          <p:nvPr>
            <p:custDataLst>
              <p:tags r:id="rId8"/>
            </p:custDataLst>
          </p:nvPr>
        </p:nvSpPr>
        <p:spPr>
          <a:xfrm>
            <a:off x="2638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1DD903B8-7815-4F1F-8C83-E4066E82BA80}"/>
              </a:ext>
            </a:extLst>
          </p:cNvPr>
          <p:cNvSpPr>
            <a:spLocks noChangeAspect="1"/>
          </p:cNvSpPr>
          <p:nvPr>
            <p:custDataLst>
              <p:tags r:id="rId9"/>
            </p:custDataLst>
          </p:nvPr>
        </p:nvSpPr>
        <p:spPr>
          <a:xfrm>
            <a:off x="263842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a:extLst>
              <a:ext uri="{FF2B5EF4-FFF2-40B4-BE49-F238E27FC236}">
                <a16:creationId xmlns:a16="http://schemas.microsoft.com/office/drawing/2014/main" id="{DCEE93E0-E1E2-4E91-8470-5B1835ECE9BE}"/>
              </a:ext>
            </a:extLst>
          </p:cNvPr>
          <p:cNvSpPr/>
          <p:nvPr>
            <p:custDataLst>
              <p:tags r:id="rId10"/>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sp>
        <p:nvSpPr>
          <p:cNvPr id="33803" name="文本框 19">
            <a:extLst>
              <a:ext uri="{FF2B5EF4-FFF2-40B4-BE49-F238E27FC236}">
                <a16:creationId xmlns:a16="http://schemas.microsoft.com/office/drawing/2014/main" id="{A04D98A2-34FC-4F4C-85E9-C9CF33C492D7}"/>
              </a:ext>
            </a:extLst>
          </p:cNvPr>
          <p:cNvSpPr txBox="1">
            <a:spLocks noChangeArrowheads="1"/>
          </p:cNvSpPr>
          <p:nvPr>
            <p:custDataLst>
              <p:tags r:id="rId11"/>
            </p:custDataLst>
          </p:nvPr>
        </p:nvSpPr>
        <p:spPr bwMode="auto">
          <a:xfrm>
            <a:off x="767408" y="652464"/>
            <a:ext cx="1015312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如下图，用不透水的云母片插入燕麦幼苗的胚芽鞘尖端部分，给以光照，培养一段时间后，胚芽鞘的生长情况是       </a:t>
            </a:r>
          </a:p>
        </p:txBody>
      </p:sp>
      <p:pic>
        <p:nvPicPr>
          <p:cNvPr id="33804" name="Picture 5">
            <a:extLst>
              <a:ext uri="{FF2B5EF4-FFF2-40B4-BE49-F238E27FC236}">
                <a16:creationId xmlns:a16="http://schemas.microsoft.com/office/drawing/2014/main" id="{0BA9F1FC-25A8-460A-8C58-484A3C54918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r="70090"/>
          <a:stretch>
            <a:fillRect/>
          </a:stretch>
        </p:blipFill>
        <p:spPr bwMode="auto">
          <a:xfrm>
            <a:off x="7248525" y="2838450"/>
            <a:ext cx="17018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5" name="组合 17">
            <a:extLst>
              <a:ext uri="{FF2B5EF4-FFF2-40B4-BE49-F238E27FC236}">
                <a16:creationId xmlns:a16="http://schemas.microsoft.com/office/drawing/2014/main" id="{B3785B47-BF6C-403C-90DA-E7F9B0DA043A}"/>
              </a:ext>
            </a:extLst>
          </p:cNvPr>
          <p:cNvGrpSpPr>
            <a:grpSpLocks/>
          </p:cNvGrpSpPr>
          <p:nvPr>
            <p:custDataLst>
              <p:tags r:id="rId12"/>
            </p:custDataLst>
          </p:nvPr>
        </p:nvGrpSpPr>
        <p:grpSpPr bwMode="auto">
          <a:xfrm>
            <a:off x="0" y="0"/>
            <a:ext cx="9144000" cy="635000"/>
            <a:chOff x="-1524000" y="0"/>
            <a:chExt cx="9144000" cy="635000"/>
          </a:xfrm>
        </p:grpSpPr>
        <p:sp>
          <p:nvSpPr>
            <p:cNvPr id="14" name="TitleBackground">
              <a:extLst>
                <a:ext uri="{FF2B5EF4-FFF2-40B4-BE49-F238E27FC236}">
                  <a16:creationId xmlns:a16="http://schemas.microsoft.com/office/drawing/2014/main" id="{4AE826AE-4C46-41FA-BD1C-0E91AA8D79C1}"/>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66AD0A2C-6F15-418A-B8AF-4B1EF3458458}"/>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09" name="TypeText">
              <a:extLst>
                <a:ext uri="{FF2B5EF4-FFF2-40B4-BE49-F238E27FC236}">
                  <a16:creationId xmlns:a16="http://schemas.microsoft.com/office/drawing/2014/main" id="{38606394-1100-42E6-A6AE-EF5EFBA26FEC}"/>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3810" name="TipText">
              <a:extLst>
                <a:ext uri="{FF2B5EF4-FFF2-40B4-BE49-F238E27FC236}">
                  <a16:creationId xmlns:a16="http://schemas.microsoft.com/office/drawing/2014/main" id="{6F6EFA83-B0A5-4CF4-8DD5-5D0F6512905A}"/>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3806" name="图片 2">
            <a:extLst>
              <a:ext uri="{FF2B5EF4-FFF2-40B4-BE49-F238E27FC236}">
                <a16:creationId xmlns:a16="http://schemas.microsoft.com/office/drawing/2014/main" id="{7714E97B-58DF-4F11-8940-5F222DCF35DF}"/>
              </a:ext>
            </a:extLst>
          </p:cNvPr>
          <p:cNvPicPr>
            <a:picLocks noChangeArrowheads="1"/>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a:extLst>
              <a:ext uri="{FF2B5EF4-FFF2-40B4-BE49-F238E27FC236}">
                <a16:creationId xmlns:a16="http://schemas.microsoft.com/office/drawing/2014/main" id="{525F4277-81A2-426F-836C-2CF0563297CA}"/>
              </a:ext>
            </a:extLst>
          </p:cNvPr>
          <p:cNvSpPr>
            <a:spLocks noGrp="1" noChangeArrowheads="1"/>
          </p:cNvSpPr>
          <p:nvPr>
            <p:ph idx="4294967295"/>
          </p:nvPr>
        </p:nvSpPr>
        <p:spPr bwMode="auto">
          <a:xfrm>
            <a:off x="1919232" y="1816435"/>
            <a:ext cx="3802063"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b="1" dirty="0">
                <a:latin typeface="微软雅黑" panose="020B0503020204020204" pitchFamily="34" charset="-122"/>
                <a:ea typeface="微软雅黑" panose="020B0503020204020204" pitchFamily="34" charset="-122"/>
              </a:rPr>
              <a:t>感性运动</a:t>
            </a:r>
          </a:p>
          <a:p>
            <a:pPr eaLnBrk="1" hangingPunct="1"/>
            <a:r>
              <a:rPr lang="zh-CN" altLang="en-US" sz="2800" b="1" dirty="0">
                <a:latin typeface="微软雅黑" panose="020B0503020204020204" pitchFamily="34" charset="-122"/>
                <a:ea typeface="微软雅黑" panose="020B0503020204020204" pitchFamily="34" charset="-122"/>
              </a:rPr>
              <a:t>向性运动</a:t>
            </a:r>
          </a:p>
        </p:txBody>
      </p:sp>
      <p:sp>
        <p:nvSpPr>
          <p:cNvPr id="130052" name="Text Box 4">
            <a:extLst>
              <a:ext uri="{FF2B5EF4-FFF2-40B4-BE49-F238E27FC236}">
                <a16:creationId xmlns:a16="http://schemas.microsoft.com/office/drawing/2014/main" id="{A35943E3-04C7-4727-BB87-79707F721764}"/>
              </a:ext>
            </a:extLst>
          </p:cNvPr>
          <p:cNvSpPr txBox="1">
            <a:spLocks noChangeArrowheads="1"/>
          </p:cNvSpPr>
          <p:nvPr/>
        </p:nvSpPr>
        <p:spPr bwMode="auto">
          <a:xfrm>
            <a:off x="1343472" y="1109663"/>
            <a:ext cx="698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植物感受刺激产生反应有两种基本方式：</a:t>
            </a:r>
          </a:p>
        </p:txBody>
      </p:sp>
      <p:sp>
        <p:nvSpPr>
          <p:cNvPr id="130053" name="Rectangle 5">
            <a:extLst>
              <a:ext uri="{FF2B5EF4-FFF2-40B4-BE49-F238E27FC236}">
                <a16:creationId xmlns:a16="http://schemas.microsoft.com/office/drawing/2014/main" id="{2E29BB79-CF63-4478-9B0B-2CCCF4B3AEBA}"/>
              </a:ext>
            </a:extLst>
          </p:cNvPr>
          <p:cNvSpPr>
            <a:spLocks noChangeArrowheads="1"/>
          </p:cNvSpPr>
          <p:nvPr/>
        </p:nvSpPr>
        <p:spPr bwMode="auto">
          <a:xfrm>
            <a:off x="2999656" y="6087891"/>
            <a:ext cx="6018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含羞草受到外界刺激后，细胞紧张性改变</a:t>
            </a:r>
            <a:endParaRPr lang="zh-CN" altLang="en-US" sz="2400" dirty="0">
              <a:latin typeface="微软雅黑" panose="020B0503020204020204" pitchFamily="34" charset="-122"/>
              <a:ea typeface="微软雅黑" panose="020B0503020204020204" pitchFamily="34" charset="-122"/>
            </a:endParaRPr>
          </a:p>
        </p:txBody>
      </p:sp>
      <p:sp>
        <p:nvSpPr>
          <p:cNvPr id="130058" name="Rectangle 10">
            <a:extLst>
              <a:ext uri="{FF2B5EF4-FFF2-40B4-BE49-F238E27FC236}">
                <a16:creationId xmlns:a16="http://schemas.microsoft.com/office/drawing/2014/main" id="{570D1451-5BF7-42F2-A03A-D89A75D741EF}"/>
              </a:ext>
            </a:extLst>
          </p:cNvPr>
          <p:cNvSpPr>
            <a:spLocks noChangeArrowheads="1"/>
          </p:cNvSpPr>
          <p:nvPr/>
        </p:nvSpPr>
        <p:spPr bwMode="auto">
          <a:xfrm>
            <a:off x="7320136" y="1813720"/>
            <a:ext cx="417671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FF"/>
                </a:solidFill>
                <a:latin typeface="微软雅黑" panose="020B0503020204020204" pitchFamily="34" charset="-122"/>
                <a:ea typeface="微软雅黑" panose="020B0503020204020204" pitchFamily="34" charset="-122"/>
              </a:rPr>
              <a:t>植物体受到</a:t>
            </a:r>
            <a:r>
              <a:rPr lang="zh-CN" altLang="en-US" sz="2800" b="1" dirty="0">
                <a:solidFill>
                  <a:srgbClr val="FF0066"/>
                </a:solidFill>
                <a:latin typeface="微软雅黑" panose="020B0503020204020204" pitchFamily="34" charset="-122"/>
                <a:ea typeface="微软雅黑" panose="020B0503020204020204" pitchFamily="34" charset="-122"/>
              </a:rPr>
              <a:t>不定向</a:t>
            </a:r>
            <a:r>
              <a:rPr lang="zh-CN" altLang="en-US" sz="2800" b="1" dirty="0">
                <a:solidFill>
                  <a:srgbClr val="0000FF"/>
                </a:solidFill>
                <a:latin typeface="微软雅黑" panose="020B0503020204020204" pitchFamily="34" charset="-122"/>
                <a:ea typeface="微软雅黑" panose="020B0503020204020204" pitchFamily="34" charset="-122"/>
              </a:rPr>
              <a:t>的外界刺激而引起的局部运动。</a:t>
            </a:r>
            <a:endParaRPr lang="zh-CN" altLang="en-US" sz="2800" dirty="0">
              <a:latin typeface="微软雅黑" panose="020B0503020204020204" pitchFamily="34" charset="-122"/>
              <a:ea typeface="微软雅黑" panose="020B0503020204020204" pitchFamily="34" charset="-122"/>
            </a:endParaRPr>
          </a:p>
        </p:txBody>
      </p:sp>
      <p:sp>
        <p:nvSpPr>
          <p:cNvPr id="130059" name="WordArt 11">
            <a:extLst>
              <a:ext uri="{FF2B5EF4-FFF2-40B4-BE49-F238E27FC236}">
                <a16:creationId xmlns:a16="http://schemas.microsoft.com/office/drawing/2014/main" id="{FE074CE6-E3D7-4CC3-8267-B05609C39000}"/>
              </a:ext>
            </a:extLst>
          </p:cNvPr>
          <p:cNvSpPr>
            <a:spLocks noChangeArrowheads="1" noChangeShapeType="1" noTextEdit="1"/>
          </p:cNvSpPr>
          <p:nvPr/>
        </p:nvSpPr>
        <p:spPr bwMode="auto">
          <a:xfrm>
            <a:off x="4315617" y="1659340"/>
            <a:ext cx="2665413" cy="1179513"/>
          </a:xfrm>
          <a:prstGeom prst="rect">
            <a:avLst/>
          </a:prstGeom>
        </p:spPr>
        <p:txBody>
          <a:bodyPr wrap="none" fromWordArt="1">
            <a:prstTxWarp prst="textSlantUp">
              <a:avLst>
                <a:gd name="adj" fmla="val 32056"/>
              </a:avLst>
            </a:prstTxWarp>
            <a:scene3d>
              <a:camera prst="orthographicFront"/>
              <a:lightRig rig="threePt" dir="t"/>
            </a:scene3d>
            <a:sp3d extrusionH="57150">
              <a:bevelT w="38100" h="38100"/>
            </a:sp3d>
          </a:bodyPr>
          <a:lstStyle/>
          <a:p>
            <a:pPr algn="ctr" eaLnBrk="1" hangingPunct="1">
              <a:defRPr/>
            </a:pPr>
            <a:r>
              <a:rPr lang="zh-CN" altLang="en-US" sz="3600" b="1" kern="10"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微软雅黑" panose="020B0503020204020204" pitchFamily="34" charset="-122"/>
                <a:ea typeface="微软雅黑" panose="020B0503020204020204" pitchFamily="34" charset="-122"/>
              </a:rPr>
              <a:t>感性运动</a:t>
            </a:r>
          </a:p>
        </p:txBody>
      </p:sp>
      <p:grpSp>
        <p:nvGrpSpPr>
          <p:cNvPr id="5131" name="Group 12">
            <a:extLst>
              <a:ext uri="{FF2B5EF4-FFF2-40B4-BE49-F238E27FC236}">
                <a16:creationId xmlns:a16="http://schemas.microsoft.com/office/drawing/2014/main" id="{0899D29C-0A6A-41F8-BDA9-0CDB954DC91E}"/>
              </a:ext>
            </a:extLst>
          </p:cNvPr>
          <p:cNvGrpSpPr>
            <a:grpSpLocks/>
          </p:cNvGrpSpPr>
          <p:nvPr/>
        </p:nvGrpSpPr>
        <p:grpSpPr bwMode="auto">
          <a:xfrm>
            <a:off x="359462" y="209606"/>
            <a:ext cx="569913" cy="520701"/>
            <a:chOff x="1452" y="1323"/>
            <a:chExt cx="359" cy="328"/>
          </a:xfrm>
        </p:grpSpPr>
        <p:grpSp>
          <p:nvGrpSpPr>
            <p:cNvPr id="5133" name="Group 13">
              <a:extLst>
                <a:ext uri="{FF2B5EF4-FFF2-40B4-BE49-F238E27FC236}">
                  <a16:creationId xmlns:a16="http://schemas.microsoft.com/office/drawing/2014/main" id="{9A7EE28B-59F1-432C-92FD-EB840663C35C}"/>
                </a:ext>
              </a:extLst>
            </p:cNvPr>
            <p:cNvGrpSpPr>
              <a:grpSpLocks/>
            </p:cNvGrpSpPr>
            <p:nvPr/>
          </p:nvGrpSpPr>
          <p:grpSpPr bwMode="auto">
            <a:xfrm>
              <a:off x="1452" y="1323"/>
              <a:ext cx="359" cy="328"/>
              <a:chOff x="624" y="1575"/>
              <a:chExt cx="1169" cy="1181"/>
            </a:xfrm>
          </p:grpSpPr>
          <p:sp>
            <p:nvSpPr>
              <p:cNvPr id="130062" name="Oval 14">
                <a:extLst>
                  <a:ext uri="{FF2B5EF4-FFF2-40B4-BE49-F238E27FC236}">
                    <a16:creationId xmlns:a16="http://schemas.microsoft.com/office/drawing/2014/main" id="{ED62F796-11BA-47A9-9766-E6AF3AFFE9E7}"/>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30063" name="Oval 15">
                <a:extLst>
                  <a:ext uri="{FF2B5EF4-FFF2-40B4-BE49-F238E27FC236}">
                    <a16:creationId xmlns:a16="http://schemas.microsoft.com/office/drawing/2014/main" id="{1F86A237-236C-44E2-9C41-46A3570CCA50}"/>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30064" name="Oval 16">
                <a:extLst>
                  <a:ext uri="{FF2B5EF4-FFF2-40B4-BE49-F238E27FC236}">
                    <a16:creationId xmlns:a16="http://schemas.microsoft.com/office/drawing/2014/main" id="{208239CD-A2A4-4D42-B230-00E82C6A9329}"/>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130065" name="Oval 17">
                <a:extLst>
                  <a:ext uri="{FF2B5EF4-FFF2-40B4-BE49-F238E27FC236}">
                    <a16:creationId xmlns:a16="http://schemas.microsoft.com/office/drawing/2014/main" id="{44BB5BAC-50E3-4209-A2BC-CE71CC33F5F6}"/>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5139" name="Oval 18">
                <a:extLst>
                  <a:ext uri="{FF2B5EF4-FFF2-40B4-BE49-F238E27FC236}">
                    <a16:creationId xmlns:a16="http://schemas.microsoft.com/office/drawing/2014/main" id="{0D137A7F-E48B-40A6-A9A4-D32E89246F84}"/>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40" name="Group 19">
                <a:extLst>
                  <a:ext uri="{FF2B5EF4-FFF2-40B4-BE49-F238E27FC236}">
                    <a16:creationId xmlns:a16="http://schemas.microsoft.com/office/drawing/2014/main" id="{3D5A34AB-7E57-42DF-ADFF-046955657910}"/>
                  </a:ext>
                </a:extLst>
              </p:cNvPr>
              <p:cNvGrpSpPr>
                <a:grpSpLocks/>
              </p:cNvGrpSpPr>
              <p:nvPr/>
            </p:nvGrpSpPr>
            <p:grpSpPr bwMode="auto">
              <a:xfrm>
                <a:off x="776" y="1687"/>
                <a:ext cx="947" cy="952"/>
                <a:chOff x="4166" y="1706"/>
                <a:chExt cx="1252" cy="1252"/>
              </a:xfrm>
            </p:grpSpPr>
            <p:sp>
              <p:nvSpPr>
                <p:cNvPr id="5141" name="Oval 20">
                  <a:extLst>
                    <a:ext uri="{FF2B5EF4-FFF2-40B4-BE49-F238E27FC236}">
                      <a16:creationId xmlns:a16="http://schemas.microsoft.com/office/drawing/2014/main" id="{210553D5-A83B-4879-8621-6B5052384573}"/>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42" name="Oval 21">
                  <a:extLst>
                    <a:ext uri="{FF2B5EF4-FFF2-40B4-BE49-F238E27FC236}">
                      <a16:creationId xmlns:a16="http://schemas.microsoft.com/office/drawing/2014/main" id="{68B9A36E-31C3-4DC3-9D1B-11C679517FDE}"/>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43" name="Oval 22">
                  <a:extLst>
                    <a:ext uri="{FF2B5EF4-FFF2-40B4-BE49-F238E27FC236}">
                      <a16:creationId xmlns:a16="http://schemas.microsoft.com/office/drawing/2014/main" id="{3E1EA66A-4349-4C5E-B793-91D1C2339665}"/>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44" name="Oval 23">
                  <a:extLst>
                    <a:ext uri="{FF2B5EF4-FFF2-40B4-BE49-F238E27FC236}">
                      <a16:creationId xmlns:a16="http://schemas.microsoft.com/office/drawing/2014/main" id="{EFD636C2-CAFA-4CAD-83D8-63B88BD61A86}"/>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134" name="Text Box 24">
              <a:extLst>
                <a:ext uri="{FF2B5EF4-FFF2-40B4-BE49-F238E27FC236}">
                  <a16:creationId xmlns:a16="http://schemas.microsoft.com/office/drawing/2014/main" id="{1852132E-66EA-4EA4-B139-8DC8BA4DD6EB}"/>
                </a:ext>
              </a:extLst>
            </p:cNvPr>
            <p:cNvSpPr txBox="1">
              <a:spLocks noChangeArrowheads="1"/>
            </p:cNvSpPr>
            <p:nvPr/>
          </p:nvSpPr>
          <p:spPr bwMode="auto">
            <a:xfrm>
              <a:off x="1520" y="1351"/>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t>1</a:t>
              </a:r>
            </a:p>
          </p:txBody>
        </p:sp>
      </p:grpSp>
      <p:sp>
        <p:nvSpPr>
          <p:cNvPr id="25" name="矩形 24">
            <a:extLst>
              <a:ext uri="{FF2B5EF4-FFF2-40B4-BE49-F238E27FC236}">
                <a16:creationId xmlns:a16="http://schemas.microsoft.com/office/drawing/2014/main" id="{95D09F33-4BDB-4F1B-AFEC-CDC942290CEB}"/>
              </a:ext>
            </a:extLst>
          </p:cNvPr>
          <p:cNvSpPr/>
          <p:nvPr/>
        </p:nvSpPr>
        <p:spPr>
          <a:xfrm>
            <a:off x="1075426" y="145771"/>
            <a:ext cx="3272050"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zh-CN" altLang="en-US" sz="4000" b="1" dirty="0">
                <a:latin typeface="微软雅黑" panose="020B0503020204020204" pitchFamily="34" charset="-122"/>
                <a:ea typeface="微软雅黑" panose="020B0503020204020204" pitchFamily="34" charset="-122"/>
              </a:rPr>
              <a:t>植物的应激性</a:t>
            </a:r>
            <a:endParaRPr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endParaRPr>
          </a:p>
        </p:txBody>
      </p:sp>
      <p:pic>
        <p:nvPicPr>
          <p:cNvPr id="2" name="Picture 4">
            <a:extLst>
              <a:ext uri="{FF2B5EF4-FFF2-40B4-BE49-F238E27FC236}">
                <a16:creationId xmlns:a16="http://schemas.microsoft.com/office/drawing/2014/main" id="{B5681D2B-5B88-4D24-9364-AE415E854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883"/>
          <a:stretch/>
        </p:blipFill>
        <p:spPr bwMode="auto">
          <a:xfrm>
            <a:off x="2541938" y="3307873"/>
            <a:ext cx="7108124" cy="2647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a:extLst>
              <a:ext uri="{FF2B5EF4-FFF2-40B4-BE49-F238E27FC236}">
                <a16:creationId xmlns:a16="http://schemas.microsoft.com/office/drawing/2014/main" id="{7ED128D7-90E1-4CE4-957B-66A1C0D98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9" t="8561" r="9450" b="3648"/>
          <a:stretch/>
        </p:blipFill>
        <p:spPr bwMode="auto">
          <a:xfrm>
            <a:off x="2999656" y="3275767"/>
            <a:ext cx="2911248" cy="27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9" descr="148f28d38fb45d3b3bf3cf6e">
            <a:extLst>
              <a:ext uri="{FF2B5EF4-FFF2-40B4-BE49-F238E27FC236}">
                <a16:creationId xmlns:a16="http://schemas.microsoft.com/office/drawing/2014/main" id="{87148304-FD85-4012-9D66-33FDB6E9C2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8405" b="12730"/>
          <a:stretch>
            <a:fillRect/>
          </a:stretch>
        </p:blipFill>
        <p:spPr bwMode="auto">
          <a:xfrm>
            <a:off x="5947524" y="3275767"/>
            <a:ext cx="2990349" cy="27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8">
            <a:extLst>
              <a:ext uri="{FF2B5EF4-FFF2-40B4-BE49-F238E27FC236}">
                <a16:creationId xmlns:a16="http://schemas.microsoft.com/office/drawing/2014/main" id="{8DA07CA5-3E77-4CE8-9DB3-A987EBBF2F96}"/>
              </a:ext>
            </a:extLst>
          </p:cNvPr>
          <p:cNvSpPr txBox="1">
            <a:spLocks noChangeArrowheads="1"/>
          </p:cNvSpPr>
          <p:nvPr/>
        </p:nvSpPr>
        <p:spPr bwMode="auto">
          <a:xfrm>
            <a:off x="4603999" y="6163678"/>
            <a:ext cx="2304256" cy="523220"/>
          </a:xfrm>
          <a:prstGeom prst="rect">
            <a:avLst/>
          </a:prstGeom>
          <a:noFill/>
          <a:ln w="9525">
            <a:noFill/>
            <a:miter lim="800000"/>
            <a:headEnd/>
            <a:tailEnd/>
          </a:ln>
          <a:effectLst/>
        </p:spPr>
        <p:txBody>
          <a:bodyPr wrap="square">
            <a:spAutoFit/>
          </a:bodyPr>
          <a:lstStyle/>
          <a:p>
            <a:pPr marL="457200" indent="-457200" eaLnBrk="1" hangingPunct="1">
              <a:spcBef>
                <a:spcPct val="50000"/>
              </a:spcBef>
              <a:buFont typeface="Arial" panose="020B0604020202020204" pitchFamily="34" charset="0"/>
              <a:buChar char="•"/>
              <a:defRPr/>
            </a:pPr>
            <a:r>
              <a:rPr kumimoji="1"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酢浆草</a:t>
            </a:r>
          </a:p>
        </p:txBody>
      </p:sp>
    </p:spTree>
    <p:extLst>
      <p:ext uri="{BB962C8B-B14F-4D97-AF65-F5344CB8AC3E}">
        <p14:creationId xmlns:p14="http://schemas.microsoft.com/office/powerpoint/2010/main" val="598857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blinds(horizontal)">
                                      <p:cBhvr>
                                        <p:cTn id="7" dur="500"/>
                                        <p:tgtEl>
                                          <p:spTgt spid="130052"/>
                                        </p:tgtEl>
                                      </p:cBhvr>
                                    </p:animEffect>
                                  </p:childTnLst>
                                </p:cTn>
                              </p:par>
                            </p:childTnLst>
                          </p:cTn>
                        </p:par>
                        <p:par>
                          <p:cTn id="8" fill="hold" nodeType="afterGroup">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130051">
                                            <p:txEl>
                                              <p:pRg st="0" end="0"/>
                                            </p:txEl>
                                          </p:spTgt>
                                        </p:tgtEl>
                                        <p:attrNameLst>
                                          <p:attrName>style.visibility</p:attrName>
                                        </p:attrNameLst>
                                      </p:cBhvr>
                                      <p:to>
                                        <p:strVal val="visible"/>
                                      </p:to>
                                    </p:set>
                                    <p:animEffect transition="in" filter="blinds(horizontal)">
                                      <p:cBhvr>
                                        <p:cTn id="11" dur="500"/>
                                        <p:tgtEl>
                                          <p:spTgt spid="130051">
                                            <p:txEl>
                                              <p:pRg st="0" end="0"/>
                                            </p:txEl>
                                          </p:spTgt>
                                        </p:tgtEl>
                                      </p:cBhvr>
                                    </p:animEffect>
                                  </p:childTnLst>
                                </p:cTn>
                              </p:par>
                            </p:childTnLst>
                          </p:cTn>
                        </p:par>
                        <p:par>
                          <p:cTn id="12" fill="hold" nodeType="afterGroup">
                            <p:stCondLst>
                              <p:cond delay="1000"/>
                            </p:stCondLst>
                            <p:childTnLst>
                              <p:par>
                                <p:cTn id="13" presetID="3" presetClass="entr" presetSubtype="10" fill="hold" grpId="1" nodeType="afterEffect">
                                  <p:stCondLst>
                                    <p:cond delay="0"/>
                                  </p:stCondLst>
                                  <p:childTnLst>
                                    <p:set>
                                      <p:cBhvr>
                                        <p:cTn id="14" dur="1" fill="hold">
                                          <p:stCondLst>
                                            <p:cond delay="0"/>
                                          </p:stCondLst>
                                        </p:cTn>
                                        <p:tgtEl>
                                          <p:spTgt spid="130051">
                                            <p:txEl>
                                              <p:pRg st="1" end="1"/>
                                            </p:txEl>
                                          </p:spTgt>
                                        </p:tgtEl>
                                        <p:attrNameLst>
                                          <p:attrName>style.visibility</p:attrName>
                                        </p:attrNameLst>
                                      </p:cBhvr>
                                      <p:to>
                                        <p:strVal val="visible"/>
                                      </p:to>
                                    </p:set>
                                    <p:animEffect transition="in" filter="blinds(horizontal)">
                                      <p:cBhvr>
                                        <p:cTn id="15" dur="500"/>
                                        <p:tgtEl>
                                          <p:spTgt spid="130051">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0053"/>
                                        </p:tgtEl>
                                        <p:attrNameLst>
                                          <p:attrName>style.visibility</p:attrName>
                                        </p:attrNameLst>
                                      </p:cBhvr>
                                      <p:to>
                                        <p:strVal val="visible"/>
                                      </p:to>
                                    </p:set>
                                    <p:animEffect transition="in" filter="blinds(horizontal)">
                                      <p:cBhvr>
                                        <p:cTn id="20" dur="500"/>
                                        <p:tgtEl>
                                          <p:spTgt spid="130053"/>
                                        </p:tgtEl>
                                      </p:cBhvr>
                                    </p:animEffec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005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3" presetClass="entr" presetSubtype="1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par>
                                <p:cTn id="32" presetID="3" presetClass="entr" presetSubtype="1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linds(horizontal)">
                                      <p:cBhvr>
                                        <p:cTn id="34" dur="500"/>
                                        <p:tgtEl>
                                          <p:spTgt spid="27"/>
                                        </p:tgtEl>
                                      </p:cBhvr>
                                    </p:animEffect>
                                  </p:childTnLst>
                                </p:cTn>
                              </p:par>
                              <p:par>
                                <p:cTn id="35" presetID="1" presetClass="entr" presetSubtype="0" fill="hold" grpId="0" nodeType="withEffect">
                                  <p:stCondLst>
                                    <p:cond delay="0"/>
                                  </p:stCondLst>
                                  <p:childTnLst>
                                    <p:set>
                                      <p:cBhvr>
                                        <p:cTn id="36" dur="1" fill="hold">
                                          <p:stCondLst>
                                            <p:cond delay="499"/>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0" fill="hold" nodeType="clickEffect">
                                  <p:stCondLst>
                                    <p:cond delay="0"/>
                                  </p:stCondLst>
                                  <p:childTnLst>
                                    <p:set>
                                      <p:cBhvr>
                                        <p:cTn id="40" dur="1" fill="hold">
                                          <p:stCondLst>
                                            <p:cond delay="0"/>
                                          </p:stCondLst>
                                        </p:cTn>
                                        <p:tgtEl>
                                          <p:spTgt spid="1300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0058"/>
                                        </p:tgtEl>
                                        <p:attrNameLst>
                                          <p:attrName>style.visibility</p:attrName>
                                        </p:attrNameLst>
                                      </p:cBhvr>
                                      <p:to>
                                        <p:strVal val="visible"/>
                                      </p:to>
                                    </p:set>
                                    <p:anim calcmode="lin" valueType="num">
                                      <p:cBhvr additive="base">
                                        <p:cTn id="45" dur="500" fill="hold"/>
                                        <p:tgtEl>
                                          <p:spTgt spid="130058"/>
                                        </p:tgtEl>
                                        <p:attrNameLst>
                                          <p:attrName>ppt_x</p:attrName>
                                        </p:attrNameLst>
                                      </p:cBhvr>
                                      <p:tavLst>
                                        <p:tav tm="0">
                                          <p:val>
                                            <p:strVal val="#ppt_x"/>
                                          </p:val>
                                        </p:tav>
                                        <p:tav tm="100000">
                                          <p:val>
                                            <p:strVal val="#ppt_x"/>
                                          </p:val>
                                        </p:tav>
                                      </p:tavLst>
                                    </p:anim>
                                    <p:anim calcmode="lin" valueType="num">
                                      <p:cBhvr additive="base">
                                        <p:cTn id="46" dur="500" fill="hold"/>
                                        <p:tgtEl>
                                          <p:spTgt spid="130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1" build="p"/>
      <p:bldP spid="130052" grpId="0"/>
      <p:bldP spid="130053" grpId="0"/>
      <p:bldP spid="130053" grpId="1"/>
      <p:bldP spid="130058" grpId="0"/>
      <p:bldP spid="2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本框 4">
            <a:extLst>
              <a:ext uri="{FF2B5EF4-FFF2-40B4-BE49-F238E27FC236}">
                <a16:creationId xmlns:a16="http://schemas.microsoft.com/office/drawing/2014/main" id="{FDC227BB-C367-45D7-BE71-087FA888A394}"/>
              </a:ext>
            </a:extLst>
          </p:cNvPr>
          <p:cNvSpPr txBox="1">
            <a:spLocks noChangeArrowheads="1"/>
          </p:cNvSpPr>
          <p:nvPr>
            <p:custDataLst>
              <p:tags r:id="rId2"/>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不生长不弯曲</a:t>
            </a:r>
          </a:p>
        </p:txBody>
      </p:sp>
      <p:sp>
        <p:nvSpPr>
          <p:cNvPr id="34819" name="文本框 5">
            <a:extLst>
              <a:ext uri="{FF2B5EF4-FFF2-40B4-BE49-F238E27FC236}">
                <a16:creationId xmlns:a16="http://schemas.microsoft.com/office/drawing/2014/main" id="{96ABD519-F709-49E7-BED5-23396E5DD425}"/>
              </a:ext>
            </a:extLst>
          </p:cNvPr>
          <p:cNvSpPr txBox="1">
            <a:spLocks noChangeArrowheads="1"/>
          </p:cNvSpPr>
          <p:nvPr>
            <p:custDataLst>
              <p:tags r:id="rId3"/>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直立生长</a:t>
            </a:r>
          </a:p>
        </p:txBody>
      </p:sp>
      <p:sp>
        <p:nvSpPr>
          <p:cNvPr id="34820" name="文本框 6">
            <a:extLst>
              <a:ext uri="{FF2B5EF4-FFF2-40B4-BE49-F238E27FC236}">
                <a16:creationId xmlns:a16="http://schemas.microsoft.com/office/drawing/2014/main" id="{0E7E2E14-C9EA-47C8-B2B0-629C98C7D74A}"/>
              </a:ext>
            </a:extLst>
          </p:cNvPr>
          <p:cNvSpPr txBox="1">
            <a:spLocks noChangeArrowheads="1"/>
          </p:cNvSpPr>
          <p:nvPr>
            <p:custDataLst>
              <p:tags r:id="rId4"/>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向右弯曲</a:t>
            </a:r>
          </a:p>
        </p:txBody>
      </p:sp>
      <p:sp>
        <p:nvSpPr>
          <p:cNvPr id="34821" name="文本框 7">
            <a:extLst>
              <a:ext uri="{FF2B5EF4-FFF2-40B4-BE49-F238E27FC236}">
                <a16:creationId xmlns:a16="http://schemas.microsoft.com/office/drawing/2014/main" id="{7626FF62-0118-4883-A9AB-E1F6A5CA34DE}"/>
              </a:ext>
            </a:extLst>
          </p:cNvPr>
          <p:cNvSpPr txBox="1">
            <a:spLocks noChangeArrowheads="1"/>
          </p:cNvSpPr>
          <p:nvPr>
            <p:custDataLst>
              <p:tags r:id="rId5"/>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向左弯曲</a:t>
            </a:r>
          </a:p>
        </p:txBody>
      </p:sp>
      <p:sp>
        <p:nvSpPr>
          <p:cNvPr id="9" name="椭圆 8">
            <a:extLst>
              <a:ext uri="{FF2B5EF4-FFF2-40B4-BE49-F238E27FC236}">
                <a16:creationId xmlns:a16="http://schemas.microsoft.com/office/drawing/2014/main" id="{B9B2D1A1-E96E-476A-8247-D2D680DF684B}"/>
              </a:ext>
            </a:extLst>
          </p:cNvPr>
          <p:cNvSpPr>
            <a:spLocks noChangeAspect="1"/>
          </p:cNvSpPr>
          <p:nvPr>
            <p:custDataLst>
              <p:tags r:id="rId6"/>
            </p:custDataLst>
          </p:nvPr>
        </p:nvSpPr>
        <p:spPr>
          <a:xfrm>
            <a:off x="2638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69399AF8-04DB-4D6C-8A9B-D04F25D0CD66}"/>
              </a:ext>
            </a:extLst>
          </p:cNvPr>
          <p:cNvSpPr>
            <a:spLocks noChangeAspect="1"/>
          </p:cNvSpPr>
          <p:nvPr>
            <p:custDataLst>
              <p:tags r:id="rId7"/>
            </p:custDataLst>
          </p:nvPr>
        </p:nvSpPr>
        <p:spPr>
          <a:xfrm>
            <a:off x="2638425" y="370681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2958422A-4924-49E4-9A98-4BCBD5042AE2}"/>
              </a:ext>
            </a:extLst>
          </p:cNvPr>
          <p:cNvSpPr>
            <a:spLocks noChangeAspect="1"/>
          </p:cNvSpPr>
          <p:nvPr>
            <p:custDataLst>
              <p:tags r:id="rId8"/>
            </p:custDataLst>
          </p:nvPr>
        </p:nvSpPr>
        <p:spPr>
          <a:xfrm>
            <a:off x="2638425" y="45640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3DFA3DB7-AB39-456A-82B2-B09710FD0685}"/>
              </a:ext>
            </a:extLst>
          </p:cNvPr>
          <p:cNvSpPr>
            <a:spLocks noChangeAspect="1"/>
          </p:cNvSpPr>
          <p:nvPr>
            <p:custDataLst>
              <p:tags r:id="rId9"/>
            </p:custDataLst>
          </p:nvPr>
        </p:nvSpPr>
        <p:spPr>
          <a:xfrm>
            <a:off x="263842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a:extLst>
              <a:ext uri="{FF2B5EF4-FFF2-40B4-BE49-F238E27FC236}">
                <a16:creationId xmlns:a16="http://schemas.microsoft.com/office/drawing/2014/main" id="{80C00848-E38F-47FF-B876-9EDB0CFFA5DD}"/>
              </a:ext>
            </a:extLst>
          </p:cNvPr>
          <p:cNvSpPr/>
          <p:nvPr>
            <p:custDataLst>
              <p:tags r:id="rId10"/>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sp>
        <p:nvSpPr>
          <p:cNvPr id="34827" name="文本框 19">
            <a:extLst>
              <a:ext uri="{FF2B5EF4-FFF2-40B4-BE49-F238E27FC236}">
                <a16:creationId xmlns:a16="http://schemas.microsoft.com/office/drawing/2014/main" id="{51E0401F-378B-4FCA-BF1E-DC3AB552AE21}"/>
              </a:ext>
            </a:extLst>
          </p:cNvPr>
          <p:cNvSpPr txBox="1">
            <a:spLocks noChangeArrowheads="1"/>
          </p:cNvSpPr>
          <p:nvPr>
            <p:custDataLst>
              <p:tags r:id="rId11"/>
            </p:custDataLst>
          </p:nvPr>
        </p:nvSpPr>
        <p:spPr bwMode="auto">
          <a:xfrm>
            <a:off x="911424" y="652464"/>
            <a:ext cx="1036915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如下图，用不透水的云母片插入燕麦幼苗的胚芽鞘尖端部分，给以光照，培养一段时间后，胚芽鞘的生长情况是       </a:t>
            </a:r>
          </a:p>
        </p:txBody>
      </p:sp>
      <p:pic>
        <p:nvPicPr>
          <p:cNvPr id="34828" name="Picture 5">
            <a:extLst>
              <a:ext uri="{FF2B5EF4-FFF2-40B4-BE49-F238E27FC236}">
                <a16:creationId xmlns:a16="http://schemas.microsoft.com/office/drawing/2014/main" id="{059EDCF9-84D8-4855-9A5A-6A6E9716A0A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24567" r="32404"/>
          <a:stretch>
            <a:fillRect/>
          </a:stretch>
        </p:blipFill>
        <p:spPr bwMode="auto">
          <a:xfrm>
            <a:off x="6472239" y="3019425"/>
            <a:ext cx="24479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9" name="组合 17">
            <a:extLst>
              <a:ext uri="{FF2B5EF4-FFF2-40B4-BE49-F238E27FC236}">
                <a16:creationId xmlns:a16="http://schemas.microsoft.com/office/drawing/2014/main" id="{F3E0FA50-BC9A-455B-9E24-6678F4FAFED0}"/>
              </a:ext>
            </a:extLst>
          </p:cNvPr>
          <p:cNvGrpSpPr>
            <a:grpSpLocks/>
          </p:cNvGrpSpPr>
          <p:nvPr>
            <p:custDataLst>
              <p:tags r:id="rId12"/>
            </p:custDataLst>
          </p:nvPr>
        </p:nvGrpSpPr>
        <p:grpSpPr bwMode="auto">
          <a:xfrm>
            <a:off x="0" y="0"/>
            <a:ext cx="9144000" cy="635000"/>
            <a:chOff x="-1524000" y="0"/>
            <a:chExt cx="9144000" cy="635000"/>
          </a:xfrm>
        </p:grpSpPr>
        <p:sp>
          <p:nvSpPr>
            <p:cNvPr id="14" name="TitleBackground">
              <a:extLst>
                <a:ext uri="{FF2B5EF4-FFF2-40B4-BE49-F238E27FC236}">
                  <a16:creationId xmlns:a16="http://schemas.microsoft.com/office/drawing/2014/main" id="{1913F602-041E-4378-99A1-11C180C4CD7A}"/>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7C188291-B640-473F-BBD2-6B675716EFBF}"/>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833" name="TypeText">
              <a:extLst>
                <a:ext uri="{FF2B5EF4-FFF2-40B4-BE49-F238E27FC236}">
                  <a16:creationId xmlns:a16="http://schemas.microsoft.com/office/drawing/2014/main" id="{BB0164ED-7DB0-4D5E-8038-375BFCAC1090}"/>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4834" name="TipText">
              <a:extLst>
                <a:ext uri="{FF2B5EF4-FFF2-40B4-BE49-F238E27FC236}">
                  <a16:creationId xmlns:a16="http://schemas.microsoft.com/office/drawing/2014/main" id="{1BE2E459-FD7E-45DA-867C-3790A8041310}"/>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4830" name="图片 2">
            <a:extLst>
              <a:ext uri="{FF2B5EF4-FFF2-40B4-BE49-F238E27FC236}">
                <a16:creationId xmlns:a16="http://schemas.microsoft.com/office/drawing/2014/main" id="{8FC250D6-8533-425C-9333-636DF32E677D}"/>
              </a:ext>
            </a:extLst>
          </p:cNvPr>
          <p:cNvPicPr>
            <a:picLocks noChangeArrowheads="1"/>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4">
            <a:extLst>
              <a:ext uri="{FF2B5EF4-FFF2-40B4-BE49-F238E27FC236}">
                <a16:creationId xmlns:a16="http://schemas.microsoft.com/office/drawing/2014/main" id="{1C97EA19-42E8-49B7-BF7D-8A19E90CB9E3}"/>
              </a:ext>
            </a:extLst>
          </p:cNvPr>
          <p:cNvSpPr txBox="1">
            <a:spLocks noChangeArrowheads="1"/>
          </p:cNvSpPr>
          <p:nvPr>
            <p:custDataLst>
              <p:tags r:id="rId2"/>
            </p:custDataLst>
          </p:nvPr>
        </p:nvSpPr>
        <p:spPr bwMode="auto">
          <a:xfrm>
            <a:off x="3352800" y="27860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不生长不弯曲</a:t>
            </a:r>
          </a:p>
        </p:txBody>
      </p:sp>
      <p:sp>
        <p:nvSpPr>
          <p:cNvPr id="35843" name="文本框 5">
            <a:extLst>
              <a:ext uri="{FF2B5EF4-FFF2-40B4-BE49-F238E27FC236}">
                <a16:creationId xmlns:a16="http://schemas.microsoft.com/office/drawing/2014/main" id="{7D28A18C-BD11-4F1A-997D-1D2DF9127C17}"/>
              </a:ext>
            </a:extLst>
          </p:cNvPr>
          <p:cNvSpPr txBox="1">
            <a:spLocks noChangeArrowheads="1"/>
          </p:cNvSpPr>
          <p:nvPr>
            <p:custDataLst>
              <p:tags r:id="rId3"/>
            </p:custDataLst>
          </p:nvPr>
        </p:nvSpPr>
        <p:spPr bwMode="auto">
          <a:xfrm>
            <a:off x="3352800" y="36433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直立生长</a:t>
            </a:r>
          </a:p>
        </p:txBody>
      </p:sp>
      <p:sp>
        <p:nvSpPr>
          <p:cNvPr id="35844" name="文本框 6">
            <a:extLst>
              <a:ext uri="{FF2B5EF4-FFF2-40B4-BE49-F238E27FC236}">
                <a16:creationId xmlns:a16="http://schemas.microsoft.com/office/drawing/2014/main" id="{083E6D6E-7846-428B-9A09-8ED40E23852D}"/>
              </a:ext>
            </a:extLst>
          </p:cNvPr>
          <p:cNvSpPr txBox="1">
            <a:spLocks noChangeArrowheads="1"/>
          </p:cNvSpPr>
          <p:nvPr>
            <p:custDataLst>
              <p:tags r:id="rId4"/>
            </p:custDataLst>
          </p:nvPr>
        </p:nvSpPr>
        <p:spPr bwMode="auto">
          <a:xfrm>
            <a:off x="3352800" y="450056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向右弯曲</a:t>
            </a:r>
          </a:p>
        </p:txBody>
      </p:sp>
      <p:sp>
        <p:nvSpPr>
          <p:cNvPr id="35845" name="文本框 7">
            <a:extLst>
              <a:ext uri="{FF2B5EF4-FFF2-40B4-BE49-F238E27FC236}">
                <a16:creationId xmlns:a16="http://schemas.microsoft.com/office/drawing/2014/main" id="{BC57BF64-84D6-4026-8DF5-D677D84E41B2}"/>
              </a:ext>
            </a:extLst>
          </p:cNvPr>
          <p:cNvSpPr txBox="1">
            <a:spLocks noChangeArrowheads="1"/>
          </p:cNvSpPr>
          <p:nvPr>
            <p:custDataLst>
              <p:tags r:id="rId5"/>
            </p:custDataLst>
          </p:nvPr>
        </p:nvSpPr>
        <p:spPr bwMode="auto">
          <a:xfrm>
            <a:off x="3352800" y="5357814"/>
            <a:ext cx="6400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向左弯曲</a:t>
            </a:r>
          </a:p>
        </p:txBody>
      </p:sp>
      <p:sp>
        <p:nvSpPr>
          <p:cNvPr id="9" name="椭圆 8">
            <a:extLst>
              <a:ext uri="{FF2B5EF4-FFF2-40B4-BE49-F238E27FC236}">
                <a16:creationId xmlns:a16="http://schemas.microsoft.com/office/drawing/2014/main" id="{BF82B5F8-3047-4C58-98F6-A21053A78266}"/>
              </a:ext>
            </a:extLst>
          </p:cNvPr>
          <p:cNvSpPr>
            <a:spLocks noChangeAspect="1"/>
          </p:cNvSpPr>
          <p:nvPr>
            <p:custDataLst>
              <p:tags r:id="rId6"/>
            </p:custDataLst>
          </p:nvPr>
        </p:nvSpPr>
        <p:spPr>
          <a:xfrm>
            <a:off x="2638425" y="284956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57C225A3-3033-4785-9454-81015C88E232}"/>
              </a:ext>
            </a:extLst>
          </p:cNvPr>
          <p:cNvSpPr>
            <a:spLocks noChangeAspect="1"/>
          </p:cNvSpPr>
          <p:nvPr>
            <p:custDataLst>
              <p:tags r:id="rId7"/>
            </p:custDataLst>
          </p:nvPr>
        </p:nvSpPr>
        <p:spPr>
          <a:xfrm>
            <a:off x="2638425" y="37068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68DA827C-D2AF-41E6-AE32-F382A5D4F335}"/>
              </a:ext>
            </a:extLst>
          </p:cNvPr>
          <p:cNvSpPr>
            <a:spLocks noChangeAspect="1"/>
          </p:cNvSpPr>
          <p:nvPr>
            <p:custDataLst>
              <p:tags r:id="rId8"/>
            </p:custDataLst>
          </p:nvPr>
        </p:nvSpPr>
        <p:spPr>
          <a:xfrm>
            <a:off x="2638425" y="45640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FA6BC9E3-850F-4654-AD39-767BE7F9CE15}"/>
              </a:ext>
            </a:extLst>
          </p:cNvPr>
          <p:cNvSpPr>
            <a:spLocks noChangeAspect="1"/>
          </p:cNvSpPr>
          <p:nvPr>
            <p:custDataLst>
              <p:tags r:id="rId9"/>
            </p:custDataLst>
          </p:nvPr>
        </p:nvSpPr>
        <p:spPr>
          <a:xfrm>
            <a:off x="2638425" y="542131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a:extLst>
              <a:ext uri="{FF2B5EF4-FFF2-40B4-BE49-F238E27FC236}">
                <a16:creationId xmlns:a16="http://schemas.microsoft.com/office/drawing/2014/main" id="{5B366A3C-B67C-4BFF-A0B1-F85A1F7E1C12}"/>
              </a:ext>
            </a:extLst>
          </p:cNvPr>
          <p:cNvSpPr/>
          <p:nvPr>
            <p:custDataLst>
              <p:tags r:id="rId10"/>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sp>
        <p:nvSpPr>
          <p:cNvPr id="35851" name="文本框 19">
            <a:extLst>
              <a:ext uri="{FF2B5EF4-FFF2-40B4-BE49-F238E27FC236}">
                <a16:creationId xmlns:a16="http://schemas.microsoft.com/office/drawing/2014/main" id="{86816A3D-13FB-4BE1-959C-EA49B895D63F}"/>
              </a:ext>
            </a:extLst>
          </p:cNvPr>
          <p:cNvSpPr txBox="1">
            <a:spLocks noChangeArrowheads="1"/>
          </p:cNvSpPr>
          <p:nvPr>
            <p:custDataLst>
              <p:tags r:id="rId11"/>
            </p:custDataLst>
          </p:nvPr>
        </p:nvSpPr>
        <p:spPr bwMode="auto">
          <a:xfrm>
            <a:off x="839416" y="652464"/>
            <a:ext cx="10585176"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如下图，用不透水的云母片插入燕麦幼苗的胚芽鞘尖端部分，给以光照，培养一段时间后，胚芽鞘的生长情况是       </a:t>
            </a:r>
          </a:p>
        </p:txBody>
      </p:sp>
      <p:pic>
        <p:nvPicPr>
          <p:cNvPr id="35852" name="Picture 5">
            <a:extLst>
              <a:ext uri="{FF2B5EF4-FFF2-40B4-BE49-F238E27FC236}">
                <a16:creationId xmlns:a16="http://schemas.microsoft.com/office/drawing/2014/main" id="{52660E8C-EE69-4333-878A-0CEA23D9E6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71394"/>
          <a:stretch>
            <a:fillRect/>
          </a:stretch>
        </p:blipFill>
        <p:spPr bwMode="auto">
          <a:xfrm>
            <a:off x="7319964" y="3098800"/>
            <a:ext cx="1627187"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3" name="组合 17">
            <a:extLst>
              <a:ext uri="{FF2B5EF4-FFF2-40B4-BE49-F238E27FC236}">
                <a16:creationId xmlns:a16="http://schemas.microsoft.com/office/drawing/2014/main" id="{42AEA9B9-1D5E-4934-9EFF-890FD60167D0}"/>
              </a:ext>
            </a:extLst>
          </p:cNvPr>
          <p:cNvGrpSpPr>
            <a:grpSpLocks/>
          </p:cNvGrpSpPr>
          <p:nvPr>
            <p:custDataLst>
              <p:tags r:id="rId12"/>
            </p:custDataLst>
          </p:nvPr>
        </p:nvGrpSpPr>
        <p:grpSpPr bwMode="auto">
          <a:xfrm>
            <a:off x="0" y="0"/>
            <a:ext cx="9144000" cy="635000"/>
            <a:chOff x="-1524000" y="0"/>
            <a:chExt cx="9144000" cy="635000"/>
          </a:xfrm>
        </p:grpSpPr>
        <p:sp>
          <p:nvSpPr>
            <p:cNvPr id="14" name="TitleBackground">
              <a:extLst>
                <a:ext uri="{FF2B5EF4-FFF2-40B4-BE49-F238E27FC236}">
                  <a16:creationId xmlns:a16="http://schemas.microsoft.com/office/drawing/2014/main" id="{6ECF3B83-D727-4CE4-A202-AEFA9121C6FB}"/>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ColorBlock">
              <a:extLst>
                <a:ext uri="{FF2B5EF4-FFF2-40B4-BE49-F238E27FC236}">
                  <a16:creationId xmlns:a16="http://schemas.microsoft.com/office/drawing/2014/main" id="{9E4A1B55-518B-473F-B47B-AF08AFF6940E}"/>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57" name="TypeText">
              <a:extLst>
                <a:ext uri="{FF2B5EF4-FFF2-40B4-BE49-F238E27FC236}">
                  <a16:creationId xmlns:a16="http://schemas.microsoft.com/office/drawing/2014/main" id="{EDA6AC24-BE1D-4048-8ADD-F672B2328DB1}"/>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35858" name="TipText">
              <a:extLst>
                <a:ext uri="{FF2B5EF4-FFF2-40B4-BE49-F238E27FC236}">
                  <a16:creationId xmlns:a16="http://schemas.microsoft.com/office/drawing/2014/main" id="{AD690F48-2237-47FE-8DE4-6FE2EC014ACB}"/>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5854" name="图片 2">
            <a:extLst>
              <a:ext uri="{FF2B5EF4-FFF2-40B4-BE49-F238E27FC236}">
                <a16:creationId xmlns:a16="http://schemas.microsoft.com/office/drawing/2014/main" id="{02236747-7A68-4BE4-83D8-14CB2F196A6A}"/>
              </a:ext>
            </a:extLst>
          </p:cNvPr>
          <p:cNvPicPr>
            <a:picLocks noChangeArrowheads="1"/>
          </p:cNvPicPr>
          <p:nvPr>
            <p:custDataLst>
              <p:tags r:id="rId13"/>
            </p:custDataLst>
          </p:nvPr>
        </p:nvPicPr>
        <p:blipFill>
          <a:blip r:embed="rId2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4">
            <a:extLst>
              <a:ext uri="{FF2B5EF4-FFF2-40B4-BE49-F238E27FC236}">
                <a16:creationId xmlns:a16="http://schemas.microsoft.com/office/drawing/2014/main" id="{67ABB96D-1B1A-4513-90BE-16F259045935}"/>
              </a:ext>
            </a:extLst>
          </p:cNvPr>
          <p:cNvGrpSpPr>
            <a:grpSpLocks/>
          </p:cNvGrpSpPr>
          <p:nvPr/>
        </p:nvGrpSpPr>
        <p:grpSpPr bwMode="auto">
          <a:xfrm>
            <a:off x="6873586" y="1916832"/>
            <a:ext cx="3988015" cy="2808286"/>
            <a:chOff x="2086" y="709"/>
            <a:chExt cx="2200" cy="1769"/>
          </a:xfrm>
        </p:grpSpPr>
        <p:sp>
          <p:nvSpPr>
            <p:cNvPr id="4114" name="Text Box 3">
              <a:extLst>
                <a:ext uri="{FF2B5EF4-FFF2-40B4-BE49-F238E27FC236}">
                  <a16:creationId xmlns:a16="http://schemas.microsoft.com/office/drawing/2014/main" id="{B566CF6A-65FA-4398-8378-916AA30943D0}"/>
                </a:ext>
              </a:extLst>
            </p:cNvPr>
            <p:cNvSpPr txBox="1">
              <a:spLocks noChangeArrowheads="1"/>
            </p:cNvSpPr>
            <p:nvPr/>
          </p:nvSpPr>
          <p:spPr bwMode="auto">
            <a:xfrm>
              <a:off x="2209" y="709"/>
              <a:ext cx="199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4400" b="1" dirty="0">
                  <a:latin typeface="Times New Roman" panose="02020603050405020304" pitchFamily="18" charset="0"/>
                  <a:ea typeface="华文新魏" panose="02010800040101010101" pitchFamily="2" charset="-122"/>
                </a:rPr>
                <a:t>促进植物生长</a:t>
              </a:r>
            </a:p>
          </p:txBody>
        </p:sp>
        <p:sp>
          <p:nvSpPr>
            <p:cNvPr id="4115" name="Text Box 4">
              <a:extLst>
                <a:ext uri="{FF2B5EF4-FFF2-40B4-BE49-F238E27FC236}">
                  <a16:creationId xmlns:a16="http://schemas.microsoft.com/office/drawing/2014/main" id="{27E43412-F146-4D01-B8DF-4DA808D64EAF}"/>
                </a:ext>
              </a:extLst>
            </p:cNvPr>
            <p:cNvSpPr txBox="1">
              <a:spLocks noChangeArrowheads="1"/>
            </p:cNvSpPr>
            <p:nvPr/>
          </p:nvSpPr>
          <p:spPr bwMode="auto">
            <a:xfrm>
              <a:off x="2198" y="1177"/>
              <a:ext cx="208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4400" b="1" dirty="0">
                  <a:latin typeface="Times New Roman" panose="02020603050405020304" pitchFamily="18" charset="0"/>
                  <a:ea typeface="华文新魏" panose="02010800040101010101" pitchFamily="2" charset="-122"/>
                </a:rPr>
                <a:t>促进植物生根</a:t>
              </a:r>
            </a:p>
          </p:txBody>
        </p:sp>
        <p:sp>
          <p:nvSpPr>
            <p:cNvPr id="4116" name="Text Box 5">
              <a:extLst>
                <a:ext uri="{FF2B5EF4-FFF2-40B4-BE49-F238E27FC236}">
                  <a16:creationId xmlns:a16="http://schemas.microsoft.com/office/drawing/2014/main" id="{545650D5-3F86-49CD-846C-3B922D743559}"/>
                </a:ext>
              </a:extLst>
            </p:cNvPr>
            <p:cNvSpPr txBox="1">
              <a:spLocks noChangeArrowheads="1"/>
            </p:cNvSpPr>
            <p:nvPr/>
          </p:nvSpPr>
          <p:spPr bwMode="auto">
            <a:xfrm>
              <a:off x="2208" y="1585"/>
              <a:ext cx="203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4400" b="1" dirty="0">
                  <a:latin typeface="Times New Roman" panose="02020603050405020304" pitchFamily="18" charset="0"/>
                  <a:ea typeface="华文新魏" panose="02010800040101010101" pitchFamily="2" charset="-122"/>
                </a:rPr>
                <a:t>促进果实发育</a:t>
              </a:r>
            </a:p>
          </p:txBody>
        </p:sp>
        <p:sp>
          <p:nvSpPr>
            <p:cNvPr id="4117" name="Text Box 6">
              <a:extLst>
                <a:ext uri="{FF2B5EF4-FFF2-40B4-BE49-F238E27FC236}">
                  <a16:creationId xmlns:a16="http://schemas.microsoft.com/office/drawing/2014/main" id="{D7C042D0-08CB-465F-99D7-DE3114A5583F}"/>
                </a:ext>
              </a:extLst>
            </p:cNvPr>
            <p:cNvSpPr txBox="1">
              <a:spLocks noChangeArrowheads="1"/>
            </p:cNvSpPr>
            <p:nvPr/>
          </p:nvSpPr>
          <p:spPr bwMode="auto">
            <a:xfrm>
              <a:off x="2208" y="1993"/>
              <a:ext cx="207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4400" b="1" dirty="0">
                  <a:latin typeface="Times New Roman" panose="02020603050405020304" pitchFamily="18" charset="0"/>
                  <a:ea typeface="华文新魏" panose="02010800040101010101" pitchFamily="2" charset="-122"/>
                </a:rPr>
                <a:t>防止落花落果</a:t>
              </a:r>
            </a:p>
          </p:txBody>
        </p:sp>
        <p:sp>
          <p:nvSpPr>
            <p:cNvPr id="4118" name="AutoShape 7">
              <a:extLst>
                <a:ext uri="{FF2B5EF4-FFF2-40B4-BE49-F238E27FC236}">
                  <a16:creationId xmlns:a16="http://schemas.microsoft.com/office/drawing/2014/main" id="{D854E1D3-DE31-4C84-8B49-088FEB2054E0}"/>
                </a:ext>
              </a:extLst>
            </p:cNvPr>
            <p:cNvSpPr>
              <a:spLocks/>
            </p:cNvSpPr>
            <p:nvPr/>
          </p:nvSpPr>
          <p:spPr bwMode="auto">
            <a:xfrm>
              <a:off x="2086" y="951"/>
              <a:ext cx="112" cy="1317"/>
            </a:xfrm>
            <a:prstGeom prst="leftBrace">
              <a:avLst>
                <a:gd name="adj1" fmla="val 9799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sp>
        <p:nvSpPr>
          <p:cNvPr id="132104" name="Text Box 8">
            <a:extLst>
              <a:ext uri="{FF2B5EF4-FFF2-40B4-BE49-F238E27FC236}">
                <a16:creationId xmlns:a16="http://schemas.microsoft.com/office/drawing/2014/main" id="{B20F91F2-B490-4F0F-AE31-3F3A78254B7D}"/>
              </a:ext>
            </a:extLst>
          </p:cNvPr>
          <p:cNvSpPr txBox="1">
            <a:spLocks noChangeArrowheads="1"/>
          </p:cNvSpPr>
          <p:nvPr/>
        </p:nvSpPr>
        <p:spPr bwMode="auto">
          <a:xfrm>
            <a:off x="1018679" y="44624"/>
            <a:ext cx="5077321" cy="707886"/>
          </a:xfrm>
          <a:prstGeom prst="rect">
            <a:avLst/>
          </a:prstGeom>
          <a:noFill/>
          <a:ln w="9525">
            <a:noFill/>
            <a:miter lim="800000"/>
            <a:headEnd/>
            <a:tailEnd/>
          </a:ln>
          <a:effectLst/>
        </p:spPr>
        <p:txBody>
          <a:bodyPr>
            <a:spAutoFit/>
            <a:scene3d>
              <a:camera prst="orthographicFront"/>
              <a:lightRig rig="threePt" dir="t"/>
            </a:scene3d>
            <a:sp3d extrusionH="57150">
              <a:bevelT w="38100" h="38100"/>
            </a:sp3d>
          </a:bodyPr>
          <a:lstStyle/>
          <a:p>
            <a:pPr eaLnBrk="1" hangingPunct="1">
              <a:spcBef>
                <a:spcPct val="50000"/>
              </a:spcBef>
              <a:defRPr/>
            </a:pPr>
            <a:r>
              <a:rPr kumimoji="1" lang="zh-CN" altLang="en-US" sz="4000" b="1" dirty="0">
                <a:latin typeface="微软雅黑" panose="020B0503020204020204" pitchFamily="34" charset="-122"/>
                <a:ea typeface="微软雅黑" panose="020B0503020204020204" pitchFamily="34" charset="-122"/>
              </a:rPr>
              <a:t>生长素的生理作用</a:t>
            </a:r>
          </a:p>
        </p:txBody>
      </p:sp>
      <p:grpSp>
        <p:nvGrpSpPr>
          <p:cNvPr id="4100" name="Group 15">
            <a:extLst>
              <a:ext uri="{FF2B5EF4-FFF2-40B4-BE49-F238E27FC236}">
                <a16:creationId xmlns:a16="http://schemas.microsoft.com/office/drawing/2014/main" id="{9B1E8161-6CCE-46FA-A754-748117F09392}"/>
              </a:ext>
            </a:extLst>
          </p:cNvPr>
          <p:cNvGrpSpPr>
            <a:grpSpLocks/>
          </p:cNvGrpSpPr>
          <p:nvPr/>
        </p:nvGrpSpPr>
        <p:grpSpPr bwMode="auto">
          <a:xfrm>
            <a:off x="407119" y="151557"/>
            <a:ext cx="569913" cy="520699"/>
            <a:chOff x="1452" y="1323"/>
            <a:chExt cx="359" cy="328"/>
          </a:xfrm>
        </p:grpSpPr>
        <p:grpSp>
          <p:nvGrpSpPr>
            <p:cNvPr id="4102" name="Group 16">
              <a:extLst>
                <a:ext uri="{FF2B5EF4-FFF2-40B4-BE49-F238E27FC236}">
                  <a16:creationId xmlns:a16="http://schemas.microsoft.com/office/drawing/2014/main" id="{0FC92B08-3FA7-43AA-B7A4-4818C0492CE4}"/>
                </a:ext>
              </a:extLst>
            </p:cNvPr>
            <p:cNvGrpSpPr>
              <a:grpSpLocks/>
            </p:cNvGrpSpPr>
            <p:nvPr/>
          </p:nvGrpSpPr>
          <p:grpSpPr bwMode="auto">
            <a:xfrm>
              <a:off x="1452" y="1323"/>
              <a:ext cx="359" cy="328"/>
              <a:chOff x="624" y="1575"/>
              <a:chExt cx="1169" cy="1181"/>
            </a:xfrm>
          </p:grpSpPr>
          <p:sp>
            <p:nvSpPr>
              <p:cNvPr id="132113" name="Oval 17">
                <a:extLst>
                  <a:ext uri="{FF2B5EF4-FFF2-40B4-BE49-F238E27FC236}">
                    <a16:creationId xmlns:a16="http://schemas.microsoft.com/office/drawing/2014/main" id="{874FA793-5682-474D-9BBA-C31A6CF9AF91}"/>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32114" name="Oval 18">
                <a:extLst>
                  <a:ext uri="{FF2B5EF4-FFF2-40B4-BE49-F238E27FC236}">
                    <a16:creationId xmlns:a16="http://schemas.microsoft.com/office/drawing/2014/main" id="{4196BE94-D83B-4FF0-A7CE-A96B4FB143A0}"/>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32115" name="Oval 19">
                <a:extLst>
                  <a:ext uri="{FF2B5EF4-FFF2-40B4-BE49-F238E27FC236}">
                    <a16:creationId xmlns:a16="http://schemas.microsoft.com/office/drawing/2014/main" id="{6B12963A-8760-4BE6-99F0-09CBE33D428F}"/>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132116" name="Oval 20">
                <a:extLst>
                  <a:ext uri="{FF2B5EF4-FFF2-40B4-BE49-F238E27FC236}">
                    <a16:creationId xmlns:a16="http://schemas.microsoft.com/office/drawing/2014/main" id="{A09C1BAE-F468-4964-A73A-CC8AD048F1AB}"/>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4108" name="Oval 21">
                <a:extLst>
                  <a:ext uri="{FF2B5EF4-FFF2-40B4-BE49-F238E27FC236}">
                    <a16:creationId xmlns:a16="http://schemas.microsoft.com/office/drawing/2014/main" id="{2A6E362B-CCE1-44AF-B05D-344862754FEC}"/>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109" name="Group 22">
                <a:extLst>
                  <a:ext uri="{FF2B5EF4-FFF2-40B4-BE49-F238E27FC236}">
                    <a16:creationId xmlns:a16="http://schemas.microsoft.com/office/drawing/2014/main" id="{2DA95684-8821-497D-87AC-A1276DEB1695}"/>
                  </a:ext>
                </a:extLst>
              </p:cNvPr>
              <p:cNvGrpSpPr>
                <a:grpSpLocks/>
              </p:cNvGrpSpPr>
              <p:nvPr/>
            </p:nvGrpSpPr>
            <p:grpSpPr bwMode="auto">
              <a:xfrm>
                <a:off x="776" y="1687"/>
                <a:ext cx="947" cy="952"/>
                <a:chOff x="4166" y="1706"/>
                <a:chExt cx="1252" cy="1252"/>
              </a:xfrm>
            </p:grpSpPr>
            <p:sp>
              <p:nvSpPr>
                <p:cNvPr id="4110" name="Oval 23">
                  <a:extLst>
                    <a:ext uri="{FF2B5EF4-FFF2-40B4-BE49-F238E27FC236}">
                      <a16:creationId xmlns:a16="http://schemas.microsoft.com/office/drawing/2014/main" id="{9251311F-897B-4779-8D4B-9A4586976DC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1" name="Oval 24">
                  <a:extLst>
                    <a:ext uri="{FF2B5EF4-FFF2-40B4-BE49-F238E27FC236}">
                      <a16:creationId xmlns:a16="http://schemas.microsoft.com/office/drawing/2014/main" id="{08D5673B-74BB-424C-91CE-AE427CD211CB}"/>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2" name="Oval 25">
                  <a:extLst>
                    <a:ext uri="{FF2B5EF4-FFF2-40B4-BE49-F238E27FC236}">
                      <a16:creationId xmlns:a16="http://schemas.microsoft.com/office/drawing/2014/main" id="{4E085E56-BBB3-4D2C-982D-6ABEE8E91F19}"/>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3" name="Oval 26">
                  <a:extLst>
                    <a:ext uri="{FF2B5EF4-FFF2-40B4-BE49-F238E27FC236}">
                      <a16:creationId xmlns:a16="http://schemas.microsoft.com/office/drawing/2014/main" id="{ECF04778-3887-40BB-8C43-E2D219BDF231}"/>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4103" name="Text Box 27">
              <a:extLst>
                <a:ext uri="{FF2B5EF4-FFF2-40B4-BE49-F238E27FC236}">
                  <a16:creationId xmlns:a16="http://schemas.microsoft.com/office/drawing/2014/main" id="{30BBE8C6-840B-4BFF-A300-33941E9A201D}"/>
                </a:ext>
              </a:extLst>
            </p:cNvPr>
            <p:cNvSpPr txBox="1">
              <a:spLocks noChangeArrowheads="1"/>
            </p:cNvSpPr>
            <p:nvPr/>
          </p:nvSpPr>
          <p:spPr bwMode="auto">
            <a:xfrm>
              <a:off x="1520" y="1351"/>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dirty="0"/>
                <a:t>3</a:t>
              </a:r>
            </a:p>
          </p:txBody>
        </p:sp>
      </p:grpSp>
      <p:grpSp>
        <p:nvGrpSpPr>
          <p:cNvPr id="7" name="组合 6">
            <a:extLst>
              <a:ext uri="{FF2B5EF4-FFF2-40B4-BE49-F238E27FC236}">
                <a16:creationId xmlns:a16="http://schemas.microsoft.com/office/drawing/2014/main" id="{C9896098-4DFB-43EE-B308-DCDB2F05BE66}"/>
              </a:ext>
            </a:extLst>
          </p:cNvPr>
          <p:cNvGrpSpPr/>
          <p:nvPr/>
        </p:nvGrpSpPr>
        <p:grpSpPr>
          <a:xfrm>
            <a:off x="1559496" y="1125539"/>
            <a:ext cx="4428555" cy="5399805"/>
            <a:chOff x="1559496" y="1125539"/>
            <a:chExt cx="4428555" cy="5399805"/>
          </a:xfrm>
        </p:grpSpPr>
        <p:pic>
          <p:nvPicPr>
            <p:cNvPr id="4101" name="图片 1">
              <a:extLst>
                <a:ext uri="{FF2B5EF4-FFF2-40B4-BE49-F238E27FC236}">
                  <a16:creationId xmlns:a16="http://schemas.microsoft.com/office/drawing/2014/main" id="{D2F50CCE-04E6-4EC0-9C20-BA4A5FBD5E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7664" y="1125539"/>
              <a:ext cx="4370387"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DF08ADC-99EC-4F20-B01B-1A705A67E0C6}"/>
                </a:ext>
              </a:extLst>
            </p:cNvPr>
            <p:cNvSpPr/>
            <p:nvPr/>
          </p:nvSpPr>
          <p:spPr>
            <a:xfrm>
              <a:off x="1559496" y="6165304"/>
              <a:ext cx="144016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1400337"/>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a:extLst>
              <a:ext uri="{FF2B5EF4-FFF2-40B4-BE49-F238E27FC236}">
                <a16:creationId xmlns:a16="http://schemas.microsoft.com/office/drawing/2014/main" id="{A52BFC0D-8EFD-4C97-8F0A-BD2404BE8CDC}"/>
              </a:ext>
            </a:extLst>
          </p:cNvPr>
          <p:cNvSpPr>
            <a:spLocks noChangeArrowheads="1"/>
          </p:cNvSpPr>
          <p:nvPr/>
        </p:nvSpPr>
        <p:spPr bwMode="auto">
          <a:xfrm>
            <a:off x="569990" y="1133475"/>
            <a:ext cx="10657184"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从细胞水平上看，生长素可以影响细胞的伸长、分裂和分化。从器官水平上看，生长素可以影响器官的生长、成熟和衰老。</a:t>
            </a:r>
          </a:p>
        </p:txBody>
      </p:sp>
      <p:sp>
        <p:nvSpPr>
          <p:cNvPr id="5" name="TextBox 4">
            <a:extLst>
              <a:ext uri="{FF2B5EF4-FFF2-40B4-BE49-F238E27FC236}">
                <a16:creationId xmlns:a16="http://schemas.microsoft.com/office/drawing/2014/main" id="{ABF36C7F-3E4E-450A-8201-798E85669942}"/>
              </a:ext>
            </a:extLst>
          </p:cNvPr>
          <p:cNvSpPr txBox="1"/>
          <p:nvPr/>
        </p:nvSpPr>
        <p:spPr>
          <a:xfrm>
            <a:off x="1631504" y="3068960"/>
            <a:ext cx="9433048" cy="985719"/>
          </a:xfrm>
          <a:prstGeom prst="rect">
            <a:avLst/>
          </a:prstGeom>
          <a:noFill/>
        </p:spPr>
        <p:txBody>
          <a:bodyPr wrap="square">
            <a:spAutoFit/>
          </a:bodyPr>
          <a:lstStyle/>
          <a:p>
            <a:pPr eaLnBrk="1" hangingPunct="1">
              <a:lnSpc>
                <a:spcPts val="3600"/>
              </a:lnSpc>
              <a:buFont typeface="Wingdings" pitchFamily="2" charset="2"/>
              <a:buChar char="Ø"/>
              <a:defRPr/>
            </a:pPr>
            <a:r>
              <a:rPr lang="zh-CN" altLang="en-US" sz="3200" b="1" dirty="0">
                <a:solidFill>
                  <a:srgbClr val="C00000"/>
                </a:solidFill>
                <a:latin typeface="微软雅黑" panose="020B0503020204020204" pitchFamily="34" charset="-122"/>
                <a:ea typeface="微软雅黑" panose="020B0503020204020204" pitchFamily="34" charset="-122"/>
              </a:rPr>
              <a:t>生长：</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细胞繁殖、增大，细胞间质增加，生物体体积和重量逐渐增加，由小到大。</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量的变化</a:t>
            </a:r>
          </a:p>
        </p:txBody>
      </p:sp>
      <p:sp>
        <p:nvSpPr>
          <p:cNvPr id="6" name="TextBox 5">
            <a:extLst>
              <a:ext uri="{FF2B5EF4-FFF2-40B4-BE49-F238E27FC236}">
                <a16:creationId xmlns:a16="http://schemas.microsoft.com/office/drawing/2014/main" id="{E0CD3C24-FD8A-4296-A0B9-85BFB02B9BD7}"/>
              </a:ext>
            </a:extLst>
          </p:cNvPr>
          <p:cNvSpPr txBox="1"/>
          <p:nvPr/>
        </p:nvSpPr>
        <p:spPr>
          <a:xfrm>
            <a:off x="1681102" y="4279214"/>
            <a:ext cx="9349127" cy="985719"/>
          </a:xfrm>
          <a:prstGeom prst="rect">
            <a:avLst/>
          </a:prstGeom>
          <a:noFill/>
        </p:spPr>
        <p:txBody>
          <a:bodyPr wrap="square">
            <a:spAutoFit/>
          </a:bodyPr>
          <a:lstStyle/>
          <a:p>
            <a:pPr eaLnBrk="1" hangingPunct="1">
              <a:lnSpc>
                <a:spcPts val="3600"/>
              </a:lnSpc>
              <a:buFont typeface="Wingdings" pitchFamily="2" charset="2"/>
              <a:buChar char="Ø"/>
              <a:defRPr/>
            </a:pPr>
            <a:r>
              <a:rPr lang="zh-CN" altLang="en-US" sz="3200" b="1" dirty="0">
                <a:solidFill>
                  <a:srgbClr val="C00000"/>
                </a:solidFill>
                <a:latin typeface="微软雅黑" panose="020B0503020204020204" pitchFamily="34" charset="-122"/>
                <a:ea typeface="微软雅黑" panose="020B0503020204020204" pitchFamily="34" charset="-122"/>
              </a:rPr>
              <a:t>发育：</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多细胞生物从单细胞受精卵到成体经历的一系列有序的发展变化过程。</a:t>
            </a:r>
          </a:p>
        </p:txBody>
      </p:sp>
      <p:sp>
        <p:nvSpPr>
          <p:cNvPr id="7" name="TextBox 6">
            <a:extLst>
              <a:ext uri="{FF2B5EF4-FFF2-40B4-BE49-F238E27FC236}">
                <a16:creationId xmlns:a16="http://schemas.microsoft.com/office/drawing/2014/main" id="{5B6881D8-A90C-486B-851E-60B285FFD28A}"/>
              </a:ext>
            </a:extLst>
          </p:cNvPr>
          <p:cNvSpPr txBox="1">
            <a:spLocks noChangeArrowheads="1"/>
          </p:cNvSpPr>
          <p:nvPr/>
        </p:nvSpPr>
        <p:spPr bwMode="auto">
          <a:xfrm>
            <a:off x="1681102" y="5489468"/>
            <a:ext cx="9433048" cy="98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600"/>
              </a:lnSpc>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成熟：</a:t>
            </a:r>
            <a:r>
              <a:rPr lang="zh-CN" altLang="en-US" sz="2800" b="1" dirty="0">
                <a:solidFill>
                  <a:srgbClr val="222268"/>
                </a:solidFill>
                <a:latin typeface="微软雅黑" panose="020B0503020204020204" pitchFamily="34" charset="-122"/>
                <a:ea typeface="微软雅黑" panose="020B0503020204020204" pitchFamily="34" charset="-122"/>
              </a:rPr>
              <a:t>泛指生物体发育到完备的阶段。植物的果实成长到可收获的程度。</a:t>
            </a:r>
          </a:p>
        </p:txBody>
      </p:sp>
      <p:sp>
        <p:nvSpPr>
          <p:cNvPr id="20" name="Text Box 8">
            <a:extLst>
              <a:ext uri="{FF2B5EF4-FFF2-40B4-BE49-F238E27FC236}">
                <a16:creationId xmlns:a16="http://schemas.microsoft.com/office/drawing/2014/main" id="{250ECA57-35B2-47DE-A4AE-9909BE2F4930}"/>
              </a:ext>
            </a:extLst>
          </p:cNvPr>
          <p:cNvSpPr txBox="1">
            <a:spLocks noChangeArrowheads="1"/>
          </p:cNvSpPr>
          <p:nvPr/>
        </p:nvSpPr>
        <p:spPr bwMode="auto">
          <a:xfrm>
            <a:off x="1018679" y="44624"/>
            <a:ext cx="5077321" cy="707886"/>
          </a:xfrm>
          <a:prstGeom prst="rect">
            <a:avLst/>
          </a:prstGeom>
          <a:noFill/>
          <a:ln w="9525">
            <a:noFill/>
            <a:miter lim="800000"/>
            <a:headEnd/>
            <a:tailEnd/>
          </a:ln>
          <a:effectLst/>
        </p:spPr>
        <p:txBody>
          <a:bodyPr>
            <a:spAutoFit/>
            <a:scene3d>
              <a:camera prst="orthographicFront"/>
              <a:lightRig rig="threePt" dir="t"/>
            </a:scene3d>
            <a:sp3d extrusionH="57150">
              <a:bevelT w="38100" h="38100"/>
            </a:sp3d>
          </a:bodyPr>
          <a:lstStyle/>
          <a:p>
            <a:pPr eaLnBrk="1" hangingPunct="1">
              <a:spcBef>
                <a:spcPct val="50000"/>
              </a:spcBef>
              <a:defRPr/>
            </a:pPr>
            <a:r>
              <a:rPr kumimoji="1" lang="zh-CN" altLang="en-US" sz="4000" b="1" dirty="0">
                <a:latin typeface="微软雅黑" panose="020B0503020204020204" pitchFamily="34" charset="-122"/>
                <a:ea typeface="微软雅黑" panose="020B0503020204020204" pitchFamily="34" charset="-122"/>
              </a:rPr>
              <a:t>生长素的生理作用</a:t>
            </a:r>
          </a:p>
        </p:txBody>
      </p:sp>
      <p:grpSp>
        <p:nvGrpSpPr>
          <p:cNvPr id="21" name="Group 15">
            <a:extLst>
              <a:ext uri="{FF2B5EF4-FFF2-40B4-BE49-F238E27FC236}">
                <a16:creationId xmlns:a16="http://schemas.microsoft.com/office/drawing/2014/main" id="{2790CB68-F367-4E49-874C-C9D3C4F9AAB9}"/>
              </a:ext>
            </a:extLst>
          </p:cNvPr>
          <p:cNvGrpSpPr>
            <a:grpSpLocks/>
          </p:cNvGrpSpPr>
          <p:nvPr/>
        </p:nvGrpSpPr>
        <p:grpSpPr bwMode="auto">
          <a:xfrm>
            <a:off x="407119" y="151557"/>
            <a:ext cx="569913" cy="520699"/>
            <a:chOff x="1452" y="1323"/>
            <a:chExt cx="359" cy="328"/>
          </a:xfrm>
        </p:grpSpPr>
        <p:grpSp>
          <p:nvGrpSpPr>
            <p:cNvPr id="22" name="Group 16">
              <a:extLst>
                <a:ext uri="{FF2B5EF4-FFF2-40B4-BE49-F238E27FC236}">
                  <a16:creationId xmlns:a16="http://schemas.microsoft.com/office/drawing/2014/main" id="{DB820C08-BCC4-46BA-9B8C-75C0F2FB271C}"/>
                </a:ext>
              </a:extLst>
            </p:cNvPr>
            <p:cNvGrpSpPr>
              <a:grpSpLocks/>
            </p:cNvGrpSpPr>
            <p:nvPr/>
          </p:nvGrpSpPr>
          <p:grpSpPr bwMode="auto">
            <a:xfrm>
              <a:off x="1452" y="1323"/>
              <a:ext cx="359" cy="328"/>
              <a:chOff x="624" y="1575"/>
              <a:chExt cx="1169" cy="1181"/>
            </a:xfrm>
          </p:grpSpPr>
          <p:sp>
            <p:nvSpPr>
              <p:cNvPr id="24" name="Oval 17">
                <a:extLst>
                  <a:ext uri="{FF2B5EF4-FFF2-40B4-BE49-F238E27FC236}">
                    <a16:creationId xmlns:a16="http://schemas.microsoft.com/office/drawing/2014/main" id="{CA3F45F3-6B92-4B0B-A0EF-CD477A0E766E}"/>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25" name="Oval 18">
                <a:extLst>
                  <a:ext uri="{FF2B5EF4-FFF2-40B4-BE49-F238E27FC236}">
                    <a16:creationId xmlns:a16="http://schemas.microsoft.com/office/drawing/2014/main" id="{5AA34765-179B-4499-B25A-E9571B32187C}"/>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26" name="Oval 19">
                <a:extLst>
                  <a:ext uri="{FF2B5EF4-FFF2-40B4-BE49-F238E27FC236}">
                    <a16:creationId xmlns:a16="http://schemas.microsoft.com/office/drawing/2014/main" id="{38ACB2F1-BCAA-477C-876C-E7FD4926F159}"/>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27" name="Oval 20">
                <a:extLst>
                  <a:ext uri="{FF2B5EF4-FFF2-40B4-BE49-F238E27FC236}">
                    <a16:creationId xmlns:a16="http://schemas.microsoft.com/office/drawing/2014/main" id="{784B933A-5F6B-4A9A-BDBC-9458D2322561}"/>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28" name="Oval 21">
                <a:extLst>
                  <a:ext uri="{FF2B5EF4-FFF2-40B4-BE49-F238E27FC236}">
                    <a16:creationId xmlns:a16="http://schemas.microsoft.com/office/drawing/2014/main" id="{309F86D2-0886-453E-BBF7-21CF87A94FC5}"/>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9" name="Group 22">
                <a:extLst>
                  <a:ext uri="{FF2B5EF4-FFF2-40B4-BE49-F238E27FC236}">
                    <a16:creationId xmlns:a16="http://schemas.microsoft.com/office/drawing/2014/main" id="{195926DB-26F3-4C2E-B547-A40EC7192D0D}"/>
                  </a:ext>
                </a:extLst>
              </p:cNvPr>
              <p:cNvGrpSpPr>
                <a:grpSpLocks/>
              </p:cNvGrpSpPr>
              <p:nvPr/>
            </p:nvGrpSpPr>
            <p:grpSpPr bwMode="auto">
              <a:xfrm>
                <a:off x="776" y="1687"/>
                <a:ext cx="947" cy="952"/>
                <a:chOff x="4166" y="1706"/>
                <a:chExt cx="1252" cy="1252"/>
              </a:xfrm>
            </p:grpSpPr>
            <p:sp>
              <p:nvSpPr>
                <p:cNvPr id="30" name="Oval 23">
                  <a:extLst>
                    <a:ext uri="{FF2B5EF4-FFF2-40B4-BE49-F238E27FC236}">
                      <a16:creationId xmlns:a16="http://schemas.microsoft.com/office/drawing/2014/main" id="{ADB5678E-B64A-474E-8872-910801969EAA}"/>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24">
                  <a:extLst>
                    <a:ext uri="{FF2B5EF4-FFF2-40B4-BE49-F238E27FC236}">
                      <a16:creationId xmlns:a16="http://schemas.microsoft.com/office/drawing/2014/main" id="{C6EE359C-DD27-48BC-9AC7-74221A7DEA2B}"/>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25">
                  <a:extLst>
                    <a:ext uri="{FF2B5EF4-FFF2-40B4-BE49-F238E27FC236}">
                      <a16:creationId xmlns:a16="http://schemas.microsoft.com/office/drawing/2014/main" id="{B53E20C1-89F4-47DB-8227-8174820997F6}"/>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Oval 26">
                  <a:extLst>
                    <a:ext uri="{FF2B5EF4-FFF2-40B4-BE49-F238E27FC236}">
                      <a16:creationId xmlns:a16="http://schemas.microsoft.com/office/drawing/2014/main" id="{C93659F9-56F7-4092-B222-CBBD63B1E3A3}"/>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3" name="Text Box 27">
              <a:extLst>
                <a:ext uri="{FF2B5EF4-FFF2-40B4-BE49-F238E27FC236}">
                  <a16:creationId xmlns:a16="http://schemas.microsoft.com/office/drawing/2014/main" id="{BB363519-A0A4-4EB0-AC09-3666F6A54F90}"/>
                </a:ext>
              </a:extLst>
            </p:cNvPr>
            <p:cNvSpPr txBox="1">
              <a:spLocks noChangeArrowheads="1"/>
            </p:cNvSpPr>
            <p:nvPr/>
          </p:nvSpPr>
          <p:spPr bwMode="auto">
            <a:xfrm>
              <a:off x="1520" y="1351"/>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dirty="0"/>
                <a:t>3</a:t>
              </a:r>
            </a:p>
          </p:txBody>
        </p:sp>
      </p:grpSp>
    </p:spTree>
    <p:extLst>
      <p:ext uri="{BB962C8B-B14F-4D97-AF65-F5344CB8AC3E}">
        <p14:creationId xmlns:p14="http://schemas.microsoft.com/office/powerpoint/2010/main" val="1108301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4" descr="向日葵图片">
            <a:hlinkClick r:id="rId3"/>
            <a:extLst>
              <a:ext uri="{FF2B5EF4-FFF2-40B4-BE49-F238E27FC236}">
                <a16:creationId xmlns:a16="http://schemas.microsoft.com/office/drawing/2014/main" id="{9237EBCD-6192-4942-BCCC-C166CDA1D84E}"/>
              </a:ext>
            </a:extLst>
          </p:cNvPr>
          <p:cNvSpPr>
            <a:spLocks noChangeAspect="1" noChangeArrowheads="1"/>
          </p:cNvSpPr>
          <p:nvPr/>
        </p:nvSpPr>
        <p:spPr bwMode="auto">
          <a:xfrm>
            <a:off x="8277473" y="2483396"/>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1" name="AutoShape 5" descr="向日葵图片">
            <a:hlinkClick r:id="rId3"/>
            <a:extLst>
              <a:ext uri="{FF2B5EF4-FFF2-40B4-BE49-F238E27FC236}">
                <a16:creationId xmlns:a16="http://schemas.microsoft.com/office/drawing/2014/main" id="{028335AB-BE99-4816-8228-DC848FF27AB4}"/>
              </a:ext>
            </a:extLst>
          </p:cNvPr>
          <p:cNvSpPr>
            <a:spLocks noChangeAspect="1" noChangeArrowheads="1"/>
          </p:cNvSpPr>
          <p:nvPr/>
        </p:nvSpPr>
        <p:spPr bwMode="auto">
          <a:xfrm>
            <a:off x="8277473" y="2483396"/>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172" name="Group 6">
            <a:extLst>
              <a:ext uri="{FF2B5EF4-FFF2-40B4-BE49-F238E27FC236}">
                <a16:creationId xmlns:a16="http://schemas.microsoft.com/office/drawing/2014/main" id="{F51C23FA-454D-4CB7-A09D-0E233009F338}"/>
              </a:ext>
            </a:extLst>
          </p:cNvPr>
          <p:cNvGrpSpPr>
            <a:grpSpLocks/>
          </p:cNvGrpSpPr>
          <p:nvPr/>
        </p:nvGrpSpPr>
        <p:grpSpPr bwMode="auto">
          <a:xfrm>
            <a:off x="5405686" y="835572"/>
            <a:ext cx="6696075" cy="4213225"/>
            <a:chOff x="975" y="981"/>
            <a:chExt cx="4037" cy="2654"/>
          </a:xfrm>
        </p:grpSpPr>
        <p:sp>
          <p:nvSpPr>
            <p:cNvPr id="7203" name="Line 7">
              <a:extLst>
                <a:ext uri="{FF2B5EF4-FFF2-40B4-BE49-F238E27FC236}">
                  <a16:creationId xmlns:a16="http://schemas.microsoft.com/office/drawing/2014/main" id="{76A651F4-AC5F-4D22-8F81-446E1FD2691D}"/>
                </a:ext>
              </a:extLst>
            </p:cNvPr>
            <p:cNvSpPr>
              <a:spLocks noChangeShapeType="1"/>
            </p:cNvSpPr>
            <p:nvPr/>
          </p:nvSpPr>
          <p:spPr bwMode="auto">
            <a:xfrm flipV="1">
              <a:off x="1247" y="981"/>
              <a:ext cx="0" cy="2404"/>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04" name="Line 8">
              <a:extLst>
                <a:ext uri="{FF2B5EF4-FFF2-40B4-BE49-F238E27FC236}">
                  <a16:creationId xmlns:a16="http://schemas.microsoft.com/office/drawing/2014/main" id="{F3EB5ABC-E817-48DB-A030-2A91D322E0BD}"/>
                </a:ext>
              </a:extLst>
            </p:cNvPr>
            <p:cNvSpPr>
              <a:spLocks noChangeShapeType="1"/>
            </p:cNvSpPr>
            <p:nvPr/>
          </p:nvSpPr>
          <p:spPr bwMode="auto">
            <a:xfrm>
              <a:off x="1247" y="3385"/>
              <a:ext cx="3401"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05" name="Line 9">
              <a:extLst>
                <a:ext uri="{FF2B5EF4-FFF2-40B4-BE49-F238E27FC236}">
                  <a16:creationId xmlns:a16="http://schemas.microsoft.com/office/drawing/2014/main" id="{6DE58B57-3820-4232-9D2C-3D89438007DA}"/>
                </a:ext>
              </a:extLst>
            </p:cNvPr>
            <p:cNvSpPr>
              <a:spLocks noChangeShapeType="1"/>
            </p:cNvSpPr>
            <p:nvPr/>
          </p:nvSpPr>
          <p:spPr bwMode="auto">
            <a:xfrm>
              <a:off x="1111" y="2160"/>
              <a:ext cx="344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6" name="Text Box 10">
              <a:extLst>
                <a:ext uri="{FF2B5EF4-FFF2-40B4-BE49-F238E27FC236}">
                  <a16:creationId xmlns:a16="http://schemas.microsoft.com/office/drawing/2014/main" id="{650A6AD6-37C3-492E-8B12-FD7451AD7132}"/>
                </a:ext>
              </a:extLst>
            </p:cNvPr>
            <p:cNvSpPr txBox="1">
              <a:spLocks noChangeArrowheads="1"/>
            </p:cNvSpPr>
            <p:nvPr/>
          </p:nvSpPr>
          <p:spPr bwMode="auto">
            <a:xfrm>
              <a:off x="1020" y="2160"/>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ahoma" panose="020B0604030504040204" pitchFamily="34" charset="0"/>
                </a:rPr>
                <a:t>0</a:t>
              </a:r>
            </a:p>
          </p:txBody>
        </p:sp>
        <p:sp>
          <p:nvSpPr>
            <p:cNvPr id="7207" name="Line 11">
              <a:extLst>
                <a:ext uri="{FF2B5EF4-FFF2-40B4-BE49-F238E27FC236}">
                  <a16:creationId xmlns:a16="http://schemas.microsoft.com/office/drawing/2014/main" id="{5BD33DB9-0B8C-4D7C-B5A8-3619E972E981}"/>
                </a:ext>
              </a:extLst>
            </p:cNvPr>
            <p:cNvSpPr>
              <a:spLocks noChangeShapeType="1"/>
            </p:cNvSpPr>
            <p:nvPr/>
          </p:nvSpPr>
          <p:spPr bwMode="auto">
            <a:xfrm>
              <a:off x="1791" y="3294"/>
              <a:ext cx="0" cy="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8" name="Line 12">
              <a:extLst>
                <a:ext uri="{FF2B5EF4-FFF2-40B4-BE49-F238E27FC236}">
                  <a16:creationId xmlns:a16="http://schemas.microsoft.com/office/drawing/2014/main" id="{7CACECFD-1FE7-41D2-81DF-A52266427492}"/>
                </a:ext>
              </a:extLst>
            </p:cNvPr>
            <p:cNvSpPr>
              <a:spLocks noChangeShapeType="1"/>
            </p:cNvSpPr>
            <p:nvPr/>
          </p:nvSpPr>
          <p:spPr bwMode="auto">
            <a:xfrm>
              <a:off x="2381" y="3294"/>
              <a:ext cx="0" cy="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9" name="Line 13">
              <a:extLst>
                <a:ext uri="{FF2B5EF4-FFF2-40B4-BE49-F238E27FC236}">
                  <a16:creationId xmlns:a16="http://schemas.microsoft.com/office/drawing/2014/main" id="{B0E96877-CF6C-41F8-ADC9-6CDFE0558C0E}"/>
                </a:ext>
              </a:extLst>
            </p:cNvPr>
            <p:cNvSpPr>
              <a:spLocks noChangeShapeType="1"/>
            </p:cNvSpPr>
            <p:nvPr/>
          </p:nvSpPr>
          <p:spPr bwMode="auto">
            <a:xfrm>
              <a:off x="2925" y="3294"/>
              <a:ext cx="0" cy="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0" name="Line 14">
              <a:extLst>
                <a:ext uri="{FF2B5EF4-FFF2-40B4-BE49-F238E27FC236}">
                  <a16:creationId xmlns:a16="http://schemas.microsoft.com/office/drawing/2014/main" id="{9BAF2C9E-6734-4131-AABF-C360CC7EC866}"/>
                </a:ext>
              </a:extLst>
            </p:cNvPr>
            <p:cNvSpPr>
              <a:spLocks noChangeShapeType="1"/>
            </p:cNvSpPr>
            <p:nvPr/>
          </p:nvSpPr>
          <p:spPr bwMode="auto">
            <a:xfrm>
              <a:off x="3424" y="3294"/>
              <a:ext cx="0" cy="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1" name="Line 15">
              <a:extLst>
                <a:ext uri="{FF2B5EF4-FFF2-40B4-BE49-F238E27FC236}">
                  <a16:creationId xmlns:a16="http://schemas.microsoft.com/office/drawing/2014/main" id="{41D539B7-CAE4-418D-981C-7CAEDE1719F4}"/>
                </a:ext>
              </a:extLst>
            </p:cNvPr>
            <p:cNvSpPr>
              <a:spLocks noChangeShapeType="1"/>
            </p:cNvSpPr>
            <p:nvPr/>
          </p:nvSpPr>
          <p:spPr bwMode="auto">
            <a:xfrm>
              <a:off x="3923" y="3294"/>
              <a:ext cx="0" cy="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2" name="Text Box 16">
              <a:extLst>
                <a:ext uri="{FF2B5EF4-FFF2-40B4-BE49-F238E27FC236}">
                  <a16:creationId xmlns:a16="http://schemas.microsoft.com/office/drawing/2014/main" id="{D76C3804-0D57-41DC-8361-981DF58484AE}"/>
                </a:ext>
              </a:extLst>
            </p:cNvPr>
            <p:cNvSpPr txBox="1">
              <a:spLocks noChangeArrowheads="1"/>
            </p:cNvSpPr>
            <p:nvPr/>
          </p:nvSpPr>
          <p:spPr bwMode="auto">
            <a:xfrm>
              <a:off x="1610" y="338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10</a:t>
              </a:r>
              <a:r>
                <a:rPr lang="en-US" altLang="zh-CN" sz="2000" baseline="30000">
                  <a:latin typeface="Tahoma" panose="020B0604030504040204" pitchFamily="34" charset="0"/>
                </a:rPr>
                <a:t>-10</a:t>
              </a:r>
              <a:endParaRPr lang="en-US" altLang="zh-CN" sz="2000">
                <a:latin typeface="Tahoma" panose="020B0604030504040204" pitchFamily="34" charset="0"/>
              </a:endParaRPr>
            </a:p>
          </p:txBody>
        </p:sp>
        <p:sp>
          <p:nvSpPr>
            <p:cNvPr id="7213" name="Text Box 17">
              <a:extLst>
                <a:ext uri="{FF2B5EF4-FFF2-40B4-BE49-F238E27FC236}">
                  <a16:creationId xmlns:a16="http://schemas.microsoft.com/office/drawing/2014/main" id="{6BB262EF-72C4-496D-8E33-D544A4B9C441}"/>
                </a:ext>
              </a:extLst>
            </p:cNvPr>
            <p:cNvSpPr txBox="1">
              <a:spLocks noChangeArrowheads="1"/>
            </p:cNvSpPr>
            <p:nvPr/>
          </p:nvSpPr>
          <p:spPr bwMode="auto">
            <a:xfrm>
              <a:off x="2200" y="338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10</a:t>
              </a:r>
              <a:r>
                <a:rPr lang="en-US" altLang="zh-CN" sz="2000" baseline="30000">
                  <a:latin typeface="Tahoma" panose="020B0604030504040204" pitchFamily="34" charset="0"/>
                </a:rPr>
                <a:t>-8</a:t>
              </a:r>
              <a:endParaRPr lang="en-US" altLang="zh-CN" sz="2000">
                <a:latin typeface="Tahoma" panose="020B0604030504040204" pitchFamily="34" charset="0"/>
              </a:endParaRPr>
            </a:p>
          </p:txBody>
        </p:sp>
        <p:sp>
          <p:nvSpPr>
            <p:cNvPr id="7214" name="Text Box 18">
              <a:extLst>
                <a:ext uri="{FF2B5EF4-FFF2-40B4-BE49-F238E27FC236}">
                  <a16:creationId xmlns:a16="http://schemas.microsoft.com/office/drawing/2014/main" id="{8AFDE7D7-CB7D-403A-866B-D7E7F410DD2C}"/>
                </a:ext>
              </a:extLst>
            </p:cNvPr>
            <p:cNvSpPr txBox="1">
              <a:spLocks noChangeArrowheads="1"/>
            </p:cNvSpPr>
            <p:nvPr/>
          </p:nvSpPr>
          <p:spPr bwMode="auto">
            <a:xfrm>
              <a:off x="2699" y="338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10</a:t>
              </a:r>
              <a:r>
                <a:rPr lang="en-US" altLang="zh-CN" sz="2000" baseline="30000">
                  <a:latin typeface="Tahoma" panose="020B0604030504040204" pitchFamily="34" charset="0"/>
                </a:rPr>
                <a:t>-6</a:t>
              </a:r>
              <a:endParaRPr lang="en-US" altLang="zh-CN" sz="2000">
                <a:latin typeface="Tahoma" panose="020B0604030504040204" pitchFamily="34" charset="0"/>
              </a:endParaRPr>
            </a:p>
          </p:txBody>
        </p:sp>
        <p:sp>
          <p:nvSpPr>
            <p:cNvPr id="7215" name="Text Box 19">
              <a:extLst>
                <a:ext uri="{FF2B5EF4-FFF2-40B4-BE49-F238E27FC236}">
                  <a16:creationId xmlns:a16="http://schemas.microsoft.com/office/drawing/2014/main" id="{5AEB170B-42B2-4C38-A202-9B23D04388CD}"/>
                </a:ext>
              </a:extLst>
            </p:cNvPr>
            <p:cNvSpPr txBox="1">
              <a:spLocks noChangeArrowheads="1"/>
            </p:cNvSpPr>
            <p:nvPr/>
          </p:nvSpPr>
          <p:spPr bwMode="auto">
            <a:xfrm>
              <a:off x="3243" y="338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10</a:t>
              </a:r>
              <a:r>
                <a:rPr lang="en-US" altLang="zh-CN" sz="2000" baseline="30000">
                  <a:latin typeface="Tahoma" panose="020B0604030504040204" pitchFamily="34" charset="0"/>
                </a:rPr>
                <a:t>-4</a:t>
              </a:r>
              <a:endParaRPr lang="en-US" altLang="zh-CN" sz="2000">
                <a:latin typeface="Tahoma" panose="020B0604030504040204" pitchFamily="34" charset="0"/>
              </a:endParaRPr>
            </a:p>
          </p:txBody>
        </p:sp>
        <p:sp>
          <p:nvSpPr>
            <p:cNvPr id="7216" name="Text Box 20">
              <a:extLst>
                <a:ext uri="{FF2B5EF4-FFF2-40B4-BE49-F238E27FC236}">
                  <a16:creationId xmlns:a16="http://schemas.microsoft.com/office/drawing/2014/main" id="{3EF19E73-7F3F-4796-848E-E9ED890241A1}"/>
                </a:ext>
              </a:extLst>
            </p:cNvPr>
            <p:cNvSpPr txBox="1">
              <a:spLocks noChangeArrowheads="1"/>
            </p:cNvSpPr>
            <p:nvPr/>
          </p:nvSpPr>
          <p:spPr bwMode="auto">
            <a:xfrm>
              <a:off x="3742" y="3362"/>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10</a:t>
              </a:r>
              <a:r>
                <a:rPr lang="en-US" altLang="zh-CN" sz="2000" baseline="30000">
                  <a:latin typeface="Tahoma" panose="020B0604030504040204" pitchFamily="34" charset="0"/>
                </a:rPr>
                <a:t>-2</a:t>
              </a:r>
              <a:endParaRPr lang="en-US" altLang="zh-CN" sz="2000">
                <a:latin typeface="Tahoma" panose="020B0604030504040204" pitchFamily="34" charset="0"/>
              </a:endParaRPr>
            </a:p>
          </p:txBody>
        </p:sp>
        <p:sp>
          <p:nvSpPr>
            <p:cNvPr id="7217" name="Text Box 21">
              <a:extLst>
                <a:ext uri="{FF2B5EF4-FFF2-40B4-BE49-F238E27FC236}">
                  <a16:creationId xmlns:a16="http://schemas.microsoft.com/office/drawing/2014/main" id="{B5AFF50E-A906-4DE0-A619-044151CE1DBB}"/>
                </a:ext>
              </a:extLst>
            </p:cNvPr>
            <p:cNvSpPr txBox="1">
              <a:spLocks noChangeArrowheads="1"/>
            </p:cNvSpPr>
            <p:nvPr/>
          </p:nvSpPr>
          <p:spPr bwMode="auto">
            <a:xfrm>
              <a:off x="4241" y="3362"/>
              <a:ext cx="7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c/mol</a:t>
              </a:r>
              <a:r>
                <a:rPr lang="en-US" altLang="zh-CN" sz="2000"/>
                <a:t>·</a:t>
              </a:r>
              <a:r>
                <a:rPr lang="en-US" altLang="zh-CN" sz="2000">
                  <a:latin typeface="Tahoma" panose="020B0604030504040204" pitchFamily="34" charset="0"/>
                </a:rPr>
                <a:t>L</a:t>
              </a:r>
              <a:r>
                <a:rPr lang="en-US" altLang="zh-CN" sz="2000" baseline="30000">
                  <a:latin typeface="Tahoma" panose="020B0604030504040204" pitchFamily="34" charset="0"/>
                </a:rPr>
                <a:t>-1</a:t>
              </a:r>
              <a:endParaRPr lang="en-US" altLang="zh-CN" sz="2000">
                <a:latin typeface="Tahoma" panose="020B0604030504040204" pitchFamily="34" charset="0"/>
              </a:endParaRPr>
            </a:p>
          </p:txBody>
        </p:sp>
        <p:sp>
          <p:nvSpPr>
            <p:cNvPr id="7218" name="Text Box 22">
              <a:extLst>
                <a:ext uri="{FF2B5EF4-FFF2-40B4-BE49-F238E27FC236}">
                  <a16:creationId xmlns:a16="http://schemas.microsoft.com/office/drawing/2014/main" id="{1BF0A26C-9F44-490A-933C-52416FAC5F29}"/>
                </a:ext>
              </a:extLst>
            </p:cNvPr>
            <p:cNvSpPr txBox="1">
              <a:spLocks noChangeArrowheads="1"/>
            </p:cNvSpPr>
            <p:nvPr/>
          </p:nvSpPr>
          <p:spPr bwMode="auto">
            <a:xfrm>
              <a:off x="975" y="1198"/>
              <a:ext cx="27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ahoma" panose="020B0604030504040204" pitchFamily="34" charset="0"/>
                  <a:ea typeface="黑体" panose="02010609060101010101" pitchFamily="49" charset="-122"/>
                </a:rPr>
                <a:t>促进生长</a:t>
              </a:r>
            </a:p>
          </p:txBody>
        </p:sp>
        <p:sp>
          <p:nvSpPr>
            <p:cNvPr id="7219" name="Text Box 23">
              <a:extLst>
                <a:ext uri="{FF2B5EF4-FFF2-40B4-BE49-F238E27FC236}">
                  <a16:creationId xmlns:a16="http://schemas.microsoft.com/office/drawing/2014/main" id="{07B0013A-1257-45F6-B878-518AFE773FA6}"/>
                </a:ext>
              </a:extLst>
            </p:cNvPr>
            <p:cNvSpPr txBox="1">
              <a:spLocks noChangeArrowheads="1"/>
            </p:cNvSpPr>
            <p:nvPr/>
          </p:nvSpPr>
          <p:spPr bwMode="auto">
            <a:xfrm>
              <a:off x="975" y="2377"/>
              <a:ext cx="27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ahoma" panose="020B0604030504040204" pitchFamily="34" charset="0"/>
                  <a:ea typeface="黑体" panose="02010609060101010101" pitchFamily="49" charset="-122"/>
                </a:rPr>
                <a:t>抑制生长</a:t>
              </a:r>
            </a:p>
          </p:txBody>
        </p:sp>
      </p:grpSp>
      <p:grpSp>
        <p:nvGrpSpPr>
          <p:cNvPr id="7173" name="Group 24">
            <a:extLst>
              <a:ext uri="{FF2B5EF4-FFF2-40B4-BE49-F238E27FC236}">
                <a16:creationId xmlns:a16="http://schemas.microsoft.com/office/drawing/2014/main" id="{ABD408B9-E19F-471B-8882-4F1A018CC5F6}"/>
              </a:ext>
            </a:extLst>
          </p:cNvPr>
          <p:cNvGrpSpPr>
            <a:grpSpLocks/>
          </p:cNvGrpSpPr>
          <p:nvPr/>
        </p:nvGrpSpPr>
        <p:grpSpPr bwMode="auto">
          <a:xfrm>
            <a:off x="6021636" y="1051472"/>
            <a:ext cx="3160713" cy="3457575"/>
            <a:chOff x="1338" y="1071"/>
            <a:chExt cx="1905" cy="2178"/>
          </a:xfrm>
        </p:grpSpPr>
        <p:sp>
          <p:nvSpPr>
            <p:cNvPr id="7201" name="Freeform 25">
              <a:extLst>
                <a:ext uri="{FF2B5EF4-FFF2-40B4-BE49-F238E27FC236}">
                  <a16:creationId xmlns:a16="http://schemas.microsoft.com/office/drawing/2014/main" id="{5D8CC551-22DE-4839-9719-9E8B273FF5AC}"/>
                </a:ext>
              </a:extLst>
            </p:cNvPr>
            <p:cNvSpPr>
              <a:spLocks/>
            </p:cNvSpPr>
            <p:nvPr/>
          </p:nvSpPr>
          <p:spPr bwMode="auto">
            <a:xfrm>
              <a:off x="1338" y="1414"/>
              <a:ext cx="1905" cy="1835"/>
            </a:xfrm>
            <a:custGeom>
              <a:avLst/>
              <a:gdLst>
                <a:gd name="T0" fmla="*/ 0 w 1905"/>
                <a:gd name="T1" fmla="*/ 655 h 1835"/>
                <a:gd name="T2" fmla="*/ 482 w 1905"/>
                <a:gd name="T3" fmla="*/ 68 h 1835"/>
                <a:gd name="T4" fmla="*/ 1164 w 1905"/>
                <a:gd name="T5" fmla="*/ 1060 h 1835"/>
                <a:gd name="T6" fmla="*/ 1905 w 1905"/>
                <a:gd name="T7" fmla="*/ 1835 h 1835"/>
                <a:gd name="T8" fmla="*/ 0 60000 65536"/>
                <a:gd name="T9" fmla="*/ 0 60000 65536"/>
                <a:gd name="T10" fmla="*/ 0 60000 65536"/>
                <a:gd name="T11" fmla="*/ 0 60000 65536"/>
                <a:gd name="T12" fmla="*/ 0 w 1905"/>
                <a:gd name="T13" fmla="*/ 0 h 1835"/>
                <a:gd name="T14" fmla="*/ 1905 w 1905"/>
                <a:gd name="T15" fmla="*/ 1835 h 1835"/>
              </a:gdLst>
              <a:ahLst/>
              <a:cxnLst>
                <a:cxn ang="T8">
                  <a:pos x="T0" y="T1"/>
                </a:cxn>
                <a:cxn ang="T9">
                  <a:pos x="T2" y="T3"/>
                </a:cxn>
                <a:cxn ang="T10">
                  <a:pos x="T4" y="T5"/>
                </a:cxn>
                <a:cxn ang="T11">
                  <a:pos x="T6" y="T7"/>
                </a:cxn>
              </a:cxnLst>
              <a:rect l="T12" t="T13" r="T14" b="T15"/>
              <a:pathLst>
                <a:path w="1905" h="1835">
                  <a:moveTo>
                    <a:pt x="0" y="655"/>
                  </a:moveTo>
                  <a:cubicBezTo>
                    <a:pt x="80" y="557"/>
                    <a:pt x="288" y="0"/>
                    <a:pt x="482" y="68"/>
                  </a:cubicBezTo>
                  <a:cubicBezTo>
                    <a:pt x="676" y="136"/>
                    <a:pt x="927" y="766"/>
                    <a:pt x="1164" y="1060"/>
                  </a:cubicBezTo>
                  <a:cubicBezTo>
                    <a:pt x="1401" y="1354"/>
                    <a:pt x="1751" y="1674"/>
                    <a:pt x="1905" y="1835"/>
                  </a:cubicBez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02" name="Text Box 26">
              <a:extLst>
                <a:ext uri="{FF2B5EF4-FFF2-40B4-BE49-F238E27FC236}">
                  <a16:creationId xmlns:a16="http://schemas.microsoft.com/office/drawing/2014/main" id="{F6C0748F-997C-4286-BEE7-A36F5408B6A9}"/>
                </a:ext>
              </a:extLst>
            </p:cNvPr>
            <p:cNvSpPr txBox="1">
              <a:spLocks noChangeArrowheads="1"/>
            </p:cNvSpPr>
            <p:nvPr/>
          </p:nvSpPr>
          <p:spPr bwMode="auto">
            <a:xfrm>
              <a:off x="1519" y="1071"/>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ahoma" panose="020B0604030504040204" pitchFamily="34" charset="0"/>
                  <a:ea typeface="黑体" panose="02010609060101010101" pitchFamily="49" charset="-122"/>
                </a:rPr>
                <a:t>根</a:t>
              </a:r>
            </a:p>
          </p:txBody>
        </p:sp>
      </p:grpSp>
      <p:sp>
        <p:nvSpPr>
          <p:cNvPr id="7174" name="Text Box 28">
            <a:extLst>
              <a:ext uri="{FF2B5EF4-FFF2-40B4-BE49-F238E27FC236}">
                <a16:creationId xmlns:a16="http://schemas.microsoft.com/office/drawing/2014/main" id="{73CE0AC8-8E2E-446B-BB31-C81CCC19B1B2}"/>
              </a:ext>
            </a:extLst>
          </p:cNvPr>
          <p:cNvSpPr txBox="1">
            <a:spLocks noChangeArrowheads="1"/>
          </p:cNvSpPr>
          <p:nvPr/>
        </p:nvSpPr>
        <p:spPr bwMode="auto">
          <a:xfrm>
            <a:off x="5794624" y="2242096"/>
            <a:ext cx="458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A</a:t>
            </a:r>
          </a:p>
        </p:txBody>
      </p:sp>
      <p:sp>
        <p:nvSpPr>
          <p:cNvPr id="7175" name="Text Box 29">
            <a:extLst>
              <a:ext uri="{FF2B5EF4-FFF2-40B4-BE49-F238E27FC236}">
                <a16:creationId xmlns:a16="http://schemas.microsoft.com/office/drawing/2014/main" id="{E1470328-721D-4107-A23E-EEF1800F63A8}"/>
              </a:ext>
            </a:extLst>
          </p:cNvPr>
          <p:cNvSpPr txBox="1">
            <a:spLocks noChangeArrowheads="1"/>
          </p:cNvSpPr>
          <p:nvPr/>
        </p:nvSpPr>
        <p:spPr bwMode="auto">
          <a:xfrm>
            <a:off x="6628060" y="1348334"/>
            <a:ext cx="458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B</a:t>
            </a:r>
          </a:p>
        </p:txBody>
      </p:sp>
      <p:sp>
        <p:nvSpPr>
          <p:cNvPr id="7176" name="Text Box 30">
            <a:extLst>
              <a:ext uri="{FF2B5EF4-FFF2-40B4-BE49-F238E27FC236}">
                <a16:creationId xmlns:a16="http://schemas.microsoft.com/office/drawing/2014/main" id="{0E5DD9BA-F03F-4C2C-B835-046A32B07D3A}"/>
              </a:ext>
            </a:extLst>
          </p:cNvPr>
          <p:cNvSpPr txBox="1">
            <a:spLocks noChangeArrowheads="1"/>
          </p:cNvSpPr>
          <p:nvPr/>
        </p:nvSpPr>
        <p:spPr bwMode="auto">
          <a:xfrm>
            <a:off x="7278935" y="2708821"/>
            <a:ext cx="4587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C</a:t>
            </a:r>
          </a:p>
        </p:txBody>
      </p:sp>
      <p:sp>
        <p:nvSpPr>
          <p:cNvPr id="7177" name="Text Box 31">
            <a:extLst>
              <a:ext uri="{FF2B5EF4-FFF2-40B4-BE49-F238E27FC236}">
                <a16:creationId xmlns:a16="http://schemas.microsoft.com/office/drawing/2014/main" id="{147C616C-2777-4C4F-9042-49F16CD4B1DF}"/>
              </a:ext>
            </a:extLst>
          </p:cNvPr>
          <p:cNvSpPr txBox="1">
            <a:spLocks noChangeArrowheads="1"/>
          </p:cNvSpPr>
          <p:nvPr/>
        </p:nvSpPr>
        <p:spPr bwMode="auto">
          <a:xfrm>
            <a:off x="9061699" y="4085184"/>
            <a:ext cx="458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D</a:t>
            </a:r>
          </a:p>
        </p:txBody>
      </p:sp>
      <p:grpSp>
        <p:nvGrpSpPr>
          <p:cNvPr id="7178" name="Group 32">
            <a:extLst>
              <a:ext uri="{FF2B5EF4-FFF2-40B4-BE49-F238E27FC236}">
                <a16:creationId xmlns:a16="http://schemas.microsoft.com/office/drawing/2014/main" id="{C1A7D75B-0109-4406-9262-A009CA48E006}"/>
              </a:ext>
            </a:extLst>
          </p:cNvPr>
          <p:cNvGrpSpPr>
            <a:grpSpLocks/>
          </p:cNvGrpSpPr>
          <p:nvPr/>
        </p:nvGrpSpPr>
        <p:grpSpPr bwMode="auto">
          <a:xfrm>
            <a:off x="6528048" y="692696"/>
            <a:ext cx="5072062" cy="3338512"/>
            <a:chOff x="1591" y="845"/>
            <a:chExt cx="3195" cy="2103"/>
          </a:xfrm>
        </p:grpSpPr>
        <p:sp>
          <p:nvSpPr>
            <p:cNvPr id="7197" name="Freeform 33">
              <a:extLst>
                <a:ext uri="{FF2B5EF4-FFF2-40B4-BE49-F238E27FC236}">
                  <a16:creationId xmlns:a16="http://schemas.microsoft.com/office/drawing/2014/main" id="{2617F212-79D7-41C6-831E-8A3F3A2E3949}"/>
                </a:ext>
              </a:extLst>
            </p:cNvPr>
            <p:cNvSpPr>
              <a:spLocks/>
            </p:cNvSpPr>
            <p:nvPr/>
          </p:nvSpPr>
          <p:spPr bwMode="auto">
            <a:xfrm>
              <a:off x="1591" y="1129"/>
              <a:ext cx="3195" cy="1819"/>
            </a:xfrm>
            <a:custGeom>
              <a:avLst/>
              <a:gdLst>
                <a:gd name="T0" fmla="*/ 0 w 2823"/>
                <a:gd name="T1" fmla="*/ 913 h 1819"/>
                <a:gd name="T2" fmla="*/ 5541 w 2823"/>
                <a:gd name="T3" fmla="*/ 677 h 1819"/>
                <a:gd name="T4" fmla="*/ 12045 w 2823"/>
                <a:gd name="T5" fmla="*/ 44 h 1819"/>
                <a:gd name="T6" fmla="*/ 16146 w 2823"/>
                <a:gd name="T7" fmla="*/ 941 h 1819"/>
                <a:gd name="T8" fmla="*/ 20456 w 2823"/>
                <a:gd name="T9" fmla="*/ 1819 h 1819"/>
                <a:gd name="T10" fmla="*/ 0 60000 65536"/>
                <a:gd name="T11" fmla="*/ 0 60000 65536"/>
                <a:gd name="T12" fmla="*/ 0 60000 65536"/>
                <a:gd name="T13" fmla="*/ 0 60000 65536"/>
                <a:gd name="T14" fmla="*/ 0 60000 65536"/>
                <a:gd name="T15" fmla="*/ 0 w 2823"/>
                <a:gd name="T16" fmla="*/ 0 h 1819"/>
                <a:gd name="T17" fmla="*/ 2823 w 2823"/>
                <a:gd name="T18" fmla="*/ 1819 h 1819"/>
              </a:gdLst>
              <a:ahLst/>
              <a:cxnLst>
                <a:cxn ang="T10">
                  <a:pos x="T0" y="T1"/>
                </a:cxn>
                <a:cxn ang="T11">
                  <a:pos x="T2" y="T3"/>
                </a:cxn>
                <a:cxn ang="T12">
                  <a:pos x="T4" y="T5"/>
                </a:cxn>
                <a:cxn ang="T13">
                  <a:pos x="T6" y="T7"/>
                </a:cxn>
                <a:cxn ang="T14">
                  <a:pos x="T8" y="T9"/>
                </a:cxn>
              </a:cxnLst>
              <a:rect l="T15" t="T16" r="T17" b="T18"/>
              <a:pathLst>
                <a:path w="2823" h="1819">
                  <a:moveTo>
                    <a:pt x="0" y="913"/>
                  </a:moveTo>
                  <a:cubicBezTo>
                    <a:pt x="127" y="875"/>
                    <a:pt x="488" y="822"/>
                    <a:pt x="765" y="677"/>
                  </a:cubicBezTo>
                  <a:cubicBezTo>
                    <a:pt x="1042" y="532"/>
                    <a:pt x="1418" y="0"/>
                    <a:pt x="1662" y="44"/>
                  </a:cubicBezTo>
                  <a:cubicBezTo>
                    <a:pt x="1906" y="88"/>
                    <a:pt x="2035" y="645"/>
                    <a:pt x="2228" y="941"/>
                  </a:cubicBezTo>
                  <a:cubicBezTo>
                    <a:pt x="2421" y="1237"/>
                    <a:pt x="2699" y="1636"/>
                    <a:pt x="2823" y="1819"/>
                  </a:cubicBezTo>
                </a:path>
              </a:pathLst>
            </a:cu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8" name="Text Box 34">
              <a:extLst>
                <a:ext uri="{FF2B5EF4-FFF2-40B4-BE49-F238E27FC236}">
                  <a16:creationId xmlns:a16="http://schemas.microsoft.com/office/drawing/2014/main" id="{9D4A68D1-4D8E-440A-BC5F-954D10A10938}"/>
                </a:ext>
              </a:extLst>
            </p:cNvPr>
            <p:cNvSpPr txBox="1">
              <a:spLocks noChangeArrowheads="1"/>
            </p:cNvSpPr>
            <p:nvPr/>
          </p:nvSpPr>
          <p:spPr bwMode="auto">
            <a:xfrm>
              <a:off x="3144" y="845"/>
              <a:ext cx="4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ahoma" panose="020B0604030504040204" pitchFamily="34" charset="0"/>
                  <a:ea typeface="黑体" panose="02010609060101010101" pitchFamily="49" charset="-122"/>
                </a:rPr>
                <a:t>茎</a:t>
              </a:r>
            </a:p>
          </p:txBody>
        </p:sp>
        <p:sp>
          <p:nvSpPr>
            <p:cNvPr id="7199" name="Text Box 35">
              <a:extLst>
                <a:ext uri="{FF2B5EF4-FFF2-40B4-BE49-F238E27FC236}">
                  <a16:creationId xmlns:a16="http://schemas.microsoft.com/office/drawing/2014/main" id="{F091F5A8-C239-4681-8941-A723F2BA0A88}"/>
                </a:ext>
              </a:extLst>
            </p:cNvPr>
            <p:cNvSpPr txBox="1">
              <a:spLocks noChangeArrowheads="1"/>
            </p:cNvSpPr>
            <p:nvPr/>
          </p:nvSpPr>
          <p:spPr bwMode="auto">
            <a:xfrm>
              <a:off x="3453" y="890"/>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B</a:t>
              </a:r>
              <a:r>
                <a:rPr lang="en-US" altLang="zh-CN" b="1"/>
                <a:t>’’</a:t>
              </a:r>
              <a:endParaRPr lang="en-US" altLang="zh-CN" b="1">
                <a:latin typeface="Tahoma" panose="020B0604030504040204" pitchFamily="34" charset="0"/>
              </a:endParaRPr>
            </a:p>
          </p:txBody>
        </p:sp>
        <p:sp>
          <p:nvSpPr>
            <p:cNvPr id="7200" name="Text Box 36">
              <a:extLst>
                <a:ext uri="{FF2B5EF4-FFF2-40B4-BE49-F238E27FC236}">
                  <a16:creationId xmlns:a16="http://schemas.microsoft.com/office/drawing/2014/main" id="{6724A09E-D1B5-4095-AD41-7A4AC496B071}"/>
                </a:ext>
              </a:extLst>
            </p:cNvPr>
            <p:cNvSpPr txBox="1">
              <a:spLocks noChangeArrowheads="1"/>
            </p:cNvSpPr>
            <p:nvPr/>
          </p:nvSpPr>
          <p:spPr bwMode="auto">
            <a:xfrm>
              <a:off x="3941" y="2121"/>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C</a:t>
              </a:r>
              <a:r>
                <a:rPr lang="en-US" altLang="zh-CN" b="1"/>
                <a:t>’’</a:t>
              </a:r>
              <a:endParaRPr lang="en-US" altLang="zh-CN" b="1">
                <a:latin typeface="Tahoma" panose="020B0604030504040204" pitchFamily="34" charset="0"/>
              </a:endParaRPr>
            </a:p>
          </p:txBody>
        </p:sp>
      </p:grpSp>
      <p:grpSp>
        <p:nvGrpSpPr>
          <p:cNvPr id="7179" name="Group 37">
            <a:extLst>
              <a:ext uri="{FF2B5EF4-FFF2-40B4-BE49-F238E27FC236}">
                <a16:creationId xmlns:a16="http://schemas.microsoft.com/office/drawing/2014/main" id="{567A9AF9-FADF-448A-A341-CF53F1ACDADE}"/>
              </a:ext>
            </a:extLst>
          </p:cNvPr>
          <p:cNvGrpSpPr>
            <a:grpSpLocks/>
          </p:cNvGrpSpPr>
          <p:nvPr/>
        </p:nvGrpSpPr>
        <p:grpSpPr bwMode="auto">
          <a:xfrm>
            <a:off x="6197848" y="908597"/>
            <a:ext cx="3910012" cy="3195637"/>
            <a:chOff x="1383" y="981"/>
            <a:chExt cx="2463" cy="2013"/>
          </a:xfrm>
        </p:grpSpPr>
        <p:sp>
          <p:nvSpPr>
            <p:cNvPr id="7193" name="Freeform 38">
              <a:extLst>
                <a:ext uri="{FF2B5EF4-FFF2-40B4-BE49-F238E27FC236}">
                  <a16:creationId xmlns:a16="http://schemas.microsoft.com/office/drawing/2014/main" id="{636ECA99-FB67-4FB1-AFD0-67EC09223672}"/>
                </a:ext>
              </a:extLst>
            </p:cNvPr>
            <p:cNvSpPr>
              <a:spLocks/>
            </p:cNvSpPr>
            <p:nvPr/>
          </p:nvSpPr>
          <p:spPr bwMode="auto">
            <a:xfrm>
              <a:off x="1383" y="1258"/>
              <a:ext cx="2463" cy="1736"/>
            </a:xfrm>
            <a:custGeom>
              <a:avLst/>
              <a:gdLst>
                <a:gd name="T0" fmla="*/ 0 w 2228"/>
                <a:gd name="T1" fmla="*/ 803 h 1736"/>
                <a:gd name="T2" fmla="*/ 2491 w 2228"/>
                <a:gd name="T3" fmla="*/ 557 h 1736"/>
                <a:gd name="T4" fmla="*/ 4702 w 2228"/>
                <a:gd name="T5" fmla="*/ 93 h 1736"/>
                <a:gd name="T6" fmla="*/ 8247 w 2228"/>
                <a:gd name="T7" fmla="*/ 1116 h 1736"/>
                <a:gd name="T8" fmla="*/ 11081 w 2228"/>
                <a:gd name="T9" fmla="*/ 1736 h 1736"/>
                <a:gd name="T10" fmla="*/ 0 60000 65536"/>
                <a:gd name="T11" fmla="*/ 0 60000 65536"/>
                <a:gd name="T12" fmla="*/ 0 60000 65536"/>
                <a:gd name="T13" fmla="*/ 0 60000 65536"/>
                <a:gd name="T14" fmla="*/ 0 60000 65536"/>
                <a:gd name="T15" fmla="*/ 0 w 2228"/>
                <a:gd name="T16" fmla="*/ 0 h 1736"/>
                <a:gd name="T17" fmla="*/ 2228 w 2228"/>
                <a:gd name="T18" fmla="*/ 1736 h 1736"/>
              </a:gdLst>
              <a:ahLst/>
              <a:cxnLst>
                <a:cxn ang="T10">
                  <a:pos x="T0" y="T1"/>
                </a:cxn>
                <a:cxn ang="T11">
                  <a:pos x="T2" y="T3"/>
                </a:cxn>
                <a:cxn ang="T12">
                  <a:pos x="T4" y="T5"/>
                </a:cxn>
                <a:cxn ang="T13">
                  <a:pos x="T6" y="T7"/>
                </a:cxn>
                <a:cxn ang="T14">
                  <a:pos x="T8" y="T9"/>
                </a:cxn>
              </a:cxnLst>
              <a:rect l="T15" t="T16" r="T17" b="T18"/>
              <a:pathLst>
                <a:path w="2228" h="1736">
                  <a:moveTo>
                    <a:pt x="0" y="803"/>
                  </a:moveTo>
                  <a:cubicBezTo>
                    <a:pt x="84" y="762"/>
                    <a:pt x="344" y="675"/>
                    <a:pt x="501" y="557"/>
                  </a:cubicBezTo>
                  <a:cubicBezTo>
                    <a:pt x="658" y="439"/>
                    <a:pt x="751" y="0"/>
                    <a:pt x="944" y="93"/>
                  </a:cubicBezTo>
                  <a:cubicBezTo>
                    <a:pt x="1137" y="186"/>
                    <a:pt x="1443" y="842"/>
                    <a:pt x="1657" y="1116"/>
                  </a:cubicBezTo>
                  <a:cubicBezTo>
                    <a:pt x="1871" y="1390"/>
                    <a:pt x="2109" y="1607"/>
                    <a:pt x="2228" y="1736"/>
                  </a:cubicBezTo>
                </a:path>
              </a:pathLst>
            </a:custGeom>
            <a:noFill/>
            <a:ln w="5715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4" name="Text Box 39">
              <a:extLst>
                <a:ext uri="{FF2B5EF4-FFF2-40B4-BE49-F238E27FC236}">
                  <a16:creationId xmlns:a16="http://schemas.microsoft.com/office/drawing/2014/main" id="{A4B77CF4-D0CC-4C57-9ACF-766C406188EB}"/>
                </a:ext>
              </a:extLst>
            </p:cNvPr>
            <p:cNvSpPr txBox="1">
              <a:spLocks noChangeArrowheads="1"/>
            </p:cNvSpPr>
            <p:nvPr/>
          </p:nvSpPr>
          <p:spPr bwMode="auto">
            <a:xfrm>
              <a:off x="2292" y="981"/>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ahoma" panose="020B0604030504040204" pitchFamily="34" charset="0"/>
                  <a:ea typeface="黑体" panose="02010609060101010101" pitchFamily="49" charset="-122"/>
                </a:rPr>
                <a:t>芽</a:t>
              </a:r>
            </a:p>
          </p:txBody>
        </p:sp>
        <p:sp>
          <p:nvSpPr>
            <p:cNvPr id="7195" name="Text Box 40">
              <a:extLst>
                <a:ext uri="{FF2B5EF4-FFF2-40B4-BE49-F238E27FC236}">
                  <a16:creationId xmlns:a16="http://schemas.microsoft.com/office/drawing/2014/main" id="{69616325-FD78-4A96-8AB3-F76EF0845D7D}"/>
                </a:ext>
              </a:extLst>
            </p:cNvPr>
            <p:cNvSpPr txBox="1">
              <a:spLocks noChangeArrowheads="1"/>
            </p:cNvSpPr>
            <p:nvPr/>
          </p:nvSpPr>
          <p:spPr bwMode="auto">
            <a:xfrm>
              <a:off x="2169" y="1129"/>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B</a:t>
              </a:r>
              <a:r>
                <a:rPr lang="en-US" altLang="zh-CN" b="1"/>
                <a:t>’</a:t>
              </a:r>
              <a:endParaRPr lang="en-US" altLang="zh-CN" b="1">
                <a:latin typeface="Tahoma" panose="020B0604030504040204" pitchFamily="34" charset="0"/>
              </a:endParaRPr>
            </a:p>
          </p:txBody>
        </p:sp>
        <p:sp>
          <p:nvSpPr>
            <p:cNvPr id="7196" name="Text Box 41">
              <a:extLst>
                <a:ext uri="{FF2B5EF4-FFF2-40B4-BE49-F238E27FC236}">
                  <a16:creationId xmlns:a16="http://schemas.microsoft.com/office/drawing/2014/main" id="{62C8E893-4B72-40CA-A860-50DDDAF88F99}"/>
                </a:ext>
              </a:extLst>
            </p:cNvPr>
            <p:cNvSpPr txBox="1">
              <a:spLocks noChangeArrowheads="1"/>
            </p:cNvSpPr>
            <p:nvPr/>
          </p:nvSpPr>
          <p:spPr bwMode="auto">
            <a:xfrm>
              <a:off x="2851" y="2115"/>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Tahoma" panose="020B0604030504040204" pitchFamily="34" charset="0"/>
                </a:rPr>
                <a:t>C</a:t>
              </a:r>
              <a:r>
                <a:rPr lang="en-US" altLang="zh-CN" b="1"/>
                <a:t>’</a:t>
              </a:r>
              <a:endParaRPr lang="en-US" altLang="zh-CN" b="1">
                <a:latin typeface="Tahoma" panose="020B0604030504040204" pitchFamily="34" charset="0"/>
              </a:endParaRPr>
            </a:p>
          </p:txBody>
        </p:sp>
      </p:grpSp>
      <p:grpSp>
        <p:nvGrpSpPr>
          <p:cNvPr id="7180" name="Group 42">
            <a:extLst>
              <a:ext uri="{FF2B5EF4-FFF2-40B4-BE49-F238E27FC236}">
                <a16:creationId xmlns:a16="http://schemas.microsoft.com/office/drawing/2014/main" id="{E9D209D1-AAC9-424F-BA9F-36821204F485}"/>
              </a:ext>
            </a:extLst>
          </p:cNvPr>
          <p:cNvGrpSpPr>
            <a:grpSpLocks/>
          </p:cNvGrpSpPr>
          <p:nvPr/>
        </p:nvGrpSpPr>
        <p:grpSpPr bwMode="auto">
          <a:xfrm>
            <a:off x="6755060" y="1248321"/>
            <a:ext cx="2711450" cy="3332162"/>
            <a:chOff x="1734" y="1195"/>
            <a:chExt cx="1708" cy="2099"/>
          </a:xfrm>
        </p:grpSpPr>
        <p:sp>
          <p:nvSpPr>
            <p:cNvPr id="7190" name="Line 43">
              <a:extLst>
                <a:ext uri="{FF2B5EF4-FFF2-40B4-BE49-F238E27FC236}">
                  <a16:creationId xmlns:a16="http://schemas.microsoft.com/office/drawing/2014/main" id="{DF2AEA85-08BB-43A9-A988-D0E70E6425D4}"/>
                </a:ext>
              </a:extLst>
            </p:cNvPr>
            <p:cNvSpPr>
              <a:spLocks noChangeShapeType="1"/>
            </p:cNvSpPr>
            <p:nvPr/>
          </p:nvSpPr>
          <p:spPr bwMode="auto">
            <a:xfrm>
              <a:off x="1734" y="1474"/>
              <a:ext cx="0" cy="1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a:spAutoFit/>
            </a:bodyPr>
            <a:lstStyle/>
            <a:p>
              <a:endParaRPr lang="zh-CN" altLang="en-US"/>
            </a:p>
          </p:txBody>
        </p:sp>
        <p:sp>
          <p:nvSpPr>
            <p:cNvPr id="7191" name="Line 44">
              <a:extLst>
                <a:ext uri="{FF2B5EF4-FFF2-40B4-BE49-F238E27FC236}">
                  <a16:creationId xmlns:a16="http://schemas.microsoft.com/office/drawing/2014/main" id="{90E7F5B4-DB25-4E78-9BA5-6B4D68965B8C}"/>
                </a:ext>
              </a:extLst>
            </p:cNvPr>
            <p:cNvSpPr>
              <a:spLocks noChangeShapeType="1"/>
            </p:cNvSpPr>
            <p:nvPr/>
          </p:nvSpPr>
          <p:spPr bwMode="auto">
            <a:xfrm>
              <a:off x="2345" y="1335"/>
              <a:ext cx="6" cy="19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a:spAutoFit/>
            </a:bodyPr>
            <a:lstStyle/>
            <a:p>
              <a:endParaRPr lang="zh-CN" altLang="en-US"/>
            </a:p>
          </p:txBody>
        </p:sp>
        <p:sp>
          <p:nvSpPr>
            <p:cNvPr id="7192" name="Line 45">
              <a:extLst>
                <a:ext uri="{FF2B5EF4-FFF2-40B4-BE49-F238E27FC236}">
                  <a16:creationId xmlns:a16="http://schemas.microsoft.com/office/drawing/2014/main" id="{775416ED-B0D5-4045-B86F-61851EAB1317}"/>
                </a:ext>
              </a:extLst>
            </p:cNvPr>
            <p:cNvSpPr>
              <a:spLocks noChangeShapeType="1"/>
            </p:cNvSpPr>
            <p:nvPr/>
          </p:nvSpPr>
          <p:spPr bwMode="auto">
            <a:xfrm>
              <a:off x="3442" y="1195"/>
              <a:ext cx="0" cy="2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a:spAutoFit/>
            </a:bodyPr>
            <a:lstStyle/>
            <a:p>
              <a:endParaRPr lang="zh-CN" altLang="en-US"/>
            </a:p>
          </p:txBody>
        </p:sp>
      </p:grpSp>
      <p:grpSp>
        <p:nvGrpSpPr>
          <p:cNvPr id="7" name="Group 61">
            <a:extLst>
              <a:ext uri="{FF2B5EF4-FFF2-40B4-BE49-F238E27FC236}">
                <a16:creationId xmlns:a16="http://schemas.microsoft.com/office/drawing/2014/main" id="{E5D023AE-9919-4316-99A1-A3F9D8D6BECE}"/>
              </a:ext>
            </a:extLst>
          </p:cNvPr>
          <p:cNvGrpSpPr>
            <a:grpSpLocks/>
          </p:cNvGrpSpPr>
          <p:nvPr/>
        </p:nvGrpSpPr>
        <p:grpSpPr bwMode="auto">
          <a:xfrm>
            <a:off x="2251486" y="5806528"/>
            <a:ext cx="7210718" cy="618784"/>
            <a:chOff x="180" y="3777"/>
            <a:chExt cx="4448" cy="304"/>
          </a:xfrm>
        </p:grpSpPr>
        <p:sp>
          <p:nvSpPr>
            <p:cNvPr id="7184" name="Text Box 53">
              <a:extLst>
                <a:ext uri="{FF2B5EF4-FFF2-40B4-BE49-F238E27FC236}">
                  <a16:creationId xmlns:a16="http://schemas.microsoft.com/office/drawing/2014/main" id="{1671FD02-2ABE-4A8A-94A3-45F894C80477}"/>
                </a:ext>
              </a:extLst>
            </p:cNvPr>
            <p:cNvSpPr txBox="1">
              <a:spLocks noChangeArrowheads="1"/>
            </p:cNvSpPr>
            <p:nvPr/>
          </p:nvSpPr>
          <p:spPr bwMode="auto">
            <a:xfrm>
              <a:off x="180" y="3777"/>
              <a:ext cx="248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dirty="0">
                  <a:latin typeface="微软雅黑" panose="020B0503020204020204" pitchFamily="34" charset="-122"/>
                  <a:ea typeface="微软雅黑" panose="020B0503020204020204" pitchFamily="34" charset="-122"/>
                </a:rPr>
                <a:t>对生长素的敏感度</a:t>
              </a:r>
              <a:r>
                <a:rPr kumimoji="1" lang="zh-CN" altLang="en-US" sz="2800" b="1" dirty="0">
                  <a:latin typeface="微软雅黑" panose="020B0503020204020204" pitchFamily="34" charset="-122"/>
                  <a:ea typeface="微软雅黑" panose="020B0503020204020204" pitchFamily="34" charset="-122"/>
                </a:rPr>
                <a:t>：</a:t>
              </a:r>
            </a:p>
          </p:txBody>
        </p:sp>
        <p:sp>
          <p:nvSpPr>
            <p:cNvPr id="7185" name="WordArt 55">
              <a:extLst>
                <a:ext uri="{FF2B5EF4-FFF2-40B4-BE49-F238E27FC236}">
                  <a16:creationId xmlns:a16="http://schemas.microsoft.com/office/drawing/2014/main" id="{3FE921F7-C8F5-4A6F-8820-01DD30F0945C}"/>
                </a:ext>
              </a:extLst>
            </p:cNvPr>
            <p:cNvSpPr>
              <a:spLocks noChangeArrowheads="1" noChangeShapeType="1" noTextEdit="1"/>
            </p:cNvSpPr>
            <p:nvPr/>
          </p:nvSpPr>
          <p:spPr bwMode="auto">
            <a:xfrm>
              <a:off x="2472" y="3793"/>
              <a:ext cx="387" cy="288"/>
            </a:xfrm>
            <a:prstGeom prst="rect">
              <a:avLst/>
            </a:prstGeom>
          </p:spPr>
          <p:txBody>
            <a:bodyPr wrap="none" fromWordArt="1">
              <a:prstTxWarp prst="textDeflate">
                <a:avLst>
                  <a:gd name="adj" fmla="val 0"/>
                </a:avLst>
              </a:prstTxWarp>
            </a:bodyPr>
            <a:lstStyle/>
            <a:p>
              <a:pPr algn="ctr"/>
              <a:r>
                <a:rPr lang="zh-CN" altLang="en-US" sz="3600" b="1" kern="10" dirty="0">
                  <a:ln w="9525">
                    <a:solidFill>
                      <a:srgbClr val="FF0000"/>
                    </a:solidFill>
                    <a:round/>
                    <a:headEnd/>
                    <a:tailEnd/>
                  </a:ln>
                  <a:solidFill>
                    <a:srgbClr val="FF0000"/>
                  </a:solidFill>
                  <a:latin typeface="微软雅黑" panose="020B0503020204020204" pitchFamily="34" charset="-122"/>
                  <a:ea typeface="微软雅黑" panose="020B0503020204020204" pitchFamily="34" charset="-122"/>
                </a:rPr>
                <a:t>根</a:t>
              </a:r>
            </a:p>
          </p:txBody>
        </p:sp>
        <p:sp>
          <p:nvSpPr>
            <p:cNvPr id="7186" name="WordArt 56">
              <a:extLst>
                <a:ext uri="{FF2B5EF4-FFF2-40B4-BE49-F238E27FC236}">
                  <a16:creationId xmlns:a16="http://schemas.microsoft.com/office/drawing/2014/main" id="{0A5EB18E-287E-4154-9889-68DDB92046F1}"/>
                </a:ext>
              </a:extLst>
            </p:cNvPr>
            <p:cNvSpPr>
              <a:spLocks noChangeArrowheads="1" noChangeShapeType="1" noTextEdit="1"/>
            </p:cNvSpPr>
            <p:nvPr/>
          </p:nvSpPr>
          <p:spPr bwMode="auto">
            <a:xfrm>
              <a:off x="2971" y="3821"/>
              <a:ext cx="319" cy="226"/>
            </a:xfrm>
            <a:prstGeom prst="rect">
              <a:avLst/>
            </a:prstGeom>
          </p:spPr>
          <p:txBody>
            <a:bodyPr wrap="none" fromWordArt="1">
              <a:prstTxWarp prst="textDeflate">
                <a:avLst>
                  <a:gd name="adj" fmla="val 0"/>
                </a:avLst>
              </a:prstTxWarp>
            </a:bodyPr>
            <a:lstStyle/>
            <a:p>
              <a:pPr algn="ctr"/>
              <a:r>
                <a:rPr lang="zh-CN" altLang="en-US" sz="3600" b="1" kern="10">
                  <a:ln w="9525">
                    <a:solidFill>
                      <a:schemeClr val="tx2"/>
                    </a:solidFill>
                    <a:round/>
                    <a:headEnd/>
                    <a:tailEnd/>
                  </a:ln>
                  <a:solidFill>
                    <a:schemeClr val="tx2"/>
                  </a:solidFill>
                  <a:latin typeface="微软雅黑" panose="020B0503020204020204" pitchFamily="34" charset="-122"/>
                  <a:ea typeface="微软雅黑" panose="020B0503020204020204" pitchFamily="34" charset="-122"/>
                </a:rPr>
                <a:t>＞</a:t>
              </a:r>
            </a:p>
          </p:txBody>
        </p:sp>
        <p:sp>
          <p:nvSpPr>
            <p:cNvPr id="7187" name="WordArt 57">
              <a:extLst>
                <a:ext uri="{FF2B5EF4-FFF2-40B4-BE49-F238E27FC236}">
                  <a16:creationId xmlns:a16="http://schemas.microsoft.com/office/drawing/2014/main" id="{A1738ABD-13FD-4912-A408-CC0CBC084AB4}"/>
                </a:ext>
              </a:extLst>
            </p:cNvPr>
            <p:cNvSpPr>
              <a:spLocks noChangeArrowheads="1" noChangeShapeType="1" noTextEdit="1"/>
            </p:cNvSpPr>
            <p:nvPr/>
          </p:nvSpPr>
          <p:spPr bwMode="auto">
            <a:xfrm>
              <a:off x="3379" y="3793"/>
              <a:ext cx="386" cy="288"/>
            </a:xfrm>
            <a:prstGeom prst="rect">
              <a:avLst/>
            </a:prstGeom>
          </p:spPr>
          <p:txBody>
            <a:bodyPr wrap="none" fromWordArt="1">
              <a:prstTxWarp prst="textDeflate">
                <a:avLst>
                  <a:gd name="adj" fmla="val 0"/>
                </a:avLst>
              </a:prstTxWarp>
            </a:bodyPr>
            <a:lstStyle/>
            <a:p>
              <a:pPr algn="ctr"/>
              <a:r>
                <a:rPr lang="zh-CN" altLang="en-US" sz="3600" b="1" kern="10" dirty="0">
                  <a:ln w="9525">
                    <a:solidFill>
                      <a:srgbClr val="D60093"/>
                    </a:solidFill>
                    <a:round/>
                    <a:headEnd/>
                    <a:tailEnd/>
                  </a:ln>
                  <a:solidFill>
                    <a:srgbClr val="D60093"/>
                  </a:solidFill>
                  <a:latin typeface="微软雅黑" panose="020B0503020204020204" pitchFamily="34" charset="-122"/>
                  <a:ea typeface="微软雅黑" panose="020B0503020204020204" pitchFamily="34" charset="-122"/>
                </a:rPr>
                <a:t>芽</a:t>
              </a:r>
            </a:p>
          </p:txBody>
        </p:sp>
        <p:sp>
          <p:nvSpPr>
            <p:cNvPr id="7188" name="WordArt 59">
              <a:extLst>
                <a:ext uri="{FF2B5EF4-FFF2-40B4-BE49-F238E27FC236}">
                  <a16:creationId xmlns:a16="http://schemas.microsoft.com/office/drawing/2014/main" id="{43A27158-7F6B-425E-836E-5E08D8560911}"/>
                </a:ext>
              </a:extLst>
            </p:cNvPr>
            <p:cNvSpPr>
              <a:spLocks noChangeArrowheads="1" noChangeShapeType="1" noTextEdit="1"/>
            </p:cNvSpPr>
            <p:nvPr/>
          </p:nvSpPr>
          <p:spPr bwMode="auto">
            <a:xfrm>
              <a:off x="4241" y="3777"/>
              <a:ext cx="387" cy="288"/>
            </a:xfrm>
            <a:prstGeom prst="rect">
              <a:avLst/>
            </a:prstGeom>
          </p:spPr>
          <p:txBody>
            <a:bodyPr wrap="none" fromWordArt="1">
              <a:prstTxWarp prst="textDeflate">
                <a:avLst>
                  <a:gd name="adj" fmla="val 0"/>
                </a:avLst>
              </a:prstTxWarp>
            </a:bodyPr>
            <a:lstStyle/>
            <a:p>
              <a:pPr algn="ctr"/>
              <a:r>
                <a:rPr lang="zh-CN" altLang="en-US" sz="3600" b="1" kern="10">
                  <a:ln w="9525">
                    <a:solidFill>
                      <a:schemeClr val="accent2"/>
                    </a:solidFill>
                    <a:round/>
                    <a:headEnd/>
                    <a:tailEnd/>
                  </a:ln>
                  <a:solidFill>
                    <a:schemeClr val="accent2"/>
                  </a:solidFill>
                  <a:latin typeface="微软雅黑" panose="020B0503020204020204" pitchFamily="34" charset="-122"/>
                  <a:ea typeface="微软雅黑" panose="020B0503020204020204" pitchFamily="34" charset="-122"/>
                </a:rPr>
                <a:t>茎</a:t>
              </a:r>
            </a:p>
          </p:txBody>
        </p:sp>
        <p:sp>
          <p:nvSpPr>
            <p:cNvPr id="7189" name="WordArt 60">
              <a:extLst>
                <a:ext uri="{FF2B5EF4-FFF2-40B4-BE49-F238E27FC236}">
                  <a16:creationId xmlns:a16="http://schemas.microsoft.com/office/drawing/2014/main" id="{D592EA2D-F635-4349-AA14-7B76E9D0E9F6}"/>
                </a:ext>
              </a:extLst>
            </p:cNvPr>
            <p:cNvSpPr>
              <a:spLocks noChangeArrowheads="1" noChangeShapeType="1" noTextEdit="1"/>
            </p:cNvSpPr>
            <p:nvPr/>
          </p:nvSpPr>
          <p:spPr bwMode="auto">
            <a:xfrm>
              <a:off x="3833" y="3821"/>
              <a:ext cx="319" cy="226"/>
            </a:xfrm>
            <a:prstGeom prst="rect">
              <a:avLst/>
            </a:prstGeom>
          </p:spPr>
          <p:txBody>
            <a:bodyPr wrap="none" fromWordArt="1">
              <a:prstTxWarp prst="textDeflate">
                <a:avLst>
                  <a:gd name="adj" fmla="val 0"/>
                </a:avLst>
              </a:prstTxWarp>
            </a:bodyPr>
            <a:lstStyle/>
            <a:p>
              <a:pPr algn="ctr"/>
              <a:r>
                <a:rPr lang="zh-CN" altLang="en-US" sz="3600" b="1" kern="10">
                  <a:ln w="9525">
                    <a:solidFill>
                      <a:schemeClr val="tx2"/>
                    </a:solidFill>
                    <a:round/>
                    <a:headEnd/>
                    <a:tailEnd/>
                  </a:ln>
                  <a:solidFill>
                    <a:schemeClr val="tx2"/>
                  </a:solidFill>
                  <a:latin typeface="微软雅黑" panose="020B0503020204020204" pitchFamily="34" charset="-122"/>
                  <a:ea typeface="微软雅黑" panose="020B0503020204020204" pitchFamily="34" charset="-122"/>
                </a:rPr>
                <a:t>＞</a:t>
              </a:r>
            </a:p>
          </p:txBody>
        </p:sp>
      </p:grpSp>
      <p:sp>
        <p:nvSpPr>
          <p:cNvPr id="2" name="Rectangle 50">
            <a:extLst>
              <a:ext uri="{FF2B5EF4-FFF2-40B4-BE49-F238E27FC236}">
                <a16:creationId xmlns:a16="http://schemas.microsoft.com/office/drawing/2014/main" id="{4C59F162-4191-491A-98D7-1A4353105F0E}"/>
              </a:ext>
            </a:extLst>
          </p:cNvPr>
          <p:cNvSpPr txBox="1">
            <a:spLocks noChangeArrowheads="1"/>
          </p:cNvSpPr>
          <p:nvPr/>
        </p:nvSpPr>
        <p:spPr bwMode="auto">
          <a:xfrm>
            <a:off x="1451265" y="379207"/>
            <a:ext cx="25923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0" fontAlgn="base" hangingPunct="0">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0" fontAlgn="base" hangingPunct="0">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0" fontAlgn="base" hangingPunct="0">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9pPr>
          </a:lstStyle>
          <a:p>
            <a:pPr algn="r" eaLnBrk="1" hangingPunct="1"/>
            <a:r>
              <a:rPr lang="zh-CN" altLang="en-US" sz="4000" b="1" dirty="0">
                <a:latin typeface="微软雅黑" panose="020B0503020204020204" pitchFamily="34" charset="-122"/>
                <a:ea typeface="微软雅黑" panose="020B0503020204020204" pitchFamily="34" charset="-122"/>
              </a:rPr>
              <a:t>问题探讨</a:t>
            </a:r>
          </a:p>
        </p:txBody>
      </p:sp>
      <p:pic>
        <p:nvPicPr>
          <p:cNvPr id="3" name="Picture 51" descr="PE01561_">
            <a:hlinkClick r:id="rId4" action="ppaction://hlinksldjump"/>
            <a:extLst>
              <a:ext uri="{FF2B5EF4-FFF2-40B4-BE49-F238E27FC236}">
                <a16:creationId xmlns:a16="http://schemas.microsoft.com/office/drawing/2014/main" id="{79ED47A4-0D38-4C18-98D2-C6C416A6099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15967" y="321866"/>
            <a:ext cx="1287545" cy="7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7">
            <a:extLst>
              <a:ext uri="{FF2B5EF4-FFF2-40B4-BE49-F238E27FC236}">
                <a16:creationId xmlns:a16="http://schemas.microsoft.com/office/drawing/2014/main" id="{480C8319-54BC-42A8-B38C-AB00D8320E75}"/>
              </a:ext>
            </a:extLst>
          </p:cNvPr>
          <p:cNvSpPr txBox="1">
            <a:spLocks noChangeArrowheads="1"/>
          </p:cNvSpPr>
          <p:nvPr/>
        </p:nvSpPr>
        <p:spPr bwMode="auto">
          <a:xfrm>
            <a:off x="765157" y="1773283"/>
            <a:ext cx="46087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latin typeface="微软雅黑" panose="020B0503020204020204" pitchFamily="34" charset="-122"/>
                <a:ea typeface="微软雅黑" panose="020B0503020204020204" pitchFamily="34" charset="-122"/>
              </a:rPr>
              <a:t>1</a:t>
            </a:r>
            <a:r>
              <a:rPr kumimoji="1" lang="zh-CN" altLang="en-US" sz="3200" b="1" dirty="0">
                <a:latin typeface="微软雅黑" panose="020B0503020204020204" pitchFamily="34" charset="-122"/>
                <a:ea typeface="微软雅黑" panose="020B0503020204020204" pitchFamily="34" charset="-122"/>
              </a:rPr>
              <a:t>、对于不同器官来说，生长素促进生长的最适浓度相同吗？</a:t>
            </a:r>
          </a:p>
        </p:txBody>
      </p:sp>
      <p:sp>
        <p:nvSpPr>
          <p:cNvPr id="5" name="Text Box 8">
            <a:extLst>
              <a:ext uri="{FF2B5EF4-FFF2-40B4-BE49-F238E27FC236}">
                <a16:creationId xmlns:a16="http://schemas.microsoft.com/office/drawing/2014/main" id="{C1B976CB-9F7C-4C8C-A29F-4C3D25A1079D}"/>
              </a:ext>
            </a:extLst>
          </p:cNvPr>
          <p:cNvSpPr txBox="1">
            <a:spLocks noChangeArrowheads="1"/>
          </p:cNvSpPr>
          <p:nvPr/>
        </p:nvSpPr>
        <p:spPr bwMode="auto">
          <a:xfrm>
            <a:off x="765158" y="3578167"/>
            <a:ext cx="460875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dirty="0">
                <a:latin typeface="微软雅黑" panose="020B0503020204020204" pitchFamily="34" charset="-122"/>
                <a:ea typeface="微软雅黑" panose="020B0503020204020204" pitchFamily="34" charset="-122"/>
              </a:rPr>
              <a:t>2</a:t>
            </a:r>
            <a:r>
              <a:rPr kumimoji="1" lang="zh-CN" altLang="en-US" sz="3200" b="1" dirty="0">
                <a:latin typeface="微软雅黑" panose="020B0503020204020204" pitchFamily="34" charset="-122"/>
                <a:ea typeface="微软雅黑" panose="020B0503020204020204" pitchFamily="34" charset="-122"/>
              </a:rPr>
              <a:t>、对于同一器官来说，生长素的作用与浓度有什么关系？</a:t>
            </a:r>
          </a:p>
        </p:txBody>
      </p:sp>
    </p:spTree>
    <p:extLst>
      <p:ext uri="{BB962C8B-B14F-4D97-AF65-F5344CB8AC3E}">
        <p14:creationId xmlns:p14="http://schemas.microsoft.com/office/powerpoint/2010/main" val="348380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93A4B6C-31CC-4D05-8459-A8C80476C738}"/>
              </a:ext>
            </a:extLst>
          </p:cNvPr>
          <p:cNvSpPr>
            <a:spLocks noGrp="1" noChangeArrowheads="1"/>
          </p:cNvSpPr>
          <p:nvPr>
            <p:ph type="title" idx="4294967295"/>
          </p:nvPr>
        </p:nvSpPr>
        <p:spPr bwMode="auto">
          <a:xfrm>
            <a:off x="767408" y="436000"/>
            <a:ext cx="10585176" cy="1728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lnSpc>
                <a:spcPct val="130000"/>
              </a:lnSpc>
            </a:pP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生长素所发挥的生理作用，因</a:t>
            </a:r>
            <a:r>
              <a:rPr lang="zh-CN" altLang="en-US" sz="3600" b="1" dirty="0">
                <a:solidFill>
                  <a:srgbClr val="FF0000"/>
                </a:solidFill>
                <a:latin typeface="微软雅黑" panose="020B0503020204020204" pitchFamily="34" charset="-122"/>
                <a:ea typeface="微软雅黑" panose="020B0503020204020204" pitchFamily="34" charset="-122"/>
              </a:rPr>
              <a:t>浓度、植物细胞的成熟情况和器官的种类</a:t>
            </a:r>
            <a:r>
              <a:rPr lang="zh-CN" altLang="en-US" sz="3600" b="1" dirty="0">
                <a:latin typeface="微软雅黑" panose="020B0503020204020204" pitchFamily="34" charset="-122"/>
                <a:ea typeface="微软雅黑" panose="020B0503020204020204" pitchFamily="34" charset="-122"/>
              </a:rPr>
              <a:t>不同而有差异。表现为：</a:t>
            </a:r>
          </a:p>
        </p:txBody>
      </p:sp>
      <p:sp>
        <p:nvSpPr>
          <p:cNvPr id="136195" name="Rectangle 3">
            <a:extLst>
              <a:ext uri="{FF2B5EF4-FFF2-40B4-BE49-F238E27FC236}">
                <a16:creationId xmlns:a16="http://schemas.microsoft.com/office/drawing/2014/main" id="{A7391FF7-CA9C-4667-A583-07CD24DD2D96}"/>
              </a:ext>
            </a:extLst>
          </p:cNvPr>
          <p:cNvSpPr>
            <a:spLocks noGrp="1" noChangeArrowheads="1"/>
          </p:cNvSpPr>
          <p:nvPr>
            <p:ph type="body" idx="4294967295"/>
          </p:nvPr>
        </p:nvSpPr>
        <p:spPr bwMode="auto">
          <a:xfrm>
            <a:off x="2423592" y="2367324"/>
            <a:ext cx="8270875"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dirty="0">
                <a:latin typeface="微软雅黑" panose="020B0503020204020204" pitchFamily="34" charset="-122"/>
                <a:ea typeface="微软雅黑" panose="020B0503020204020204" pitchFamily="34" charset="-122"/>
              </a:rPr>
              <a:t>浓度</a:t>
            </a:r>
            <a:r>
              <a:rPr lang="en-US" altLang="zh-CN" b="1" dirty="0">
                <a:latin typeface="微软雅黑" panose="020B0503020204020204" pitchFamily="34" charset="-122"/>
                <a:ea typeface="微软雅黑" panose="020B0503020204020204" pitchFamily="34" charset="-122"/>
              </a:rPr>
              <a:t>: </a:t>
            </a:r>
            <a:r>
              <a:rPr lang="zh-CN" altLang="en-US" b="1" dirty="0">
                <a:solidFill>
                  <a:srgbClr val="0000FF"/>
                </a:solidFill>
                <a:latin typeface="微软雅黑" panose="020B0503020204020204" pitchFamily="34" charset="-122"/>
                <a:ea typeface="微软雅黑" panose="020B0503020204020204" pitchFamily="34" charset="-122"/>
              </a:rPr>
              <a:t>低浓度促进生长，高浓度抑制生长</a:t>
            </a:r>
            <a:endParaRPr lang="zh-CN" altLang="en-US" dirty="0">
              <a:latin typeface="微软雅黑" panose="020B0503020204020204" pitchFamily="34" charset="-122"/>
              <a:ea typeface="微软雅黑" panose="020B0503020204020204" pitchFamily="34" charset="-122"/>
            </a:endParaRPr>
          </a:p>
        </p:txBody>
      </p:sp>
      <p:sp>
        <p:nvSpPr>
          <p:cNvPr id="136196" name="Text Box 4">
            <a:extLst>
              <a:ext uri="{FF2B5EF4-FFF2-40B4-BE49-F238E27FC236}">
                <a16:creationId xmlns:a16="http://schemas.microsoft.com/office/drawing/2014/main" id="{2E8DA1FB-B795-4045-BCDD-F9A29AE49AC3}"/>
              </a:ext>
            </a:extLst>
          </p:cNvPr>
          <p:cNvSpPr txBox="1">
            <a:spLocks noChangeArrowheads="1"/>
          </p:cNvSpPr>
          <p:nvPr/>
        </p:nvSpPr>
        <p:spPr bwMode="auto">
          <a:xfrm>
            <a:off x="2377554" y="3072411"/>
            <a:ext cx="8316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65000"/>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细胞成熟情况</a:t>
            </a:r>
            <a:r>
              <a:rPr lang="en-US" altLang="zh-CN" sz="2800" b="1" dirty="0">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幼嫩细胞敏感，衰老细胞迟钝</a:t>
            </a:r>
            <a:endParaRPr lang="zh-CN" altLang="en-US" sz="2800" dirty="0">
              <a:latin typeface="微软雅黑" panose="020B0503020204020204" pitchFamily="34" charset="-122"/>
              <a:ea typeface="微软雅黑" panose="020B0503020204020204" pitchFamily="34" charset="-122"/>
            </a:endParaRPr>
          </a:p>
        </p:txBody>
      </p:sp>
      <p:sp>
        <p:nvSpPr>
          <p:cNvPr id="136197" name="Rectangle 5">
            <a:extLst>
              <a:ext uri="{FF2B5EF4-FFF2-40B4-BE49-F238E27FC236}">
                <a16:creationId xmlns:a16="http://schemas.microsoft.com/office/drawing/2014/main" id="{7332EFB2-8C5B-4761-90ED-177658A46BFC}"/>
              </a:ext>
            </a:extLst>
          </p:cNvPr>
          <p:cNvSpPr>
            <a:spLocks noChangeArrowheads="1"/>
          </p:cNvSpPr>
          <p:nvPr/>
        </p:nvSpPr>
        <p:spPr bwMode="auto">
          <a:xfrm>
            <a:off x="2384813" y="3817276"/>
            <a:ext cx="7127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不同的器官</a:t>
            </a:r>
            <a:r>
              <a:rPr lang="en-US" altLang="zh-CN" sz="2800" b="1" dirty="0">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对生长素的敏感程度不同</a:t>
            </a:r>
          </a:p>
        </p:txBody>
      </p:sp>
      <p:sp>
        <p:nvSpPr>
          <p:cNvPr id="8198" name="AutoShape 6">
            <a:extLst>
              <a:ext uri="{FF2B5EF4-FFF2-40B4-BE49-F238E27FC236}">
                <a16:creationId xmlns:a16="http://schemas.microsoft.com/office/drawing/2014/main" id="{739ABA3D-059D-4FAC-9996-C414E529A9AD}"/>
              </a:ext>
            </a:extLst>
          </p:cNvPr>
          <p:cNvSpPr>
            <a:spLocks/>
          </p:cNvSpPr>
          <p:nvPr/>
        </p:nvSpPr>
        <p:spPr bwMode="auto">
          <a:xfrm>
            <a:off x="1983123" y="2521285"/>
            <a:ext cx="378534" cy="1728788"/>
          </a:xfrm>
          <a:prstGeom prst="leftBrace">
            <a:avLst>
              <a:gd name="adj1" fmla="val 39726"/>
              <a:gd name="adj2" fmla="val 46749"/>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微软雅黑" panose="020B0503020204020204" pitchFamily="34" charset="-122"/>
              <a:ea typeface="微软雅黑" panose="020B0503020204020204" pitchFamily="34" charset="-122"/>
            </a:endParaRPr>
          </a:p>
        </p:txBody>
      </p:sp>
      <p:sp>
        <p:nvSpPr>
          <p:cNvPr id="9" name="Text Box 10">
            <a:extLst>
              <a:ext uri="{FF2B5EF4-FFF2-40B4-BE49-F238E27FC236}">
                <a16:creationId xmlns:a16="http://schemas.microsoft.com/office/drawing/2014/main" id="{6FFEE889-D4C8-435E-A7C8-30C0209C419F}"/>
              </a:ext>
            </a:extLst>
          </p:cNvPr>
          <p:cNvSpPr txBox="1">
            <a:spLocks noChangeArrowheads="1"/>
          </p:cNvSpPr>
          <p:nvPr/>
        </p:nvSpPr>
        <p:spPr bwMode="auto">
          <a:xfrm>
            <a:off x="2855640" y="4797152"/>
            <a:ext cx="4572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营养器官</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生殖器官</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双子叶植物</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单子叶植物</a:t>
            </a:r>
          </a:p>
        </p:txBody>
      </p:sp>
    </p:spTree>
    <p:extLst>
      <p:ext uri="{BB962C8B-B14F-4D97-AF65-F5344CB8AC3E}">
        <p14:creationId xmlns:p14="http://schemas.microsoft.com/office/powerpoint/2010/main" val="2699158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6195">
                                            <p:txEl>
                                              <p:pRg st="0" end="0"/>
                                            </p:txEl>
                                          </p:spTgt>
                                        </p:tgtEl>
                                        <p:attrNameLst>
                                          <p:attrName>style.visibility</p:attrName>
                                        </p:attrNameLst>
                                      </p:cBhvr>
                                      <p:to>
                                        <p:strVal val="visible"/>
                                      </p:to>
                                    </p:set>
                                    <p:animEffect transition="in" filter="wipe(left)">
                                      <p:cBhvr>
                                        <p:cTn id="9" dur="500"/>
                                        <p:tgtEl>
                                          <p:spTgt spid="13619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6196"/>
                                        </p:tgtEl>
                                        <p:attrNameLst>
                                          <p:attrName>style.visibility</p:attrName>
                                        </p:attrNameLst>
                                      </p:cBhvr>
                                      <p:to>
                                        <p:strVal val="visible"/>
                                      </p:to>
                                    </p:set>
                                    <p:animEffect transition="in" filter="wipe(left)">
                                      <p:cBhvr>
                                        <p:cTn id="14" dur="500"/>
                                        <p:tgtEl>
                                          <p:spTgt spid="13619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6197"/>
                                        </p:tgtEl>
                                        <p:attrNameLst>
                                          <p:attrName>style.visibility</p:attrName>
                                        </p:attrNameLst>
                                      </p:cBhvr>
                                      <p:to>
                                        <p:strVal val="visible"/>
                                      </p:to>
                                    </p:set>
                                    <p:animEffect transition="in" filter="wipe(left)">
                                      <p:cBhvr>
                                        <p:cTn id="19" dur="500"/>
                                        <p:tgtEl>
                                          <p:spTgt spid="13619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p:bldP spid="136196" grpId="0"/>
      <p:bldP spid="136197" grpId="0"/>
      <p:bldP spid="8198"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CAA8CA34-DF82-47E6-844C-3823E9CC3453}"/>
              </a:ext>
            </a:extLst>
          </p:cNvPr>
          <p:cNvSpPr>
            <a:spLocks noChangeArrowheads="1"/>
          </p:cNvSpPr>
          <p:nvPr/>
        </p:nvSpPr>
        <p:spPr bwMode="auto">
          <a:xfrm>
            <a:off x="2672557" y="404664"/>
            <a:ext cx="5761037"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rgbClr val="002060"/>
                </a:solidFill>
                <a:latin typeface="微软雅黑" panose="020B0503020204020204" pitchFamily="34" charset="-122"/>
                <a:ea typeface="微软雅黑" panose="020B0503020204020204" pitchFamily="34" charset="-122"/>
              </a:rPr>
              <a:t>营养器官：</a:t>
            </a:r>
            <a:r>
              <a:rPr lang="zh-CN" altLang="en-US" sz="3200" b="1" dirty="0">
                <a:latin typeface="微软雅黑" panose="020B0503020204020204" pitchFamily="34" charset="-122"/>
                <a:ea typeface="微软雅黑" panose="020B0503020204020204" pitchFamily="34" charset="-122"/>
              </a:rPr>
              <a:t>根、茎、叶。</a:t>
            </a:r>
          </a:p>
          <a:p>
            <a:pPr eaLnBrk="1" hangingPunct="1">
              <a:lnSpc>
                <a:spcPct val="150000"/>
              </a:lnSpc>
            </a:pPr>
            <a:r>
              <a:rPr lang="zh-CN" altLang="en-US" sz="3200" b="1" dirty="0">
                <a:solidFill>
                  <a:srgbClr val="002060"/>
                </a:solidFill>
                <a:latin typeface="微软雅黑" panose="020B0503020204020204" pitchFamily="34" charset="-122"/>
                <a:ea typeface="微软雅黑" panose="020B0503020204020204" pitchFamily="34" charset="-122"/>
              </a:rPr>
              <a:t>生殖器官：</a:t>
            </a:r>
            <a:r>
              <a:rPr lang="zh-CN" altLang="en-US" sz="3200" b="1" dirty="0">
                <a:latin typeface="微软雅黑" panose="020B0503020204020204" pitchFamily="34" charset="-122"/>
                <a:ea typeface="微软雅黑" panose="020B0503020204020204" pitchFamily="34" charset="-122"/>
              </a:rPr>
              <a:t>花、果实、种子。</a:t>
            </a:r>
          </a:p>
        </p:txBody>
      </p:sp>
      <p:sp>
        <p:nvSpPr>
          <p:cNvPr id="8195" name="Rectangle 5">
            <a:extLst>
              <a:ext uri="{FF2B5EF4-FFF2-40B4-BE49-F238E27FC236}">
                <a16:creationId xmlns:a16="http://schemas.microsoft.com/office/drawing/2014/main" id="{B785EC55-3AA9-474A-BD09-F951C9DC7DC8}"/>
              </a:ext>
            </a:extLst>
          </p:cNvPr>
          <p:cNvSpPr>
            <a:spLocks noChangeArrowheads="1"/>
          </p:cNvSpPr>
          <p:nvPr/>
        </p:nvSpPr>
        <p:spPr bwMode="auto">
          <a:xfrm>
            <a:off x="2351089" y="2420938"/>
            <a:ext cx="8135937"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2060"/>
                </a:solidFill>
                <a:latin typeface="微软雅黑" panose="020B0503020204020204" pitchFamily="34" charset="-122"/>
                <a:ea typeface="微软雅黑" panose="020B0503020204020204" pitchFamily="34" charset="-122"/>
              </a:rPr>
              <a:t>双子叶植物：</a:t>
            </a:r>
            <a:r>
              <a:rPr lang="zh-CN" altLang="en-US" sz="3200" b="1" dirty="0">
                <a:latin typeface="微软雅黑" panose="020B0503020204020204" pitchFamily="34" charset="-122"/>
                <a:ea typeface="微软雅黑" panose="020B0503020204020204" pitchFamily="34" charset="-122"/>
              </a:rPr>
              <a:t>种子具有两片子叶的植物。</a:t>
            </a:r>
          </a:p>
          <a:p>
            <a:pPr eaLnBrk="1" hangingPunct="1"/>
            <a:endParaRPr lang="zh-CN" altLang="en-US" sz="3200" b="1" dirty="0">
              <a:latin typeface="楷体_GB2312" pitchFamily="49" charset="-122"/>
              <a:ea typeface="楷体_GB2312" pitchFamily="49" charset="-122"/>
            </a:endParaRPr>
          </a:p>
          <a:p>
            <a:pPr eaLnBrk="1" hangingPunct="1"/>
            <a:endParaRPr lang="zh-CN" altLang="en-US" sz="3200" b="1" dirty="0">
              <a:latin typeface="楷体_GB2312" pitchFamily="49" charset="-122"/>
              <a:ea typeface="楷体_GB2312" pitchFamily="49" charset="-122"/>
            </a:endParaRPr>
          </a:p>
          <a:p>
            <a:pPr eaLnBrk="1" hangingPunct="1"/>
            <a:endParaRPr lang="en-US" altLang="zh-CN" sz="3200" b="1" dirty="0">
              <a:latin typeface="楷体_GB2312" pitchFamily="49" charset="-122"/>
              <a:ea typeface="楷体_GB2312" pitchFamily="49" charset="-122"/>
            </a:endParaRPr>
          </a:p>
          <a:p>
            <a:pPr eaLnBrk="1" hangingPunct="1"/>
            <a:endParaRPr lang="zh-CN" altLang="en-US" sz="3200" b="1" dirty="0">
              <a:latin typeface="楷体_GB2312" pitchFamily="49" charset="-122"/>
              <a:ea typeface="楷体_GB2312" pitchFamily="49" charset="-122"/>
            </a:endParaRPr>
          </a:p>
          <a:p>
            <a:pPr eaLnBrk="1" hangingPunct="1"/>
            <a:r>
              <a:rPr lang="zh-CN" altLang="en-US" sz="3200" b="1" dirty="0">
                <a:solidFill>
                  <a:srgbClr val="002060"/>
                </a:solidFill>
                <a:latin typeface="微软雅黑" panose="020B0503020204020204" pitchFamily="34" charset="-122"/>
                <a:ea typeface="微软雅黑" panose="020B0503020204020204" pitchFamily="34" charset="-122"/>
              </a:rPr>
              <a:t>单子叶植物：</a:t>
            </a:r>
            <a:r>
              <a:rPr lang="zh-CN" altLang="en-US" sz="3200" b="1" dirty="0">
                <a:latin typeface="微软雅黑" panose="020B0503020204020204" pitchFamily="34" charset="-122"/>
                <a:ea typeface="微软雅黑" panose="020B0503020204020204" pitchFamily="34" charset="-122"/>
              </a:rPr>
              <a:t>种子具有一片子叶的植物。</a:t>
            </a:r>
          </a:p>
        </p:txBody>
      </p:sp>
      <p:sp>
        <p:nvSpPr>
          <p:cNvPr id="8196" name="Rectangle 6">
            <a:extLst>
              <a:ext uri="{FF2B5EF4-FFF2-40B4-BE49-F238E27FC236}">
                <a16:creationId xmlns:a16="http://schemas.microsoft.com/office/drawing/2014/main" id="{4EBCC053-2D65-45C2-A101-5B04CD72657F}"/>
              </a:ext>
            </a:extLst>
          </p:cNvPr>
          <p:cNvSpPr>
            <a:spLocks noChangeArrowheads="1"/>
          </p:cNvSpPr>
          <p:nvPr/>
        </p:nvSpPr>
        <p:spPr bwMode="auto">
          <a:xfrm>
            <a:off x="2625726" y="3100389"/>
            <a:ext cx="74898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t>如：苹果树、杨树、榆树、洋槐、棉花、向日葵、大豆、花生、番薯、马铃薯、烟草、薄荷和各种瓜类。</a:t>
            </a:r>
            <a:r>
              <a:rPr lang="zh-CN" altLang="en-US" sz="3200" b="1" dirty="0">
                <a:solidFill>
                  <a:srgbClr val="FF0000"/>
                </a:solidFill>
              </a:rPr>
              <a:t>杂草</a:t>
            </a:r>
          </a:p>
        </p:txBody>
      </p:sp>
      <p:sp>
        <p:nvSpPr>
          <p:cNvPr id="8197" name="Rectangle 7">
            <a:extLst>
              <a:ext uri="{FF2B5EF4-FFF2-40B4-BE49-F238E27FC236}">
                <a16:creationId xmlns:a16="http://schemas.microsoft.com/office/drawing/2014/main" id="{AFFC9204-AB41-4360-A6F2-87997851C96C}"/>
              </a:ext>
            </a:extLst>
          </p:cNvPr>
          <p:cNvSpPr>
            <a:spLocks noChangeArrowheads="1"/>
          </p:cNvSpPr>
          <p:nvPr/>
        </p:nvSpPr>
        <p:spPr bwMode="auto">
          <a:xfrm>
            <a:off x="2782889" y="5565775"/>
            <a:ext cx="67762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t>如：</a:t>
            </a:r>
            <a:r>
              <a:rPr lang="zh-CN" altLang="en-US" sz="3200" b="1" dirty="0">
                <a:solidFill>
                  <a:srgbClr val="FF0000"/>
                </a:solidFill>
              </a:rPr>
              <a:t>小麦</a:t>
            </a:r>
            <a:r>
              <a:rPr lang="zh-CN" altLang="en-US" sz="3200" b="1" dirty="0"/>
              <a:t>、</a:t>
            </a:r>
            <a:r>
              <a:rPr lang="zh-CN" altLang="en-US" sz="3200" b="1" dirty="0">
                <a:solidFill>
                  <a:srgbClr val="FF0000"/>
                </a:solidFill>
              </a:rPr>
              <a:t>水稻</a:t>
            </a:r>
            <a:r>
              <a:rPr lang="zh-CN" altLang="en-US" sz="3200" b="1" dirty="0"/>
              <a:t>、</a:t>
            </a:r>
            <a:r>
              <a:rPr lang="zh-CN" altLang="en-US" sz="3200" b="1" dirty="0">
                <a:solidFill>
                  <a:srgbClr val="FF0000"/>
                </a:solidFill>
              </a:rPr>
              <a:t>玉米</a:t>
            </a:r>
            <a:r>
              <a:rPr lang="zh-CN" altLang="en-US" sz="3200" b="1" dirty="0"/>
              <a:t>、竹子、鸢尾</a:t>
            </a:r>
          </a:p>
        </p:txBody>
      </p:sp>
      <p:sp>
        <p:nvSpPr>
          <p:cNvPr id="8198" name="AutoShape 8">
            <a:extLst>
              <a:ext uri="{FF2B5EF4-FFF2-40B4-BE49-F238E27FC236}">
                <a16:creationId xmlns:a16="http://schemas.microsoft.com/office/drawing/2014/main" id="{DA587D0E-9026-45DA-BAF9-D82000230337}"/>
              </a:ext>
            </a:extLst>
          </p:cNvPr>
          <p:cNvSpPr>
            <a:spLocks/>
          </p:cNvSpPr>
          <p:nvPr/>
        </p:nvSpPr>
        <p:spPr bwMode="auto">
          <a:xfrm>
            <a:off x="2424162" y="764705"/>
            <a:ext cx="248394" cy="936302"/>
          </a:xfrm>
          <a:prstGeom prst="leftBrace">
            <a:avLst>
              <a:gd name="adj1" fmla="val 3745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微软雅黑" panose="020B0503020204020204" pitchFamily="34" charset="-122"/>
              <a:ea typeface="微软雅黑" panose="020B0503020204020204" pitchFamily="34" charset="-122"/>
            </a:endParaRPr>
          </a:p>
        </p:txBody>
      </p:sp>
      <p:sp>
        <p:nvSpPr>
          <p:cNvPr id="8199" name="AutoShape 9">
            <a:extLst>
              <a:ext uri="{FF2B5EF4-FFF2-40B4-BE49-F238E27FC236}">
                <a16:creationId xmlns:a16="http://schemas.microsoft.com/office/drawing/2014/main" id="{6D556863-B024-4D7F-A429-1F2D5E62E2C1}"/>
              </a:ext>
            </a:extLst>
          </p:cNvPr>
          <p:cNvSpPr>
            <a:spLocks/>
          </p:cNvSpPr>
          <p:nvPr/>
        </p:nvSpPr>
        <p:spPr bwMode="auto">
          <a:xfrm>
            <a:off x="2035176" y="2703513"/>
            <a:ext cx="315913" cy="2413000"/>
          </a:xfrm>
          <a:prstGeom prst="leftBrace">
            <a:avLst>
              <a:gd name="adj1" fmla="val 10499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568315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blinds(vertical)">
                                      <p:cBhvr>
                                        <p:cTn id="7" dur="500"/>
                                        <p:tgtEl>
                                          <p:spTgt spid="819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blinds(horizontal)">
                                      <p:cBhvr>
                                        <p:cTn id="10" dur="500"/>
                                        <p:tgtEl>
                                          <p:spTgt spid="81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195"/>
                                        </p:tgtEl>
                                        <p:attrNameLst>
                                          <p:attrName>style.visibility</p:attrName>
                                        </p:attrNameLst>
                                      </p:cBhvr>
                                      <p:to>
                                        <p:strVal val="visible"/>
                                      </p:to>
                                    </p:set>
                                    <p:animEffect transition="in" filter="blinds(horizontal)">
                                      <p:cBhvr>
                                        <p:cTn id="15" dur="500"/>
                                        <p:tgtEl>
                                          <p:spTgt spid="819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199"/>
                                        </p:tgtEl>
                                        <p:attrNameLst>
                                          <p:attrName>style.visibility</p:attrName>
                                        </p:attrNameLst>
                                      </p:cBhvr>
                                      <p:to>
                                        <p:strVal val="visible"/>
                                      </p:to>
                                    </p:set>
                                    <p:animEffect transition="in" filter="blinds(horizontal)">
                                      <p:cBhvr>
                                        <p:cTn id="18" dur="500"/>
                                        <p:tgtEl>
                                          <p:spTgt spid="819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196"/>
                                        </p:tgtEl>
                                        <p:attrNameLst>
                                          <p:attrName>style.visibility</p:attrName>
                                        </p:attrNameLst>
                                      </p:cBhvr>
                                      <p:to>
                                        <p:strVal val="visible"/>
                                      </p:to>
                                    </p:set>
                                    <p:animEffect transition="in" filter="blinds(horizontal)">
                                      <p:cBhvr>
                                        <p:cTn id="23" dur="500"/>
                                        <p:tgtEl>
                                          <p:spTgt spid="819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197"/>
                                        </p:tgtEl>
                                        <p:attrNameLst>
                                          <p:attrName>style.visibility</p:attrName>
                                        </p:attrNameLst>
                                      </p:cBhvr>
                                      <p:to>
                                        <p:strVal val="visible"/>
                                      </p:to>
                                    </p:set>
                                    <p:animEffect transition="in" filter="blinds(horizontal)">
                                      <p:cBhvr>
                                        <p:cTn id="28"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P spid="8196" grpId="0"/>
      <p:bldP spid="8197" grpId="0"/>
      <p:bldP spid="8198" grpId="0" animBg="1"/>
      <p:bldP spid="81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7" descr="30_13mMonocotsEudicots-U">
            <a:extLst>
              <a:ext uri="{FF2B5EF4-FFF2-40B4-BE49-F238E27FC236}">
                <a16:creationId xmlns:a16="http://schemas.microsoft.com/office/drawing/2014/main" id="{2180F009-2759-4FC0-AB55-AB843BE05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9" y="188913"/>
            <a:ext cx="3017837"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 Box 9">
            <a:extLst>
              <a:ext uri="{FF2B5EF4-FFF2-40B4-BE49-F238E27FC236}">
                <a16:creationId xmlns:a16="http://schemas.microsoft.com/office/drawing/2014/main" id="{2E1660DF-4293-4E00-9ED4-FCAF644FE02A}"/>
              </a:ext>
            </a:extLst>
          </p:cNvPr>
          <p:cNvSpPr txBox="1">
            <a:spLocks noChangeArrowheads="1"/>
          </p:cNvSpPr>
          <p:nvPr/>
        </p:nvSpPr>
        <p:spPr bwMode="auto">
          <a:xfrm>
            <a:off x="2495600" y="188914"/>
            <a:ext cx="1582689" cy="431774"/>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dirty="0">
                <a:solidFill>
                  <a:srgbClr val="FF0000"/>
                </a:solidFill>
              </a:rPr>
              <a:t>单子叶植物</a:t>
            </a:r>
            <a:endParaRPr lang="en-US" altLang="zh-CN" dirty="0">
              <a:solidFill>
                <a:srgbClr val="FF0000"/>
              </a:solidFill>
            </a:endParaRPr>
          </a:p>
        </p:txBody>
      </p:sp>
      <p:sp>
        <p:nvSpPr>
          <p:cNvPr id="105476" name="Text Box 10">
            <a:extLst>
              <a:ext uri="{FF2B5EF4-FFF2-40B4-BE49-F238E27FC236}">
                <a16:creationId xmlns:a16="http://schemas.microsoft.com/office/drawing/2014/main" id="{07CA3393-4869-456C-93C9-21D549850D7F}"/>
              </a:ext>
            </a:extLst>
          </p:cNvPr>
          <p:cNvSpPr txBox="1">
            <a:spLocks noChangeArrowheads="1"/>
          </p:cNvSpPr>
          <p:nvPr/>
        </p:nvSpPr>
        <p:spPr bwMode="auto">
          <a:xfrm>
            <a:off x="7358064" y="188914"/>
            <a:ext cx="1741487" cy="359766"/>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dirty="0">
                <a:solidFill>
                  <a:srgbClr val="FF0000"/>
                </a:solidFill>
              </a:rPr>
              <a:t>双子叶植物</a:t>
            </a:r>
            <a:endParaRPr lang="en-US" altLang="zh-CN" dirty="0">
              <a:solidFill>
                <a:srgbClr val="FF0000"/>
              </a:solidFill>
            </a:endParaRPr>
          </a:p>
        </p:txBody>
      </p:sp>
      <p:sp>
        <p:nvSpPr>
          <p:cNvPr id="105477" name="Text Box 11">
            <a:extLst>
              <a:ext uri="{FF2B5EF4-FFF2-40B4-BE49-F238E27FC236}">
                <a16:creationId xmlns:a16="http://schemas.microsoft.com/office/drawing/2014/main" id="{B68A3389-535D-4C5B-A100-F90A287AB48A}"/>
              </a:ext>
            </a:extLst>
          </p:cNvPr>
          <p:cNvSpPr txBox="1">
            <a:spLocks noChangeArrowheads="1"/>
          </p:cNvSpPr>
          <p:nvPr/>
        </p:nvSpPr>
        <p:spPr bwMode="auto">
          <a:xfrm>
            <a:off x="8174038" y="2610437"/>
            <a:ext cx="695325" cy="2762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维管组织通常排成环状</a:t>
            </a:r>
            <a:endParaRPr lang="en-US" altLang="zh-CN" sz="2400" dirty="0">
              <a:solidFill>
                <a:schemeClr val="tx1"/>
              </a:solidFill>
            </a:endParaRPr>
          </a:p>
        </p:txBody>
      </p:sp>
      <p:sp>
        <p:nvSpPr>
          <p:cNvPr id="105478" name="Text Box 12">
            <a:extLst>
              <a:ext uri="{FF2B5EF4-FFF2-40B4-BE49-F238E27FC236}">
                <a16:creationId xmlns:a16="http://schemas.microsoft.com/office/drawing/2014/main" id="{D03E9172-22FA-4FD4-B219-B4BDA09C161D}"/>
              </a:ext>
            </a:extLst>
          </p:cNvPr>
          <p:cNvSpPr txBox="1">
            <a:spLocks noChangeArrowheads="1"/>
          </p:cNvSpPr>
          <p:nvPr/>
        </p:nvSpPr>
        <p:spPr bwMode="auto">
          <a:xfrm>
            <a:off x="3076576" y="1693449"/>
            <a:ext cx="873125" cy="1936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通常平行叶脉</a:t>
            </a:r>
            <a:endParaRPr lang="en-US" altLang="zh-CN" sz="2400" dirty="0">
              <a:solidFill>
                <a:schemeClr val="tx1"/>
              </a:solidFill>
            </a:endParaRPr>
          </a:p>
        </p:txBody>
      </p:sp>
      <p:sp>
        <p:nvSpPr>
          <p:cNvPr id="105479" name="Text Box 13">
            <a:extLst>
              <a:ext uri="{FF2B5EF4-FFF2-40B4-BE49-F238E27FC236}">
                <a16:creationId xmlns:a16="http://schemas.microsoft.com/office/drawing/2014/main" id="{EB105CC3-A907-4136-89C0-DE2292032F35}"/>
              </a:ext>
            </a:extLst>
          </p:cNvPr>
          <p:cNvSpPr txBox="1">
            <a:spLocks noChangeArrowheads="1"/>
          </p:cNvSpPr>
          <p:nvPr/>
        </p:nvSpPr>
        <p:spPr bwMode="auto">
          <a:xfrm>
            <a:off x="7485063" y="1689100"/>
            <a:ext cx="866775" cy="2063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通常网状叶脉</a:t>
            </a:r>
            <a:endParaRPr lang="en-US" altLang="zh-CN" sz="2400" dirty="0">
              <a:solidFill>
                <a:schemeClr val="tx1"/>
              </a:solidFill>
            </a:endParaRPr>
          </a:p>
        </p:txBody>
      </p:sp>
      <p:sp>
        <p:nvSpPr>
          <p:cNvPr id="105480" name="Text Box 14">
            <a:extLst>
              <a:ext uri="{FF2B5EF4-FFF2-40B4-BE49-F238E27FC236}">
                <a16:creationId xmlns:a16="http://schemas.microsoft.com/office/drawing/2014/main" id="{EE922A96-EC32-4C27-89A8-E5BD8734C87A}"/>
              </a:ext>
            </a:extLst>
          </p:cNvPr>
          <p:cNvSpPr txBox="1">
            <a:spLocks noChangeArrowheads="1"/>
          </p:cNvSpPr>
          <p:nvPr/>
        </p:nvSpPr>
        <p:spPr bwMode="auto">
          <a:xfrm>
            <a:off x="3013161" y="2671347"/>
            <a:ext cx="669925" cy="1873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分散的维管组织</a:t>
            </a:r>
            <a:endParaRPr lang="en-US" altLang="zh-CN" sz="2400">
              <a:solidFill>
                <a:schemeClr val="tx1"/>
              </a:solidFill>
            </a:endParaRPr>
          </a:p>
        </p:txBody>
      </p:sp>
      <p:sp>
        <p:nvSpPr>
          <p:cNvPr id="105481" name="Text Box 15">
            <a:extLst>
              <a:ext uri="{FF2B5EF4-FFF2-40B4-BE49-F238E27FC236}">
                <a16:creationId xmlns:a16="http://schemas.microsoft.com/office/drawing/2014/main" id="{EDE30CEE-87DE-4659-89AF-9EE64215A3D5}"/>
              </a:ext>
            </a:extLst>
          </p:cNvPr>
          <p:cNvSpPr txBox="1">
            <a:spLocks noChangeArrowheads="1"/>
          </p:cNvSpPr>
          <p:nvPr/>
        </p:nvSpPr>
        <p:spPr bwMode="auto">
          <a:xfrm>
            <a:off x="5503864" y="1484314"/>
            <a:ext cx="396875" cy="1873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叶脉</a:t>
            </a:r>
            <a:endParaRPr lang="en-US" altLang="zh-CN" sz="2400">
              <a:solidFill>
                <a:schemeClr val="tx1"/>
              </a:solidFill>
            </a:endParaRPr>
          </a:p>
        </p:txBody>
      </p:sp>
      <p:sp>
        <p:nvSpPr>
          <p:cNvPr id="105482" name="Text Box 16">
            <a:extLst>
              <a:ext uri="{FF2B5EF4-FFF2-40B4-BE49-F238E27FC236}">
                <a16:creationId xmlns:a16="http://schemas.microsoft.com/office/drawing/2014/main" id="{313A4555-A3DF-4881-BF2A-B2CA69F1AE58}"/>
              </a:ext>
            </a:extLst>
          </p:cNvPr>
          <p:cNvSpPr txBox="1">
            <a:spLocks noChangeArrowheads="1"/>
          </p:cNvSpPr>
          <p:nvPr/>
        </p:nvSpPr>
        <p:spPr bwMode="auto">
          <a:xfrm>
            <a:off x="3327153" y="985839"/>
            <a:ext cx="1103312" cy="48260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一片子叶</a:t>
            </a:r>
            <a:endParaRPr lang="en-US" altLang="zh-CN" sz="2400" dirty="0">
              <a:solidFill>
                <a:schemeClr val="tx1"/>
              </a:solidFill>
            </a:endParaRPr>
          </a:p>
        </p:txBody>
      </p:sp>
      <p:sp>
        <p:nvSpPr>
          <p:cNvPr id="105483" name="Text Box 17">
            <a:extLst>
              <a:ext uri="{FF2B5EF4-FFF2-40B4-BE49-F238E27FC236}">
                <a16:creationId xmlns:a16="http://schemas.microsoft.com/office/drawing/2014/main" id="{13165EA5-2FE1-4C1B-B86C-1EF9BE8111BD}"/>
              </a:ext>
            </a:extLst>
          </p:cNvPr>
          <p:cNvSpPr txBox="1">
            <a:spLocks noChangeArrowheads="1"/>
          </p:cNvSpPr>
          <p:nvPr/>
        </p:nvSpPr>
        <p:spPr bwMode="auto">
          <a:xfrm>
            <a:off x="5503864" y="747714"/>
            <a:ext cx="403225" cy="111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胚</a:t>
            </a:r>
            <a:endParaRPr lang="en-US" altLang="zh-CN" sz="2400">
              <a:solidFill>
                <a:schemeClr val="tx1"/>
              </a:solidFill>
            </a:endParaRPr>
          </a:p>
        </p:txBody>
      </p:sp>
      <p:sp>
        <p:nvSpPr>
          <p:cNvPr id="105484" name="Text Box 18">
            <a:extLst>
              <a:ext uri="{FF2B5EF4-FFF2-40B4-BE49-F238E27FC236}">
                <a16:creationId xmlns:a16="http://schemas.microsoft.com/office/drawing/2014/main" id="{5B3A8151-F017-415F-9390-A1A1F2972192}"/>
              </a:ext>
            </a:extLst>
          </p:cNvPr>
          <p:cNvSpPr txBox="1">
            <a:spLocks noChangeArrowheads="1"/>
          </p:cNvSpPr>
          <p:nvPr/>
        </p:nvSpPr>
        <p:spPr bwMode="auto">
          <a:xfrm>
            <a:off x="7256463" y="958851"/>
            <a:ext cx="676275" cy="857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两片子叶</a:t>
            </a:r>
            <a:endParaRPr lang="en-US" altLang="zh-CN" sz="2400" dirty="0">
              <a:solidFill>
                <a:schemeClr val="tx1"/>
              </a:solidFill>
            </a:endParaRPr>
          </a:p>
        </p:txBody>
      </p:sp>
      <p:sp>
        <p:nvSpPr>
          <p:cNvPr id="105485" name="Text Box 19">
            <a:extLst>
              <a:ext uri="{FF2B5EF4-FFF2-40B4-BE49-F238E27FC236}">
                <a16:creationId xmlns:a16="http://schemas.microsoft.com/office/drawing/2014/main" id="{90E72E7E-952D-495D-BFC6-7AF1FA570B84}"/>
              </a:ext>
            </a:extLst>
          </p:cNvPr>
          <p:cNvSpPr txBox="1">
            <a:spLocks noChangeArrowheads="1"/>
          </p:cNvSpPr>
          <p:nvPr/>
        </p:nvSpPr>
        <p:spPr bwMode="auto">
          <a:xfrm>
            <a:off x="5503864" y="2620964"/>
            <a:ext cx="403225" cy="111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茎</a:t>
            </a:r>
            <a:endParaRPr lang="en-US" altLang="zh-CN" sz="2400">
              <a:solidFill>
                <a:schemeClr val="tx1"/>
              </a:solidFill>
            </a:endParaRPr>
          </a:p>
        </p:txBody>
      </p:sp>
      <p:sp>
        <p:nvSpPr>
          <p:cNvPr id="105486" name="Text Box 20">
            <a:extLst>
              <a:ext uri="{FF2B5EF4-FFF2-40B4-BE49-F238E27FC236}">
                <a16:creationId xmlns:a16="http://schemas.microsoft.com/office/drawing/2014/main" id="{9EED9C46-8413-4586-810A-B3F49E1E557D}"/>
              </a:ext>
            </a:extLst>
          </p:cNvPr>
          <p:cNvSpPr txBox="1">
            <a:spLocks noChangeArrowheads="1"/>
          </p:cNvSpPr>
          <p:nvPr/>
        </p:nvSpPr>
        <p:spPr bwMode="auto">
          <a:xfrm>
            <a:off x="5503864" y="3706814"/>
            <a:ext cx="403225" cy="111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根</a:t>
            </a:r>
            <a:endParaRPr lang="en-US" altLang="zh-CN" sz="2400">
              <a:solidFill>
                <a:schemeClr val="tx1"/>
              </a:solidFill>
            </a:endParaRPr>
          </a:p>
        </p:txBody>
      </p:sp>
      <p:sp>
        <p:nvSpPr>
          <p:cNvPr id="105487" name="Text Box 21">
            <a:extLst>
              <a:ext uri="{FF2B5EF4-FFF2-40B4-BE49-F238E27FC236}">
                <a16:creationId xmlns:a16="http://schemas.microsoft.com/office/drawing/2014/main" id="{CFCCC3B1-B64B-4B49-A449-204E61B70387}"/>
              </a:ext>
            </a:extLst>
          </p:cNvPr>
          <p:cNvSpPr txBox="1">
            <a:spLocks noChangeArrowheads="1"/>
          </p:cNvSpPr>
          <p:nvPr/>
        </p:nvSpPr>
        <p:spPr bwMode="auto">
          <a:xfrm>
            <a:off x="5503864" y="4789489"/>
            <a:ext cx="403225" cy="111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花粉</a:t>
            </a:r>
            <a:endParaRPr lang="en-US" altLang="zh-CN" sz="2400">
              <a:solidFill>
                <a:schemeClr val="tx1"/>
              </a:solidFill>
            </a:endParaRPr>
          </a:p>
        </p:txBody>
      </p:sp>
      <p:sp>
        <p:nvSpPr>
          <p:cNvPr id="105488" name="Text Box 22">
            <a:extLst>
              <a:ext uri="{FF2B5EF4-FFF2-40B4-BE49-F238E27FC236}">
                <a16:creationId xmlns:a16="http://schemas.microsoft.com/office/drawing/2014/main" id="{040B1BF3-75EF-4248-84DF-FA61E758A000}"/>
              </a:ext>
            </a:extLst>
          </p:cNvPr>
          <p:cNvSpPr txBox="1">
            <a:spLocks noChangeArrowheads="1"/>
          </p:cNvSpPr>
          <p:nvPr/>
        </p:nvSpPr>
        <p:spPr bwMode="auto">
          <a:xfrm>
            <a:off x="2843213" y="3706814"/>
            <a:ext cx="669925" cy="3333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须根根系，无主根</a:t>
            </a:r>
            <a:endParaRPr lang="en-US" altLang="zh-CN" sz="2400" dirty="0">
              <a:solidFill>
                <a:schemeClr val="tx1"/>
              </a:solidFill>
            </a:endParaRPr>
          </a:p>
        </p:txBody>
      </p:sp>
      <p:sp>
        <p:nvSpPr>
          <p:cNvPr id="105489" name="Text Box 23">
            <a:extLst>
              <a:ext uri="{FF2B5EF4-FFF2-40B4-BE49-F238E27FC236}">
                <a16:creationId xmlns:a16="http://schemas.microsoft.com/office/drawing/2014/main" id="{058C937E-61ED-4B58-A701-C3020ED5F915}"/>
              </a:ext>
            </a:extLst>
          </p:cNvPr>
          <p:cNvSpPr txBox="1">
            <a:spLocks noChangeArrowheads="1"/>
          </p:cNvSpPr>
          <p:nvPr/>
        </p:nvSpPr>
        <p:spPr bwMode="auto">
          <a:xfrm>
            <a:off x="7899401" y="4728356"/>
            <a:ext cx="682625" cy="1809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三个开口的花粉粒</a:t>
            </a:r>
            <a:endParaRPr lang="en-US" altLang="zh-CN" sz="2400" dirty="0">
              <a:solidFill>
                <a:schemeClr val="tx1"/>
              </a:solidFill>
            </a:endParaRPr>
          </a:p>
        </p:txBody>
      </p:sp>
      <p:sp>
        <p:nvSpPr>
          <p:cNvPr id="105490" name="Text Box 24">
            <a:extLst>
              <a:ext uri="{FF2B5EF4-FFF2-40B4-BE49-F238E27FC236}">
                <a16:creationId xmlns:a16="http://schemas.microsoft.com/office/drawing/2014/main" id="{C905211C-12E2-4B5B-A523-90B52F83FC6A}"/>
              </a:ext>
            </a:extLst>
          </p:cNvPr>
          <p:cNvSpPr txBox="1">
            <a:spLocks noChangeArrowheads="1"/>
          </p:cNvSpPr>
          <p:nvPr/>
        </p:nvSpPr>
        <p:spPr bwMode="auto">
          <a:xfrm>
            <a:off x="7852569" y="3678407"/>
            <a:ext cx="752475" cy="2000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通常有发达的主根</a:t>
            </a:r>
            <a:endParaRPr lang="en-US" altLang="zh-CN" sz="2400" dirty="0">
              <a:solidFill>
                <a:schemeClr val="tx1"/>
              </a:solidFill>
            </a:endParaRPr>
          </a:p>
        </p:txBody>
      </p:sp>
      <p:sp>
        <p:nvSpPr>
          <p:cNvPr id="105491" name="Text Box 25">
            <a:extLst>
              <a:ext uri="{FF2B5EF4-FFF2-40B4-BE49-F238E27FC236}">
                <a16:creationId xmlns:a16="http://schemas.microsoft.com/office/drawing/2014/main" id="{58CF957F-0B83-4271-AD94-BF125C10AFDE}"/>
              </a:ext>
            </a:extLst>
          </p:cNvPr>
          <p:cNvSpPr txBox="1">
            <a:spLocks noChangeArrowheads="1"/>
          </p:cNvSpPr>
          <p:nvPr/>
        </p:nvSpPr>
        <p:spPr bwMode="auto">
          <a:xfrm>
            <a:off x="2845972" y="4728356"/>
            <a:ext cx="682625" cy="1809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一个开口的花粉粒</a:t>
            </a:r>
            <a:endParaRPr lang="en-US" altLang="zh-CN" sz="2400" dirty="0">
              <a:solidFill>
                <a:schemeClr val="tx1"/>
              </a:solidFill>
            </a:endParaRPr>
          </a:p>
        </p:txBody>
      </p:sp>
      <p:sp>
        <p:nvSpPr>
          <p:cNvPr id="105492" name="Text Box 26">
            <a:extLst>
              <a:ext uri="{FF2B5EF4-FFF2-40B4-BE49-F238E27FC236}">
                <a16:creationId xmlns:a16="http://schemas.microsoft.com/office/drawing/2014/main" id="{1D500BD6-C0C7-43B2-B9D0-AF1CEBC2A14A}"/>
              </a:ext>
            </a:extLst>
          </p:cNvPr>
          <p:cNvSpPr txBox="1">
            <a:spLocks noChangeArrowheads="1"/>
          </p:cNvSpPr>
          <p:nvPr/>
        </p:nvSpPr>
        <p:spPr bwMode="auto">
          <a:xfrm>
            <a:off x="2546352" y="5670160"/>
            <a:ext cx="692150" cy="27463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dirty="0">
                <a:solidFill>
                  <a:schemeClr val="tx1"/>
                </a:solidFill>
              </a:rPr>
              <a:t>花瓣数通常是三的倍数</a:t>
            </a:r>
            <a:endParaRPr lang="en-US" altLang="zh-CN" sz="2400" dirty="0">
              <a:solidFill>
                <a:schemeClr val="tx1"/>
              </a:solidFill>
            </a:endParaRPr>
          </a:p>
        </p:txBody>
      </p:sp>
      <p:sp>
        <p:nvSpPr>
          <p:cNvPr id="105493" name="Text Box 27">
            <a:extLst>
              <a:ext uri="{FF2B5EF4-FFF2-40B4-BE49-F238E27FC236}">
                <a16:creationId xmlns:a16="http://schemas.microsoft.com/office/drawing/2014/main" id="{322F5A11-C2AC-47C0-8AD2-27FEA28AD84A}"/>
              </a:ext>
            </a:extLst>
          </p:cNvPr>
          <p:cNvSpPr txBox="1">
            <a:spLocks noChangeArrowheads="1"/>
          </p:cNvSpPr>
          <p:nvPr/>
        </p:nvSpPr>
        <p:spPr bwMode="auto">
          <a:xfrm>
            <a:off x="5507039" y="5722939"/>
            <a:ext cx="403225" cy="111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花</a:t>
            </a:r>
            <a:endParaRPr lang="en-US" altLang="zh-CN" sz="2400">
              <a:solidFill>
                <a:schemeClr val="tx1"/>
              </a:solidFill>
            </a:endParaRPr>
          </a:p>
        </p:txBody>
      </p:sp>
      <p:sp>
        <p:nvSpPr>
          <p:cNvPr id="105494" name="Text Box 28">
            <a:extLst>
              <a:ext uri="{FF2B5EF4-FFF2-40B4-BE49-F238E27FC236}">
                <a16:creationId xmlns:a16="http://schemas.microsoft.com/office/drawing/2014/main" id="{763120D3-CDB3-4A18-AEBF-8AF33CA50575}"/>
              </a:ext>
            </a:extLst>
          </p:cNvPr>
          <p:cNvSpPr txBox="1">
            <a:spLocks noChangeArrowheads="1"/>
          </p:cNvSpPr>
          <p:nvPr/>
        </p:nvSpPr>
        <p:spPr bwMode="auto">
          <a:xfrm>
            <a:off x="8439944" y="5665292"/>
            <a:ext cx="858837" cy="2667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gn="ctr">
              <a:lnSpc>
                <a:spcPct val="90000"/>
              </a:lnSpc>
              <a:spcBef>
                <a:spcPct val="0"/>
              </a:spcBef>
            </a:pPr>
            <a:r>
              <a:rPr lang="zh-CN" altLang="en-US" sz="2400">
                <a:solidFill>
                  <a:schemeClr val="tx1"/>
                </a:solidFill>
              </a:rPr>
              <a:t>花瓣数通常是四或五的倍数</a:t>
            </a:r>
            <a:endParaRPr lang="en-US" altLang="zh-CN" sz="2400">
              <a:solidFill>
                <a:schemeClr val="tx1"/>
              </a:solidFill>
            </a:endParaRPr>
          </a:p>
        </p:txBody>
      </p:sp>
      <p:sp>
        <p:nvSpPr>
          <p:cNvPr id="105495" name="Line 29">
            <a:extLst>
              <a:ext uri="{FF2B5EF4-FFF2-40B4-BE49-F238E27FC236}">
                <a16:creationId xmlns:a16="http://schemas.microsoft.com/office/drawing/2014/main" id="{73473308-C9E6-40CE-A20E-2FAAB46316CC}"/>
              </a:ext>
            </a:extLst>
          </p:cNvPr>
          <p:cNvSpPr>
            <a:spLocks noChangeShapeType="1"/>
          </p:cNvSpPr>
          <p:nvPr/>
        </p:nvSpPr>
        <p:spPr bwMode="auto">
          <a:xfrm flipV="1">
            <a:off x="4627564" y="839789"/>
            <a:ext cx="431800" cy="23177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6" name="Line 30">
            <a:extLst>
              <a:ext uri="{FF2B5EF4-FFF2-40B4-BE49-F238E27FC236}">
                <a16:creationId xmlns:a16="http://schemas.microsoft.com/office/drawing/2014/main" id="{D87AB131-56A3-457E-8371-0960D8D7655C}"/>
              </a:ext>
            </a:extLst>
          </p:cNvPr>
          <p:cNvSpPr>
            <a:spLocks noChangeShapeType="1"/>
          </p:cNvSpPr>
          <p:nvPr/>
        </p:nvSpPr>
        <p:spPr bwMode="auto">
          <a:xfrm flipH="1" flipV="1">
            <a:off x="6392863" y="746125"/>
            <a:ext cx="431800" cy="3254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7" name="Line 31">
            <a:extLst>
              <a:ext uri="{FF2B5EF4-FFF2-40B4-BE49-F238E27FC236}">
                <a16:creationId xmlns:a16="http://schemas.microsoft.com/office/drawing/2014/main" id="{35757FAF-D56F-469A-934F-6D16419F9947}"/>
              </a:ext>
            </a:extLst>
          </p:cNvPr>
          <p:cNvSpPr>
            <a:spLocks noChangeShapeType="1"/>
          </p:cNvSpPr>
          <p:nvPr/>
        </p:nvSpPr>
        <p:spPr bwMode="auto">
          <a:xfrm flipH="1" flipV="1">
            <a:off x="6443663" y="682625"/>
            <a:ext cx="400050" cy="3889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9353116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BD71E00-4DE4-40D6-AEFB-A85C9CFC68FE}"/>
              </a:ext>
            </a:extLst>
          </p:cNvPr>
          <p:cNvSpPr>
            <a:spLocks noGrp="1" noChangeArrowheads="1"/>
          </p:cNvSpPr>
          <p:nvPr>
            <p:ph type="title"/>
          </p:nvPr>
        </p:nvSpPr>
        <p:spPr bwMode="auto">
          <a:xfrm>
            <a:off x="911424" y="188640"/>
            <a:ext cx="7148513"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b="1" dirty="0">
                <a:latin typeface="微软雅黑" panose="020B0503020204020204" pitchFamily="34" charset="-122"/>
                <a:ea typeface="微软雅黑" panose="020B0503020204020204" pitchFamily="34" charset="-122"/>
              </a:rPr>
              <a:t>生长素的生理作用的特点</a:t>
            </a:r>
          </a:p>
        </p:txBody>
      </p:sp>
      <p:sp>
        <p:nvSpPr>
          <p:cNvPr id="10243" name="Rectangle 3">
            <a:extLst>
              <a:ext uri="{FF2B5EF4-FFF2-40B4-BE49-F238E27FC236}">
                <a16:creationId xmlns:a16="http://schemas.microsoft.com/office/drawing/2014/main" id="{3364DE52-85A8-4768-BA81-332F742C6EEB}"/>
              </a:ext>
            </a:extLst>
          </p:cNvPr>
          <p:cNvSpPr>
            <a:spLocks noGrp="1" noChangeArrowheads="1"/>
          </p:cNvSpPr>
          <p:nvPr>
            <p:ph type="body" idx="1"/>
          </p:nvPr>
        </p:nvSpPr>
        <p:spPr bwMode="auto">
          <a:xfrm>
            <a:off x="2711451" y="2708276"/>
            <a:ext cx="7561263" cy="223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Tx/>
              <a:buNone/>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 既能促进生长，也能抑制生长；</a:t>
            </a:r>
          </a:p>
          <a:p>
            <a:pPr eaLnBrk="1" hangingPunct="1">
              <a:lnSpc>
                <a:spcPct val="150000"/>
              </a:lnSpc>
              <a:buFontTx/>
              <a:buNone/>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既能促进发芽，也能抑制发芽；</a:t>
            </a:r>
          </a:p>
          <a:p>
            <a:pPr eaLnBrk="1" hangingPunct="1">
              <a:lnSpc>
                <a:spcPct val="150000"/>
              </a:lnSpc>
              <a:buFontTx/>
              <a:buNone/>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 既能防止落花落果，也能疏花疏果。</a:t>
            </a:r>
          </a:p>
        </p:txBody>
      </p:sp>
      <p:sp>
        <p:nvSpPr>
          <p:cNvPr id="10244" name="Rectangle 7">
            <a:extLst>
              <a:ext uri="{FF2B5EF4-FFF2-40B4-BE49-F238E27FC236}">
                <a16:creationId xmlns:a16="http://schemas.microsoft.com/office/drawing/2014/main" id="{FFA760D2-9E9D-4C67-8900-F0657B30869C}"/>
              </a:ext>
            </a:extLst>
          </p:cNvPr>
          <p:cNvSpPr>
            <a:spLocks noChangeArrowheads="1"/>
          </p:cNvSpPr>
          <p:nvPr/>
        </p:nvSpPr>
        <p:spPr bwMode="auto">
          <a:xfrm>
            <a:off x="2207568" y="1989137"/>
            <a:ext cx="25209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4000" b="1" dirty="0">
                <a:latin typeface="微软雅黑" panose="020B0503020204020204" pitchFamily="34" charset="-122"/>
                <a:ea typeface="微软雅黑" panose="020B0503020204020204" pitchFamily="34" charset="-122"/>
              </a:rPr>
              <a:t>两重性：</a:t>
            </a:r>
          </a:p>
        </p:txBody>
      </p:sp>
    </p:spTree>
    <p:extLst>
      <p:ext uri="{BB962C8B-B14F-4D97-AF65-F5344CB8AC3E}">
        <p14:creationId xmlns:p14="http://schemas.microsoft.com/office/powerpoint/2010/main" val="290657645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A462512E-89B5-4362-8436-B5BBBDA21462}"/>
              </a:ext>
            </a:extLst>
          </p:cNvPr>
          <p:cNvSpPr>
            <a:spLocks noGrp="1" noChangeArrowheads="1"/>
          </p:cNvSpPr>
          <p:nvPr>
            <p:ph type="title"/>
          </p:nvPr>
        </p:nvSpPr>
        <p:spPr bwMode="auto">
          <a:xfrm>
            <a:off x="983432" y="1241740"/>
            <a:ext cx="4598987"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dirty="0">
                <a:solidFill>
                  <a:srgbClr val="000000"/>
                </a:solidFill>
                <a:latin typeface="微软雅黑" panose="020B0503020204020204" pitchFamily="34" charset="-122"/>
                <a:ea typeface="微软雅黑" panose="020B0503020204020204" pitchFamily="34" charset="-122"/>
              </a:rPr>
              <a:t>1. </a:t>
            </a:r>
            <a:r>
              <a:rPr lang="zh-CN" altLang="en-US" sz="3200" b="1" dirty="0">
                <a:solidFill>
                  <a:srgbClr val="000000"/>
                </a:solidFill>
                <a:latin typeface="微软雅黑" panose="020B0503020204020204" pitchFamily="34" charset="-122"/>
                <a:ea typeface="微软雅黑" panose="020B0503020204020204" pitchFamily="34" charset="-122"/>
              </a:rPr>
              <a:t>顶端优势</a:t>
            </a:r>
          </a:p>
        </p:txBody>
      </p:sp>
      <p:pic>
        <p:nvPicPr>
          <p:cNvPr id="15363" name="Picture 4" descr="水杉">
            <a:extLst>
              <a:ext uri="{FF2B5EF4-FFF2-40B4-BE49-F238E27FC236}">
                <a16:creationId xmlns:a16="http://schemas.microsoft.com/office/drawing/2014/main" id="{F06B9B6C-1AE8-4016-B5BB-C34B99BD7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934623"/>
            <a:ext cx="3232098" cy="453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A16102EA-29C5-4230-8910-6BA56324D424}"/>
              </a:ext>
            </a:extLst>
          </p:cNvPr>
          <p:cNvSpPr txBox="1">
            <a:spLocks noChangeArrowheads="1"/>
          </p:cNvSpPr>
          <p:nvPr/>
        </p:nvSpPr>
        <p:spPr bwMode="auto">
          <a:xfrm>
            <a:off x="893482" y="209432"/>
            <a:ext cx="7148513" cy="863600"/>
          </a:xfrm>
          <a:prstGeom prst="rect">
            <a:avLst/>
          </a:prstGeom>
          <a:no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4000" b="1" kern="0" dirty="0">
                <a:latin typeface="微软雅黑" panose="020B0503020204020204" pitchFamily="34" charset="-122"/>
                <a:ea typeface="微软雅黑" panose="020B0503020204020204" pitchFamily="34" charset="-122"/>
              </a:rPr>
              <a:t>生长素作用两重性举例</a:t>
            </a:r>
          </a:p>
        </p:txBody>
      </p:sp>
      <p:sp>
        <p:nvSpPr>
          <p:cNvPr id="5" name="Rectangle 2">
            <a:extLst>
              <a:ext uri="{FF2B5EF4-FFF2-40B4-BE49-F238E27FC236}">
                <a16:creationId xmlns:a16="http://schemas.microsoft.com/office/drawing/2014/main" id="{9484E610-FF68-4196-9A3B-35D883C50A4E}"/>
              </a:ext>
            </a:extLst>
          </p:cNvPr>
          <p:cNvSpPr txBox="1">
            <a:spLocks noChangeArrowheads="1"/>
          </p:cNvSpPr>
          <p:nvPr/>
        </p:nvSpPr>
        <p:spPr bwMode="auto">
          <a:xfrm>
            <a:off x="979803" y="3078956"/>
            <a:ext cx="74183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0000"/>
                </a:solidFill>
                <a:latin typeface="微软雅黑" panose="020B0503020204020204" pitchFamily="34" charset="-122"/>
                <a:ea typeface="微软雅黑" panose="020B0503020204020204" pitchFamily="34" charset="-122"/>
              </a:rPr>
              <a:t>2. </a:t>
            </a:r>
            <a:r>
              <a:rPr lang="zh-CN" altLang="en-US" sz="3200" b="1" dirty="0">
                <a:solidFill>
                  <a:srgbClr val="000000"/>
                </a:solidFill>
                <a:latin typeface="微软雅黑" panose="020B0503020204020204" pitchFamily="34" charset="-122"/>
                <a:ea typeface="微软雅黑" panose="020B0503020204020204" pitchFamily="34" charset="-122"/>
              </a:rPr>
              <a:t>茎的背地性和根的向地性生长</a:t>
            </a:r>
          </a:p>
        </p:txBody>
      </p:sp>
      <p:pic>
        <p:nvPicPr>
          <p:cNvPr id="2" name="图片 1">
            <a:extLst>
              <a:ext uri="{FF2B5EF4-FFF2-40B4-BE49-F238E27FC236}">
                <a16:creationId xmlns:a16="http://schemas.microsoft.com/office/drawing/2014/main" id="{E4DBF7BC-0885-4894-91DE-309DD6A7A6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2925" y="3907646"/>
            <a:ext cx="35877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a:extLst>
              <a:ext uri="{FF2B5EF4-FFF2-40B4-BE49-F238E27FC236}">
                <a16:creationId xmlns:a16="http://schemas.microsoft.com/office/drawing/2014/main" id="{5BD10D93-6251-41B2-94FD-40BCF77B25E8}"/>
              </a:ext>
            </a:extLst>
          </p:cNvPr>
          <p:cNvSpPr txBox="1">
            <a:spLocks noChangeArrowheads="1"/>
          </p:cNvSpPr>
          <p:nvPr/>
        </p:nvSpPr>
        <p:spPr bwMode="auto">
          <a:xfrm>
            <a:off x="1559496" y="1971677"/>
            <a:ext cx="5976664"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Font typeface="Arial" panose="020B0604020202020204" pitchFamily="34" charset="0"/>
              <a:buChar char="•"/>
            </a:pPr>
            <a:r>
              <a:rPr kumimoji="1" lang="zh-CN" altLang="en-US" sz="2800" b="1" dirty="0">
                <a:latin typeface="微软雅黑" panose="020B0503020204020204" pitchFamily="34" charset="-122"/>
                <a:ea typeface="微软雅黑" panose="020B0503020204020204" pitchFamily="34" charset="-122"/>
              </a:rPr>
              <a:t>植物的顶芽优先生长，而侧芽生长受抑制的现象。</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38760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07DA8684-1228-43DB-AE8A-F826A965B949}"/>
              </a:ext>
            </a:extLst>
          </p:cNvPr>
          <p:cNvSpPr>
            <a:spLocks noChangeArrowheads="1"/>
          </p:cNvSpPr>
          <p:nvPr/>
        </p:nvSpPr>
        <p:spPr bwMode="auto">
          <a:xfrm>
            <a:off x="839416" y="188640"/>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latin typeface="微软雅黑" panose="020B0503020204020204" pitchFamily="34" charset="-122"/>
                <a:ea typeface="微软雅黑" panose="020B0503020204020204" pitchFamily="34" charset="-122"/>
              </a:rPr>
              <a:t>植物的向性运动</a:t>
            </a:r>
          </a:p>
        </p:txBody>
      </p:sp>
      <p:sp>
        <p:nvSpPr>
          <p:cNvPr id="102404" name="WordArt 4">
            <a:extLst>
              <a:ext uri="{FF2B5EF4-FFF2-40B4-BE49-F238E27FC236}">
                <a16:creationId xmlns:a16="http://schemas.microsoft.com/office/drawing/2014/main" id="{C661C3B2-8272-4F4E-A943-576A23DE216B}"/>
              </a:ext>
            </a:extLst>
          </p:cNvPr>
          <p:cNvSpPr>
            <a:spLocks noChangeArrowheads="1" noChangeShapeType="1" noTextEdit="1"/>
          </p:cNvSpPr>
          <p:nvPr/>
        </p:nvSpPr>
        <p:spPr bwMode="auto">
          <a:xfrm>
            <a:off x="7320136" y="500854"/>
            <a:ext cx="3456384" cy="791344"/>
          </a:xfrm>
          <a:prstGeom prst="rect">
            <a:avLst/>
          </a:prstGeom>
        </p:spPr>
        <p:txBody>
          <a:bodyPr wrap="none" fromWordArt="1">
            <a:scene3d>
              <a:camera prst="orthographicFront"/>
              <a:lightRig rig="threePt" dir="t"/>
            </a:scene3d>
            <a:sp3d extrusionH="57150">
              <a:bevelT w="38100" h="38100"/>
            </a:sp3d>
          </a:bodyPr>
          <a:lstStyle/>
          <a:p>
            <a:pPr algn="ctr" eaLnBrk="1" hangingPunct="1">
              <a:defRPr/>
            </a:pPr>
            <a:r>
              <a:rPr lang="zh-CN" altLang="en-US" sz="4400" b="1" kern="10" dirty="0">
                <a:ln w="9525">
                  <a:solidFill>
                    <a:srgbClr val="CC99FF"/>
                  </a:solidFill>
                  <a:round/>
                  <a:headEnd/>
                  <a:tailEnd/>
                </a:ln>
                <a:gradFill rotWithShape="0">
                  <a:gsLst>
                    <a:gs pos="0">
                      <a:srgbClr val="6600CC"/>
                    </a:gs>
                    <a:gs pos="100000">
                      <a:srgbClr val="CC00CC"/>
                    </a:gs>
                  </a:gsLst>
                  <a:lin ang="5400000" scaled="1"/>
                </a:gradFill>
                <a:latin typeface="微软雅黑" panose="020B0503020204020204" pitchFamily="34" charset="-122"/>
                <a:ea typeface="微软雅黑" panose="020B0503020204020204" pitchFamily="34" charset="-122"/>
              </a:rPr>
              <a:t>向光性运动</a:t>
            </a:r>
          </a:p>
        </p:txBody>
      </p:sp>
      <p:sp>
        <p:nvSpPr>
          <p:cNvPr id="7172" name="Text Box 6">
            <a:extLst>
              <a:ext uri="{FF2B5EF4-FFF2-40B4-BE49-F238E27FC236}">
                <a16:creationId xmlns:a16="http://schemas.microsoft.com/office/drawing/2014/main" id="{6AC253E5-CB44-4290-9F36-6B78C9245155}"/>
              </a:ext>
            </a:extLst>
          </p:cNvPr>
          <p:cNvSpPr txBox="1">
            <a:spLocks noChangeArrowheads="1"/>
          </p:cNvSpPr>
          <p:nvPr/>
        </p:nvSpPr>
        <p:spPr bwMode="auto">
          <a:xfrm>
            <a:off x="911424" y="4869160"/>
            <a:ext cx="1101620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latin typeface="楷体_GB2312" pitchFamily="49" charset="-122"/>
                <a:ea typeface="楷体_GB2312" pitchFamily="49" charset="-122"/>
              </a:rPr>
              <a:t>1</a:t>
            </a:r>
            <a:r>
              <a:rPr kumimoji="1" lang="zh-CN" altLang="en-US" sz="2800" b="1" dirty="0">
                <a:latin typeface="楷体_GB2312" pitchFamily="49" charset="-122"/>
                <a:ea typeface="楷体_GB2312" pitchFamily="49" charset="-122"/>
              </a:rPr>
              <a:t>．图中植株的生长方向有什么特点？</a:t>
            </a:r>
            <a:br>
              <a:rPr kumimoji="1" lang="zh-CN" altLang="en-US" sz="2800" b="1" dirty="0">
                <a:latin typeface="楷体_GB2312" pitchFamily="49" charset="-122"/>
                <a:ea typeface="楷体_GB2312" pitchFamily="49" charset="-122"/>
              </a:rPr>
            </a:br>
            <a:r>
              <a:rPr kumimoji="1" lang="en-US" altLang="zh-CN" sz="2800" b="1" dirty="0">
                <a:latin typeface="楷体_GB2312" pitchFamily="49" charset="-122"/>
                <a:ea typeface="楷体_GB2312" pitchFamily="49" charset="-122"/>
              </a:rPr>
              <a:t>2</a:t>
            </a:r>
            <a:r>
              <a:rPr kumimoji="1" lang="zh-CN" altLang="en-US" sz="2800" b="1" dirty="0">
                <a:latin typeface="楷体_GB2312" pitchFamily="49" charset="-122"/>
                <a:ea typeface="楷体_GB2312" pitchFamily="49" charset="-122"/>
              </a:rPr>
              <a:t>．哪种环境刺激引发了植物生长方向的改变？            </a:t>
            </a:r>
          </a:p>
          <a:p>
            <a:pPr eaLnBrk="1" hangingPunct="1"/>
            <a:r>
              <a:rPr kumimoji="1" lang="en-US" altLang="zh-CN" sz="2800" b="1" dirty="0">
                <a:latin typeface="楷体_GB2312" pitchFamily="49" charset="-122"/>
                <a:ea typeface="楷体_GB2312" pitchFamily="49" charset="-122"/>
              </a:rPr>
              <a:t>3</a:t>
            </a:r>
            <a:r>
              <a:rPr kumimoji="1" lang="zh-CN" altLang="en-US" sz="2800" b="1" dirty="0">
                <a:latin typeface="楷体_GB2312" pitchFamily="49" charset="-122"/>
                <a:ea typeface="楷体_GB2312" pitchFamily="49" charset="-122"/>
              </a:rPr>
              <a:t>、这种生长方向的改变，是发生在植物的幼嫩部分还是成熟部分呢？</a:t>
            </a:r>
          </a:p>
        </p:txBody>
      </p:sp>
      <p:pic>
        <p:nvPicPr>
          <p:cNvPr id="2" name="图片 1">
            <a:extLst>
              <a:ext uri="{FF2B5EF4-FFF2-40B4-BE49-F238E27FC236}">
                <a16:creationId xmlns:a16="http://schemas.microsoft.com/office/drawing/2014/main" id="{D87ED853-E87E-427A-B94B-8B8231A38AE2}"/>
              </a:ext>
            </a:extLst>
          </p:cNvPr>
          <p:cNvPicPr>
            <a:picLocks noChangeAspect="1"/>
          </p:cNvPicPr>
          <p:nvPr/>
        </p:nvPicPr>
        <p:blipFill>
          <a:blip r:embed="rId3"/>
          <a:stretch>
            <a:fillRect/>
          </a:stretch>
        </p:blipFill>
        <p:spPr>
          <a:xfrm>
            <a:off x="6282656" y="1466584"/>
            <a:ext cx="4228664" cy="3132000"/>
          </a:xfrm>
          <a:prstGeom prst="roundRect">
            <a:avLst>
              <a:gd name="adj" fmla="val 8594"/>
            </a:avLst>
          </a:prstGeom>
          <a:solidFill>
            <a:srgbClr val="FFFFFF">
              <a:shade val="85000"/>
            </a:srgbClr>
          </a:solidFill>
          <a:ln>
            <a:noFill/>
          </a:ln>
          <a:effectLst/>
        </p:spPr>
      </p:pic>
      <p:pic>
        <p:nvPicPr>
          <p:cNvPr id="3" name="图片 2">
            <a:extLst>
              <a:ext uri="{FF2B5EF4-FFF2-40B4-BE49-F238E27FC236}">
                <a16:creationId xmlns:a16="http://schemas.microsoft.com/office/drawing/2014/main" id="{65938BD8-C7B4-4EC3-82B0-5035C773E59A}"/>
              </a:ext>
            </a:extLst>
          </p:cNvPr>
          <p:cNvPicPr>
            <a:picLocks noChangeAspect="1"/>
          </p:cNvPicPr>
          <p:nvPr/>
        </p:nvPicPr>
        <p:blipFill rotWithShape="1">
          <a:blip r:embed="rId4"/>
          <a:srcRect l="7985" b="5068"/>
          <a:stretch/>
        </p:blipFill>
        <p:spPr>
          <a:xfrm>
            <a:off x="1703512" y="1466584"/>
            <a:ext cx="4558232" cy="3132000"/>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 calcmode="lin" valueType="num">
                                      <p:cBhvr additive="base">
                                        <p:cTn id="7" dur="500" fill="hold"/>
                                        <p:tgtEl>
                                          <p:spTgt spid="102404"/>
                                        </p:tgtEl>
                                        <p:attrNameLst>
                                          <p:attrName>ppt_x</p:attrName>
                                        </p:attrNameLst>
                                      </p:cBhvr>
                                      <p:tavLst>
                                        <p:tav tm="0">
                                          <p:val>
                                            <p:strVal val="#ppt_x"/>
                                          </p:val>
                                        </p:tav>
                                        <p:tav tm="100000">
                                          <p:val>
                                            <p:strVal val="#ppt_x"/>
                                          </p:val>
                                        </p:tav>
                                      </p:tavLst>
                                    </p:anim>
                                    <p:anim calcmode="lin" valueType="num">
                                      <p:cBhvr additive="base">
                                        <p:cTn id="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26129B6-CD54-47F3-8C16-9C1D7AE8B9B0}"/>
              </a:ext>
            </a:extLst>
          </p:cNvPr>
          <p:cNvGrpSpPr/>
          <p:nvPr/>
        </p:nvGrpSpPr>
        <p:grpSpPr>
          <a:xfrm>
            <a:off x="5370733" y="508259"/>
            <a:ext cx="6851561" cy="6349741"/>
            <a:chOff x="2558255" y="14521"/>
            <a:chExt cx="7463350" cy="6811892"/>
          </a:xfrm>
        </p:grpSpPr>
        <p:pic>
          <p:nvPicPr>
            <p:cNvPr id="12" name="图片 11">
              <a:extLst>
                <a:ext uri="{FF2B5EF4-FFF2-40B4-BE49-F238E27FC236}">
                  <a16:creationId xmlns:a16="http://schemas.microsoft.com/office/drawing/2014/main" id="{0E702000-715F-4445-979D-E6EAA9036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521"/>
              <a:ext cx="5784366" cy="6811892"/>
            </a:xfrm>
            <a:prstGeom prst="rect">
              <a:avLst/>
            </a:prstGeom>
          </p:spPr>
        </p:pic>
        <p:sp>
          <p:nvSpPr>
            <p:cNvPr id="14" name="文本框 13">
              <a:extLst>
                <a:ext uri="{FF2B5EF4-FFF2-40B4-BE49-F238E27FC236}">
                  <a16:creationId xmlns:a16="http://schemas.microsoft.com/office/drawing/2014/main" id="{8532E264-6F22-49A8-B148-D36A9269F5B3}"/>
                </a:ext>
              </a:extLst>
            </p:cNvPr>
            <p:cNvSpPr txBox="1"/>
            <p:nvPr/>
          </p:nvSpPr>
          <p:spPr>
            <a:xfrm>
              <a:off x="7392144" y="338753"/>
              <a:ext cx="2232248" cy="70788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侧芽萌发受高浓度生长素抑制</a:t>
              </a:r>
            </a:p>
          </p:txBody>
        </p:sp>
        <p:sp>
          <p:nvSpPr>
            <p:cNvPr id="15" name="文本框 14">
              <a:extLst>
                <a:ext uri="{FF2B5EF4-FFF2-40B4-BE49-F238E27FC236}">
                  <a16:creationId xmlns:a16="http://schemas.microsoft.com/office/drawing/2014/main" id="{94F76B4B-5387-43EF-B847-7538D2F8B2F3}"/>
                </a:ext>
              </a:extLst>
            </p:cNvPr>
            <p:cNvSpPr txBox="1"/>
            <p:nvPr/>
          </p:nvSpPr>
          <p:spPr>
            <a:xfrm>
              <a:off x="6312024" y="31587"/>
              <a:ext cx="93610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茎尖</a:t>
              </a:r>
            </a:p>
          </p:txBody>
        </p:sp>
        <p:sp>
          <p:nvSpPr>
            <p:cNvPr id="16" name="文本框 15">
              <a:extLst>
                <a:ext uri="{FF2B5EF4-FFF2-40B4-BE49-F238E27FC236}">
                  <a16:creationId xmlns:a16="http://schemas.microsoft.com/office/drawing/2014/main" id="{5E7BA182-C519-434F-BD22-EF878730C27B}"/>
                </a:ext>
              </a:extLst>
            </p:cNvPr>
            <p:cNvSpPr txBox="1"/>
            <p:nvPr/>
          </p:nvSpPr>
          <p:spPr>
            <a:xfrm>
              <a:off x="7391358" y="1201633"/>
              <a:ext cx="2630247" cy="1089586"/>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生长素</a:t>
              </a:r>
              <a:r>
                <a:rPr lang="en-US" altLang="zh-CN" dirty="0"/>
                <a:t>/</a:t>
              </a:r>
              <a:r>
                <a:rPr lang="zh-CN" altLang="en-US" dirty="0"/>
                <a:t>细胞分裂素比例恰当，侧芽萌发成侧枝</a:t>
              </a:r>
            </a:p>
          </p:txBody>
        </p:sp>
        <p:sp>
          <p:nvSpPr>
            <p:cNvPr id="17" name="文本框 16">
              <a:extLst>
                <a:ext uri="{FF2B5EF4-FFF2-40B4-BE49-F238E27FC236}">
                  <a16:creationId xmlns:a16="http://schemas.microsoft.com/office/drawing/2014/main" id="{C2B91BB8-771D-4579-A01C-0EAC97CF862B}"/>
                </a:ext>
              </a:extLst>
            </p:cNvPr>
            <p:cNvSpPr txBox="1"/>
            <p:nvPr/>
          </p:nvSpPr>
          <p:spPr>
            <a:xfrm>
              <a:off x="7813237" y="2446214"/>
              <a:ext cx="1973019" cy="1089586"/>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侧枝在细胞分裂素作用下产生新芽</a:t>
              </a:r>
            </a:p>
          </p:txBody>
        </p:sp>
        <p:sp>
          <p:nvSpPr>
            <p:cNvPr id="18" name="文本框 17">
              <a:extLst>
                <a:ext uri="{FF2B5EF4-FFF2-40B4-BE49-F238E27FC236}">
                  <a16:creationId xmlns:a16="http://schemas.microsoft.com/office/drawing/2014/main" id="{B2EEA9A1-B1F6-4EAC-A7C9-DD0FE6C2A6D4}"/>
                </a:ext>
              </a:extLst>
            </p:cNvPr>
            <p:cNvSpPr txBox="1"/>
            <p:nvPr/>
          </p:nvSpPr>
          <p:spPr>
            <a:xfrm>
              <a:off x="3098315" y="596587"/>
              <a:ext cx="1872208"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生长素（高）</a:t>
              </a:r>
            </a:p>
          </p:txBody>
        </p:sp>
        <p:sp>
          <p:nvSpPr>
            <p:cNvPr id="19" name="文本框 18">
              <a:extLst>
                <a:ext uri="{FF2B5EF4-FFF2-40B4-BE49-F238E27FC236}">
                  <a16:creationId xmlns:a16="http://schemas.microsoft.com/office/drawing/2014/main" id="{4CFF08E0-039D-45DB-9274-39956B646035}"/>
                </a:ext>
              </a:extLst>
            </p:cNvPr>
            <p:cNvSpPr txBox="1"/>
            <p:nvPr/>
          </p:nvSpPr>
          <p:spPr>
            <a:xfrm>
              <a:off x="2558255" y="5861303"/>
              <a:ext cx="2952328"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细胞分裂素（高）</a:t>
              </a:r>
            </a:p>
          </p:txBody>
        </p:sp>
        <p:sp>
          <p:nvSpPr>
            <p:cNvPr id="20" name="文本框 19">
              <a:extLst>
                <a:ext uri="{FF2B5EF4-FFF2-40B4-BE49-F238E27FC236}">
                  <a16:creationId xmlns:a16="http://schemas.microsoft.com/office/drawing/2014/main" id="{EB6A8F05-490A-483C-AAEA-CA3237B5AFA6}"/>
                </a:ext>
              </a:extLst>
            </p:cNvPr>
            <p:cNvSpPr txBox="1"/>
            <p:nvPr/>
          </p:nvSpPr>
          <p:spPr>
            <a:xfrm>
              <a:off x="3431704" y="4149080"/>
              <a:ext cx="1031237"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（低）</a:t>
              </a:r>
            </a:p>
          </p:txBody>
        </p:sp>
        <p:sp>
          <p:nvSpPr>
            <p:cNvPr id="21" name="文本框 20">
              <a:extLst>
                <a:ext uri="{FF2B5EF4-FFF2-40B4-BE49-F238E27FC236}">
                  <a16:creationId xmlns:a16="http://schemas.microsoft.com/office/drawing/2014/main" id="{6FAEC61A-6066-4CB9-A80D-47C07A28F02A}"/>
                </a:ext>
              </a:extLst>
            </p:cNvPr>
            <p:cNvSpPr txBox="1"/>
            <p:nvPr/>
          </p:nvSpPr>
          <p:spPr>
            <a:xfrm>
              <a:off x="2783632" y="2437775"/>
              <a:ext cx="1080120"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（低）</a:t>
              </a:r>
            </a:p>
          </p:txBody>
        </p:sp>
      </p:grpSp>
      <p:sp>
        <p:nvSpPr>
          <p:cNvPr id="8" name="Text Box 3">
            <a:extLst>
              <a:ext uri="{FF2B5EF4-FFF2-40B4-BE49-F238E27FC236}">
                <a16:creationId xmlns:a16="http://schemas.microsoft.com/office/drawing/2014/main" id="{2BD85131-2E46-4A73-B9DE-618C2CC03FD2}"/>
              </a:ext>
            </a:extLst>
          </p:cNvPr>
          <p:cNvSpPr txBox="1">
            <a:spLocks noChangeArrowheads="1"/>
          </p:cNvSpPr>
          <p:nvPr/>
        </p:nvSpPr>
        <p:spPr bwMode="auto">
          <a:xfrm>
            <a:off x="1014505" y="2069150"/>
            <a:ext cx="4454636"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0000"/>
                </a:solidFill>
                <a:latin typeface="微软雅黑" panose="020B0503020204020204" pitchFamily="34" charset="-122"/>
                <a:ea typeface="微软雅黑" panose="020B0503020204020204" pitchFamily="34" charset="-122"/>
              </a:rPr>
              <a:t>形成原因：</a:t>
            </a:r>
          </a:p>
          <a:p>
            <a:pPr eaLnBrk="1" hangingPunct="1">
              <a:spcBef>
                <a:spcPct val="50000"/>
              </a:spcBef>
            </a:pPr>
            <a:r>
              <a:rPr kumimoji="1" lang="zh-CN" altLang="en-US" sz="2800" b="1" dirty="0">
                <a:solidFill>
                  <a:srgbClr val="FFCC66"/>
                </a:solidFill>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顶芽产生的生长素向下运输，大量地积累在侧芽部位，侧芽对生长素浓度又比较敏感，使侧芽的生长受到抑制。</a:t>
            </a:r>
          </a:p>
        </p:txBody>
      </p:sp>
      <p:sp>
        <p:nvSpPr>
          <p:cNvPr id="9" name="Text Box 7">
            <a:extLst>
              <a:ext uri="{FF2B5EF4-FFF2-40B4-BE49-F238E27FC236}">
                <a16:creationId xmlns:a16="http://schemas.microsoft.com/office/drawing/2014/main" id="{17865754-9924-4176-AE61-813FE0FCE8E1}"/>
              </a:ext>
            </a:extLst>
          </p:cNvPr>
          <p:cNvSpPr txBox="1">
            <a:spLocks noChangeArrowheads="1"/>
          </p:cNvSpPr>
          <p:nvPr/>
        </p:nvSpPr>
        <p:spPr bwMode="auto">
          <a:xfrm>
            <a:off x="2903046" y="5807458"/>
            <a:ext cx="223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990000"/>
                </a:solidFill>
                <a:latin typeface="微软雅黑" panose="020B0503020204020204" pitchFamily="34" charset="-122"/>
                <a:ea typeface="微软雅黑" panose="020B0503020204020204" pitchFamily="34" charset="-122"/>
              </a:rPr>
              <a:t>修剪整枝</a:t>
            </a:r>
          </a:p>
        </p:txBody>
      </p:sp>
      <p:sp>
        <p:nvSpPr>
          <p:cNvPr id="10" name="WordArt 8">
            <a:extLst>
              <a:ext uri="{FF2B5EF4-FFF2-40B4-BE49-F238E27FC236}">
                <a16:creationId xmlns:a16="http://schemas.microsoft.com/office/drawing/2014/main" id="{3B3404E2-1542-4B20-AAB5-E25451FCD308}"/>
              </a:ext>
            </a:extLst>
          </p:cNvPr>
          <p:cNvSpPr>
            <a:spLocks noChangeArrowheads="1" noChangeShapeType="1" noTextEdit="1"/>
          </p:cNvSpPr>
          <p:nvPr/>
        </p:nvSpPr>
        <p:spPr bwMode="auto">
          <a:xfrm>
            <a:off x="1127448" y="5222960"/>
            <a:ext cx="1866900" cy="692150"/>
          </a:xfrm>
          <a:prstGeom prst="rect">
            <a:avLst/>
          </a:prstGeom>
        </p:spPr>
        <p:txBody>
          <a:bodyPr wrap="none" fromWordArt="1">
            <a:prstTxWarp prst="textSlantUp">
              <a:avLst>
                <a:gd name="adj" fmla="val 32056"/>
              </a:avLst>
            </a:prstTxWarp>
            <a:scene3d>
              <a:camera prst="orthographicFront"/>
              <a:lightRig rig="threePt" dir="t"/>
            </a:scene3d>
            <a:sp3d extrusionH="57150">
              <a:bevelT w="38100" h="38100"/>
            </a:sp3d>
          </a:bodyPr>
          <a:lstStyle/>
          <a:p>
            <a:pPr algn="ctr" eaLnBrk="1" hangingPunct="1">
              <a:defRPr/>
            </a:pPr>
            <a:r>
              <a:rPr lang="zh-CN" altLang="en-US" sz="2800" b="1" kern="10"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黑体"/>
                <a:ea typeface="黑体"/>
              </a:rPr>
              <a:t>去除方法</a:t>
            </a:r>
          </a:p>
        </p:txBody>
      </p:sp>
      <p:sp>
        <p:nvSpPr>
          <p:cNvPr id="13" name="Rectangle 2">
            <a:extLst>
              <a:ext uri="{FF2B5EF4-FFF2-40B4-BE49-F238E27FC236}">
                <a16:creationId xmlns:a16="http://schemas.microsoft.com/office/drawing/2014/main" id="{0CB55774-EA2C-4C01-8CDE-48BFD61C08FD}"/>
              </a:ext>
            </a:extLst>
          </p:cNvPr>
          <p:cNvSpPr>
            <a:spLocks noGrp="1" noChangeArrowheads="1"/>
          </p:cNvSpPr>
          <p:nvPr>
            <p:ph type="title"/>
          </p:nvPr>
        </p:nvSpPr>
        <p:spPr bwMode="auto">
          <a:xfrm>
            <a:off x="983432" y="1241740"/>
            <a:ext cx="4598987"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dirty="0">
                <a:solidFill>
                  <a:srgbClr val="000000"/>
                </a:solidFill>
                <a:latin typeface="微软雅黑" panose="020B0503020204020204" pitchFamily="34" charset="-122"/>
                <a:ea typeface="微软雅黑" panose="020B0503020204020204" pitchFamily="34" charset="-122"/>
              </a:rPr>
              <a:t>1. </a:t>
            </a:r>
            <a:r>
              <a:rPr lang="zh-CN" altLang="en-US" sz="3200" b="1" dirty="0">
                <a:solidFill>
                  <a:srgbClr val="000000"/>
                </a:solidFill>
                <a:latin typeface="微软雅黑" panose="020B0503020204020204" pitchFamily="34" charset="-122"/>
                <a:ea typeface="微软雅黑" panose="020B0503020204020204" pitchFamily="34" charset="-122"/>
              </a:rPr>
              <a:t>顶端优势</a:t>
            </a:r>
          </a:p>
        </p:txBody>
      </p:sp>
      <p:sp>
        <p:nvSpPr>
          <p:cNvPr id="4" name="Rectangle 2">
            <a:extLst>
              <a:ext uri="{FF2B5EF4-FFF2-40B4-BE49-F238E27FC236}">
                <a16:creationId xmlns:a16="http://schemas.microsoft.com/office/drawing/2014/main" id="{3EA7C8FF-A8E2-47FA-98CD-E86FE4E2975F}"/>
              </a:ext>
            </a:extLst>
          </p:cNvPr>
          <p:cNvSpPr txBox="1">
            <a:spLocks noChangeArrowheads="1"/>
          </p:cNvSpPr>
          <p:nvPr/>
        </p:nvSpPr>
        <p:spPr bwMode="auto">
          <a:xfrm>
            <a:off x="893482" y="209432"/>
            <a:ext cx="7148513" cy="863600"/>
          </a:xfrm>
          <a:prstGeom prst="rect">
            <a:avLst/>
          </a:prstGeom>
          <a:no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4000" b="1" kern="0" dirty="0">
                <a:latin typeface="微软雅黑" panose="020B0503020204020204" pitchFamily="34" charset="-122"/>
                <a:ea typeface="微软雅黑" panose="020B0503020204020204" pitchFamily="34" charset="-122"/>
              </a:rPr>
              <a:t>生长素作用两重性举例</a:t>
            </a:r>
          </a:p>
        </p:txBody>
      </p:sp>
    </p:spTree>
    <p:extLst>
      <p:ext uri="{BB962C8B-B14F-4D97-AF65-F5344CB8AC3E}">
        <p14:creationId xmlns:p14="http://schemas.microsoft.com/office/powerpoint/2010/main" val="20461671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a:extLst>
              <a:ext uri="{FF2B5EF4-FFF2-40B4-BE49-F238E27FC236}">
                <a16:creationId xmlns:a16="http://schemas.microsoft.com/office/drawing/2014/main" id="{9F46ED11-449F-428F-8E19-431EF61F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981075"/>
            <a:ext cx="367188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Text Box 3">
            <a:extLst>
              <a:ext uri="{FF2B5EF4-FFF2-40B4-BE49-F238E27FC236}">
                <a16:creationId xmlns:a16="http://schemas.microsoft.com/office/drawing/2014/main" id="{BDD886E7-BE7D-49B6-A981-724593B0AA78}"/>
              </a:ext>
            </a:extLst>
          </p:cNvPr>
          <p:cNvSpPr txBox="1">
            <a:spLocks noChangeArrowheads="1"/>
          </p:cNvSpPr>
          <p:nvPr/>
        </p:nvSpPr>
        <p:spPr bwMode="auto">
          <a:xfrm>
            <a:off x="3071814" y="6149975"/>
            <a:ext cx="1982787" cy="584200"/>
          </a:xfrm>
          <a:prstGeom prst="rect">
            <a:avLst/>
          </a:prstGeom>
          <a:noFill/>
          <a:ln w="9525">
            <a:noFill/>
            <a:miter lim="800000"/>
            <a:headEnd/>
            <a:tailEnd/>
          </a:ln>
          <a:effectLst/>
        </p:spPr>
        <p:txBody>
          <a:bodyPr>
            <a:spAutoFit/>
          </a:bodyPr>
          <a:lstStyle/>
          <a:p>
            <a:pPr eaLnBrk="1" hangingPunct="1">
              <a:spcBef>
                <a:spcPct val="50000"/>
              </a:spcBef>
              <a:defRPr/>
            </a:pPr>
            <a:r>
              <a:rPr lang="zh-CN" altLang="en-US" sz="3200" b="1" dirty="0">
                <a:latin typeface="微软雅黑" panose="020B0503020204020204" pitchFamily="34" charset="-122"/>
                <a:ea typeface="微软雅黑" panose="020B0503020204020204" pitchFamily="34" charset="-122"/>
              </a:rPr>
              <a:t>顶端优势</a:t>
            </a:r>
          </a:p>
        </p:txBody>
      </p:sp>
      <p:sp>
        <p:nvSpPr>
          <p:cNvPr id="144388" name="Text Box 4">
            <a:extLst>
              <a:ext uri="{FF2B5EF4-FFF2-40B4-BE49-F238E27FC236}">
                <a16:creationId xmlns:a16="http://schemas.microsoft.com/office/drawing/2014/main" id="{49777927-DCE4-457A-AB4F-F7850A0B64C2}"/>
              </a:ext>
            </a:extLst>
          </p:cNvPr>
          <p:cNvSpPr txBox="1">
            <a:spLocks noChangeArrowheads="1"/>
          </p:cNvSpPr>
          <p:nvPr/>
        </p:nvSpPr>
        <p:spPr bwMode="auto">
          <a:xfrm>
            <a:off x="7104064" y="6115050"/>
            <a:ext cx="2808287" cy="584200"/>
          </a:xfrm>
          <a:prstGeom prst="rect">
            <a:avLst/>
          </a:prstGeom>
          <a:noFill/>
          <a:ln w="9525">
            <a:noFill/>
            <a:miter lim="800000"/>
            <a:headEnd/>
            <a:tailEnd/>
          </a:ln>
          <a:effectLst/>
        </p:spPr>
        <p:txBody>
          <a:bodyPr>
            <a:spAutoFit/>
          </a:bodyPr>
          <a:lstStyle/>
          <a:p>
            <a:pPr eaLnBrk="1" hangingPunct="1">
              <a:spcBef>
                <a:spcPct val="50000"/>
              </a:spcBef>
              <a:defRPr/>
            </a:pPr>
            <a:r>
              <a:rPr lang="zh-CN" altLang="en-US" sz="3200" b="1" dirty="0">
                <a:latin typeface="微软雅黑" panose="020B0503020204020204" pitchFamily="34" charset="-122"/>
                <a:ea typeface="微软雅黑" panose="020B0503020204020204" pitchFamily="34" charset="-122"/>
              </a:rPr>
              <a:t>解除顶端优势</a:t>
            </a:r>
          </a:p>
        </p:txBody>
      </p:sp>
      <p:pic>
        <p:nvPicPr>
          <p:cNvPr id="13317" name="Picture 5">
            <a:extLst>
              <a:ext uri="{FF2B5EF4-FFF2-40B4-BE49-F238E27FC236}">
                <a16:creationId xmlns:a16="http://schemas.microsoft.com/office/drawing/2014/main" id="{DFC50FFC-CA81-4B62-835E-BC02B715A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981075"/>
            <a:ext cx="3743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6">
            <a:extLst>
              <a:ext uri="{FF2B5EF4-FFF2-40B4-BE49-F238E27FC236}">
                <a16:creationId xmlns:a16="http://schemas.microsoft.com/office/drawing/2014/main" id="{37F0C1AC-0FD6-4B82-BA82-3744DD709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981075"/>
            <a:ext cx="12954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7">
            <a:extLst>
              <a:ext uri="{FF2B5EF4-FFF2-40B4-BE49-F238E27FC236}">
                <a16:creationId xmlns:a16="http://schemas.microsoft.com/office/drawing/2014/main" id="{450267AF-6976-4F19-B96A-6CF44792DF91}"/>
              </a:ext>
            </a:extLst>
          </p:cNvPr>
          <p:cNvSpPr txBox="1">
            <a:spLocks noChangeArrowheads="1"/>
          </p:cNvSpPr>
          <p:nvPr/>
        </p:nvSpPr>
        <p:spPr bwMode="auto">
          <a:xfrm>
            <a:off x="8442623" y="260351"/>
            <a:ext cx="46166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b="1" u="sng">
              <a:latin typeface="Tahoma" panose="020B0604030504040204" pitchFamily="34" charset="0"/>
            </a:endParaRPr>
          </a:p>
        </p:txBody>
      </p:sp>
      <p:sp>
        <p:nvSpPr>
          <p:cNvPr id="13320" name="Text Box 8">
            <a:extLst>
              <a:ext uri="{FF2B5EF4-FFF2-40B4-BE49-F238E27FC236}">
                <a16:creationId xmlns:a16="http://schemas.microsoft.com/office/drawing/2014/main" id="{681F676D-2AF6-4AF9-B2E4-AE14FB19B3DD}"/>
              </a:ext>
            </a:extLst>
          </p:cNvPr>
          <p:cNvSpPr txBox="1">
            <a:spLocks noChangeArrowheads="1"/>
          </p:cNvSpPr>
          <p:nvPr/>
        </p:nvSpPr>
        <p:spPr bwMode="auto">
          <a:xfrm>
            <a:off x="9379248" y="260350"/>
            <a:ext cx="46166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b="1" u="sng">
              <a:latin typeface="Tahoma" panose="020B0604030504040204" pitchFamily="34" charset="0"/>
            </a:endParaRPr>
          </a:p>
        </p:txBody>
      </p:sp>
      <p:sp>
        <p:nvSpPr>
          <p:cNvPr id="13321" name="Rectangle 9">
            <a:extLst>
              <a:ext uri="{FF2B5EF4-FFF2-40B4-BE49-F238E27FC236}">
                <a16:creationId xmlns:a16="http://schemas.microsoft.com/office/drawing/2014/main" id="{4D415E34-289A-445C-8C67-275C681FB38A}"/>
              </a:ext>
            </a:extLst>
          </p:cNvPr>
          <p:cNvSpPr>
            <a:spLocks noGrp="1" noChangeArrowheads="1"/>
          </p:cNvSpPr>
          <p:nvPr>
            <p:ph type="title"/>
          </p:nvPr>
        </p:nvSpPr>
        <p:spPr bwMode="auto">
          <a:xfrm>
            <a:off x="912168" y="225426"/>
            <a:ext cx="8229600"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b="1" dirty="0"/>
              <a:t>顶端优势及其解除</a:t>
            </a:r>
          </a:p>
        </p:txBody>
      </p:sp>
    </p:spTree>
    <p:extLst>
      <p:ext uri="{BB962C8B-B14F-4D97-AF65-F5344CB8AC3E}">
        <p14:creationId xmlns:p14="http://schemas.microsoft.com/office/powerpoint/2010/main" val="1946386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144390"/>
                                        </p:tgtEl>
                                      </p:cBhvr>
                                    </p:animEffect>
                                    <p:set>
                                      <p:cBhvr>
                                        <p:cTn id="7" dur="1" fill="hold">
                                          <p:stCondLst>
                                            <p:cond delay="499"/>
                                          </p:stCondLst>
                                        </p:cTn>
                                        <p:tgtEl>
                                          <p:spTgt spid="14439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44386"/>
                                        </p:tgtEl>
                                        <p:attrNameLst>
                                          <p:attrName>style.visibility</p:attrName>
                                        </p:attrNameLst>
                                      </p:cBhvr>
                                      <p:to>
                                        <p:strVal val="visible"/>
                                      </p:to>
                                    </p:set>
                                  </p:childTnLst>
                                </p:cTn>
                              </p:par>
                              <p:par>
                                <p:cTn id="12" presetID="22" presetClass="entr" presetSubtype="1" fill="hold" grpId="0" nodeType="withEffect">
                                  <p:stCondLst>
                                    <p:cond delay="0"/>
                                  </p:stCondLst>
                                  <p:childTnLst>
                                    <p:set>
                                      <p:cBhvr>
                                        <p:cTn id="13" dur="1" fill="hold">
                                          <p:stCondLst>
                                            <p:cond delay="0"/>
                                          </p:stCondLst>
                                        </p:cTn>
                                        <p:tgtEl>
                                          <p:spTgt spid="144388"/>
                                        </p:tgtEl>
                                        <p:attrNameLst>
                                          <p:attrName>style.visibility</p:attrName>
                                        </p:attrNameLst>
                                      </p:cBhvr>
                                      <p:to>
                                        <p:strVal val="visible"/>
                                      </p:to>
                                    </p:set>
                                    <p:animEffect transition="in" filter="wipe(up)">
                                      <p:cBhvr>
                                        <p:cTn id="14" dur="500"/>
                                        <p:tgtEl>
                                          <p:spTgt spid="144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E885C9BC-4002-4673-AF13-3CF522C0838B}"/>
              </a:ext>
            </a:extLst>
          </p:cNvPr>
          <p:cNvSpPr txBox="1">
            <a:spLocks noChangeArrowheads="1"/>
          </p:cNvSpPr>
          <p:nvPr/>
        </p:nvSpPr>
        <p:spPr bwMode="auto">
          <a:xfrm>
            <a:off x="839416" y="179315"/>
            <a:ext cx="8229600" cy="6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顶端优势在农业中的应用</a:t>
            </a:r>
          </a:p>
        </p:txBody>
      </p:sp>
      <p:pic>
        <p:nvPicPr>
          <p:cNvPr id="14339" name="图片 3">
            <a:extLst>
              <a:ext uri="{FF2B5EF4-FFF2-40B4-BE49-F238E27FC236}">
                <a16:creationId xmlns:a16="http://schemas.microsoft.com/office/drawing/2014/main" id="{4D97F536-EA9C-4729-B538-85E86740D8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1200150"/>
            <a:ext cx="6710363"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a:extLst>
              <a:ext uri="{FF2B5EF4-FFF2-40B4-BE49-F238E27FC236}">
                <a16:creationId xmlns:a16="http://schemas.microsoft.com/office/drawing/2014/main" id="{D3C4F982-0DF2-439D-8B27-BA17B5CC5F90}"/>
              </a:ext>
            </a:extLst>
          </p:cNvPr>
          <p:cNvSpPr txBox="1">
            <a:spLocks noChangeArrowheads="1"/>
          </p:cNvSpPr>
          <p:nvPr/>
        </p:nvSpPr>
        <p:spPr bwMode="auto">
          <a:xfrm>
            <a:off x="4043364" y="5646738"/>
            <a:ext cx="3889375" cy="707886"/>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4000" b="1" dirty="0">
                <a:effectLst>
                  <a:outerShdw blurRad="38100" dist="38100" dir="2700000" algn="tl">
                    <a:srgbClr val="C0C0C0"/>
                  </a:outerShdw>
                </a:effectLst>
                <a:latin typeface="Arial" charset="0"/>
                <a:ea typeface="华文新魏" pitchFamily="2" charset="-122"/>
              </a:rPr>
              <a:t>棉花打顶</a:t>
            </a:r>
          </a:p>
        </p:txBody>
      </p:sp>
    </p:spTree>
    <p:extLst>
      <p:ext uri="{BB962C8B-B14F-4D97-AF65-F5344CB8AC3E}">
        <p14:creationId xmlns:p14="http://schemas.microsoft.com/office/powerpoint/2010/main" val="1407431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图片 2">
            <a:extLst>
              <a:ext uri="{FF2B5EF4-FFF2-40B4-BE49-F238E27FC236}">
                <a16:creationId xmlns:a16="http://schemas.microsoft.com/office/drawing/2014/main" id="{485EAA45-58BA-4D58-9688-9CC459E3E4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041" y="1688462"/>
            <a:ext cx="5228010" cy="34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a:extLst>
              <a:ext uri="{FF2B5EF4-FFF2-40B4-BE49-F238E27FC236}">
                <a16:creationId xmlns:a16="http://schemas.microsoft.com/office/drawing/2014/main" id="{EED41E6A-E429-4812-9E97-DE15B2955675}"/>
              </a:ext>
            </a:extLst>
          </p:cNvPr>
          <p:cNvSpPr txBox="1">
            <a:spLocks noChangeArrowheads="1"/>
          </p:cNvSpPr>
          <p:nvPr/>
        </p:nvSpPr>
        <p:spPr bwMode="auto">
          <a:xfrm>
            <a:off x="4043364" y="5646738"/>
            <a:ext cx="3889375" cy="707886"/>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4000" b="1" dirty="0">
                <a:effectLst>
                  <a:outerShdw blurRad="38100" dist="38100" dir="2700000" algn="tl">
                    <a:srgbClr val="C0C0C0"/>
                  </a:outerShdw>
                </a:effectLst>
                <a:latin typeface="Arial" charset="0"/>
                <a:ea typeface="华文新魏" pitchFamily="2" charset="-122"/>
              </a:rPr>
              <a:t>茶园剪枝</a:t>
            </a:r>
          </a:p>
        </p:txBody>
      </p:sp>
      <p:pic>
        <p:nvPicPr>
          <p:cNvPr id="15365" name="图片 6">
            <a:extLst>
              <a:ext uri="{FF2B5EF4-FFF2-40B4-BE49-F238E27FC236}">
                <a16:creationId xmlns:a16="http://schemas.microsoft.com/office/drawing/2014/main" id="{4AF2D955-87AF-4BBC-B0BB-42DF6438C6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029" y="1688462"/>
            <a:ext cx="5220701" cy="348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a:extLst>
              <a:ext uri="{FF2B5EF4-FFF2-40B4-BE49-F238E27FC236}">
                <a16:creationId xmlns:a16="http://schemas.microsoft.com/office/drawing/2014/main" id="{083F4D1B-BCF4-44F9-AB35-E422A4931118}"/>
              </a:ext>
            </a:extLst>
          </p:cNvPr>
          <p:cNvSpPr txBox="1">
            <a:spLocks noChangeArrowheads="1"/>
          </p:cNvSpPr>
          <p:nvPr/>
        </p:nvSpPr>
        <p:spPr bwMode="auto">
          <a:xfrm>
            <a:off x="839416" y="179315"/>
            <a:ext cx="8229600" cy="6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顶端优势在农业中的应用</a:t>
            </a:r>
          </a:p>
        </p:txBody>
      </p:sp>
    </p:spTree>
    <p:extLst>
      <p:ext uri="{BB962C8B-B14F-4D97-AF65-F5344CB8AC3E}">
        <p14:creationId xmlns:p14="http://schemas.microsoft.com/office/powerpoint/2010/main" val="1122477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95F867F9-032B-4CF8-9A6A-3A8DEE30DC6F}"/>
              </a:ext>
            </a:extLst>
          </p:cNvPr>
          <p:cNvSpPr txBox="1">
            <a:spLocks noChangeArrowheads="1"/>
          </p:cNvSpPr>
          <p:nvPr/>
        </p:nvSpPr>
        <p:spPr bwMode="auto">
          <a:xfrm>
            <a:off x="839416" y="260648"/>
            <a:ext cx="8229600" cy="58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顶端优势在园艺中的应用</a:t>
            </a:r>
          </a:p>
        </p:txBody>
      </p:sp>
      <p:sp>
        <p:nvSpPr>
          <p:cNvPr id="7" name="Text Box 3">
            <a:extLst>
              <a:ext uri="{FF2B5EF4-FFF2-40B4-BE49-F238E27FC236}">
                <a16:creationId xmlns:a16="http://schemas.microsoft.com/office/drawing/2014/main" id="{115F9A23-0540-468B-BC73-4B1C409BE25B}"/>
              </a:ext>
            </a:extLst>
          </p:cNvPr>
          <p:cNvSpPr txBox="1">
            <a:spLocks noChangeArrowheads="1"/>
          </p:cNvSpPr>
          <p:nvPr/>
        </p:nvSpPr>
        <p:spPr bwMode="auto">
          <a:xfrm>
            <a:off x="3941764" y="6149976"/>
            <a:ext cx="3887787" cy="646113"/>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3600" b="1" dirty="0">
                <a:effectLst>
                  <a:outerShdw blurRad="38100" dist="38100" dir="2700000" algn="tl">
                    <a:srgbClr val="C0C0C0"/>
                  </a:outerShdw>
                </a:effectLst>
                <a:latin typeface="Arial" charset="0"/>
                <a:ea typeface="华文新魏" pitchFamily="2" charset="-122"/>
              </a:rPr>
              <a:t>调节植株形态</a:t>
            </a:r>
          </a:p>
        </p:txBody>
      </p:sp>
      <p:pic>
        <p:nvPicPr>
          <p:cNvPr id="16388" name="图片 2">
            <a:extLst>
              <a:ext uri="{FF2B5EF4-FFF2-40B4-BE49-F238E27FC236}">
                <a16:creationId xmlns:a16="http://schemas.microsoft.com/office/drawing/2014/main" id="{BB6F6F8A-33BF-48D8-99C8-BFFF9EC892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6113" y="950914"/>
            <a:ext cx="3968750"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3">
            <a:extLst>
              <a:ext uri="{FF2B5EF4-FFF2-40B4-BE49-F238E27FC236}">
                <a16:creationId xmlns:a16="http://schemas.microsoft.com/office/drawing/2014/main" id="{5E6E7599-6251-40CD-9814-D2343E9D9E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950914"/>
            <a:ext cx="3968750"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720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E2C9DD5-A64A-4336-9793-1478F99A16D7}"/>
              </a:ext>
            </a:extLst>
          </p:cNvPr>
          <p:cNvSpPr txBox="1">
            <a:spLocks noChangeArrowheads="1"/>
          </p:cNvSpPr>
          <p:nvPr/>
        </p:nvSpPr>
        <p:spPr bwMode="auto">
          <a:xfrm>
            <a:off x="3941764" y="6149976"/>
            <a:ext cx="3887787" cy="646113"/>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3600" b="1" dirty="0">
                <a:effectLst>
                  <a:outerShdw blurRad="38100" dist="38100" dir="2700000" algn="tl">
                    <a:srgbClr val="C0C0C0"/>
                  </a:outerShdw>
                </a:effectLst>
                <a:latin typeface="Arial" charset="0"/>
                <a:ea typeface="华文新魏" pitchFamily="2" charset="-122"/>
              </a:rPr>
              <a:t>调节植株形态</a:t>
            </a:r>
          </a:p>
        </p:txBody>
      </p:sp>
      <p:pic>
        <p:nvPicPr>
          <p:cNvPr id="17412" name="图片 4">
            <a:extLst>
              <a:ext uri="{FF2B5EF4-FFF2-40B4-BE49-F238E27FC236}">
                <a16:creationId xmlns:a16="http://schemas.microsoft.com/office/drawing/2014/main" id="{B84F4E16-C921-4E7D-830B-304E0B7EF15D}"/>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208213" y="3548304"/>
            <a:ext cx="3887787"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6">
            <a:extLst>
              <a:ext uri="{FF2B5EF4-FFF2-40B4-BE49-F238E27FC236}">
                <a16:creationId xmlns:a16="http://schemas.microsoft.com/office/drawing/2014/main" id="{141BF5C6-536D-4C8E-B5D1-12DFFB4E5CE7}"/>
              </a:ext>
            </a:extLst>
          </p:cNvPr>
          <p:cNvPicPr preferRelativeResize="0">
            <a:picLocks/>
          </p:cNvPicPr>
          <p:nvPr/>
        </p:nvPicPr>
        <p:blipFill>
          <a:blip r:embed="rId4">
            <a:extLst>
              <a:ext uri="{28A0092B-C50C-407E-A947-70E740481C1C}">
                <a14:useLocalDpi xmlns:a14="http://schemas.microsoft.com/office/drawing/2010/main" val="0"/>
              </a:ext>
            </a:extLst>
          </a:blip>
          <a:srcRect b="5225"/>
          <a:stretch>
            <a:fillRect/>
          </a:stretch>
        </p:blipFill>
        <p:spPr bwMode="auto">
          <a:xfrm>
            <a:off x="6238483" y="874051"/>
            <a:ext cx="3887788"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9">
            <a:extLst>
              <a:ext uri="{FF2B5EF4-FFF2-40B4-BE49-F238E27FC236}">
                <a16:creationId xmlns:a16="http://schemas.microsoft.com/office/drawing/2014/main" id="{431D4099-52E2-44C2-A010-A356BB5E55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881498"/>
            <a:ext cx="3887787" cy="259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10">
            <a:extLst>
              <a:ext uri="{FF2B5EF4-FFF2-40B4-BE49-F238E27FC236}">
                <a16:creationId xmlns:a16="http://schemas.microsoft.com/office/drawing/2014/main" id="{243BEB98-9670-4242-916A-690B153B85B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38483" y="3548446"/>
            <a:ext cx="3887788" cy="259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a:extLst>
              <a:ext uri="{FF2B5EF4-FFF2-40B4-BE49-F238E27FC236}">
                <a16:creationId xmlns:a16="http://schemas.microsoft.com/office/drawing/2014/main" id="{FB94D295-212C-44F8-BEB0-2C6790F3A0C6}"/>
              </a:ext>
            </a:extLst>
          </p:cNvPr>
          <p:cNvSpPr txBox="1">
            <a:spLocks noChangeArrowheads="1"/>
          </p:cNvSpPr>
          <p:nvPr/>
        </p:nvSpPr>
        <p:spPr bwMode="auto">
          <a:xfrm>
            <a:off x="839416" y="260648"/>
            <a:ext cx="8229600" cy="58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顶端优势在园艺中的应用</a:t>
            </a:r>
          </a:p>
        </p:txBody>
      </p:sp>
    </p:spTree>
    <p:extLst>
      <p:ext uri="{BB962C8B-B14F-4D97-AF65-F5344CB8AC3E}">
        <p14:creationId xmlns:p14="http://schemas.microsoft.com/office/powerpoint/2010/main" val="1697524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a:extLst>
              <a:ext uri="{FF2B5EF4-FFF2-40B4-BE49-F238E27FC236}">
                <a16:creationId xmlns:a16="http://schemas.microsoft.com/office/drawing/2014/main" id="{2BD67050-3356-41A0-94ED-95BC175397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2766835"/>
            <a:ext cx="53101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9">
            <a:extLst>
              <a:ext uri="{FF2B5EF4-FFF2-40B4-BE49-F238E27FC236}">
                <a16:creationId xmlns:a16="http://schemas.microsoft.com/office/drawing/2014/main" id="{9AA14898-9D93-4A3F-B734-4E61A734A88A}"/>
              </a:ext>
            </a:extLst>
          </p:cNvPr>
          <p:cNvSpPr txBox="1">
            <a:spLocks noChangeArrowheads="1"/>
          </p:cNvSpPr>
          <p:nvPr/>
        </p:nvSpPr>
        <p:spPr bwMode="auto">
          <a:xfrm>
            <a:off x="839416" y="188640"/>
            <a:ext cx="8229600" cy="65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顶端优势在木材生产中的应用</a:t>
            </a:r>
          </a:p>
        </p:txBody>
      </p:sp>
      <p:sp>
        <p:nvSpPr>
          <p:cNvPr id="7" name="Text Box 3">
            <a:extLst>
              <a:ext uri="{FF2B5EF4-FFF2-40B4-BE49-F238E27FC236}">
                <a16:creationId xmlns:a16="http://schemas.microsoft.com/office/drawing/2014/main" id="{117C1024-48D6-4F6B-B902-4B6D8DD23971}"/>
              </a:ext>
            </a:extLst>
          </p:cNvPr>
          <p:cNvSpPr txBox="1">
            <a:spLocks noChangeArrowheads="1"/>
          </p:cNvSpPr>
          <p:nvPr/>
        </p:nvSpPr>
        <p:spPr bwMode="auto">
          <a:xfrm>
            <a:off x="1343472" y="5126004"/>
            <a:ext cx="3887787" cy="707886"/>
          </a:xfrm>
          <a:prstGeom prst="rect">
            <a:avLst/>
          </a:prstGeom>
          <a:noFill/>
          <a:ln w="9525">
            <a:noFill/>
            <a:miter lim="800000"/>
            <a:headEnd/>
            <a:tailEnd/>
          </a:ln>
          <a:effectLst/>
        </p:spPr>
        <p:txBody>
          <a:bodyPr>
            <a:spAutoFit/>
          </a:bodyPr>
          <a:lstStyle/>
          <a:p>
            <a:pPr algn="ctr" eaLnBrk="1" hangingPunct="1">
              <a:spcBef>
                <a:spcPct val="50000"/>
              </a:spcBef>
              <a:defRPr/>
            </a:pPr>
            <a:r>
              <a:rPr lang="zh-CN" altLang="en-US" sz="4000" b="1" dirty="0">
                <a:effectLst>
                  <a:outerShdw blurRad="38100" dist="38100" dir="2700000" algn="tl">
                    <a:srgbClr val="C0C0C0"/>
                  </a:outerShdw>
                </a:effectLst>
                <a:latin typeface="Arial" charset="0"/>
                <a:ea typeface="华文新魏" pitchFamily="2" charset="-122"/>
              </a:rPr>
              <a:t>维持顶端优势</a:t>
            </a:r>
          </a:p>
        </p:txBody>
      </p:sp>
      <p:pic>
        <p:nvPicPr>
          <p:cNvPr id="18437" name="图片 1">
            <a:extLst>
              <a:ext uri="{FF2B5EF4-FFF2-40B4-BE49-F238E27FC236}">
                <a16:creationId xmlns:a16="http://schemas.microsoft.com/office/drawing/2014/main" id="{E917CB30-2DB7-479F-99A0-3381C69BB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263" y="1024110"/>
            <a:ext cx="5310188"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983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E4DE81C-DDE1-455B-9EE1-914F2F1391A0}"/>
              </a:ext>
            </a:extLst>
          </p:cNvPr>
          <p:cNvSpPr>
            <a:spLocks noGrp="1" noChangeArrowheads="1"/>
          </p:cNvSpPr>
          <p:nvPr>
            <p:ph type="title"/>
          </p:nvPr>
        </p:nvSpPr>
        <p:spPr bwMode="auto">
          <a:xfrm>
            <a:off x="983432" y="260648"/>
            <a:ext cx="9865916" cy="700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600" b="1" dirty="0">
                <a:latin typeface="微软雅黑" panose="020B0503020204020204" pitchFamily="34" charset="-122"/>
                <a:ea typeface="微软雅黑" panose="020B0503020204020204" pitchFamily="34" charset="-122"/>
              </a:rPr>
              <a:t>2. </a:t>
            </a:r>
            <a:r>
              <a:rPr lang="zh-CN" altLang="en-US" sz="3600" b="1" dirty="0">
                <a:latin typeface="微软雅黑" panose="020B0503020204020204" pitchFamily="34" charset="-122"/>
                <a:ea typeface="微软雅黑" panose="020B0503020204020204" pitchFamily="34" charset="-122"/>
              </a:rPr>
              <a:t>茎的背地性和根的向地性生长</a:t>
            </a:r>
          </a:p>
        </p:txBody>
      </p:sp>
      <p:pic>
        <p:nvPicPr>
          <p:cNvPr id="19459" name="Picture 15" descr="H003T005">
            <a:hlinkClick r:id="rId3"/>
            <a:extLst>
              <a:ext uri="{FF2B5EF4-FFF2-40B4-BE49-F238E27FC236}">
                <a16:creationId xmlns:a16="http://schemas.microsoft.com/office/drawing/2014/main" id="{3A53EF54-2CEC-45FB-9FEF-6DD2C9B68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556792"/>
            <a:ext cx="32258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6" descr="HE2060T1">
            <a:extLst>
              <a:ext uri="{FF2B5EF4-FFF2-40B4-BE49-F238E27FC236}">
                <a16:creationId xmlns:a16="http://schemas.microsoft.com/office/drawing/2014/main" id="{8748207D-2C67-4EB1-BA9D-784E630A1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952" y="1556792"/>
            <a:ext cx="5106449"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9289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根茎生长2">
            <a:extLst>
              <a:ext uri="{FF2B5EF4-FFF2-40B4-BE49-F238E27FC236}">
                <a16:creationId xmlns:a16="http://schemas.microsoft.com/office/drawing/2014/main" id="{342E5E04-FD92-4EB4-9846-B8CE26D89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4" y="404813"/>
            <a:ext cx="6084887" cy="41973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483" name="WordArt 3">
            <a:extLst>
              <a:ext uri="{FF2B5EF4-FFF2-40B4-BE49-F238E27FC236}">
                <a16:creationId xmlns:a16="http://schemas.microsoft.com/office/drawing/2014/main" id="{C716CAD7-A1AD-4C31-9E72-72CA0A57054C}"/>
              </a:ext>
            </a:extLst>
          </p:cNvPr>
          <p:cNvSpPr>
            <a:spLocks noChangeArrowheads="1" noChangeShapeType="1" noTextEdit="1"/>
          </p:cNvSpPr>
          <p:nvPr/>
        </p:nvSpPr>
        <p:spPr bwMode="auto">
          <a:xfrm>
            <a:off x="7464426" y="2341564"/>
            <a:ext cx="119063" cy="79375"/>
          </a:xfrm>
          <a:prstGeom prst="rect">
            <a:avLst/>
          </a:prstGeom>
        </p:spPr>
        <p:txBody>
          <a:bodyPr wrap="none" fromWordArt="1">
            <a:prstTxWarp prst="textDeflate">
              <a:avLst>
                <a:gd name="adj" fmla="val 0"/>
              </a:avLst>
            </a:prstTxWarp>
          </a:bodyPr>
          <a:lstStyle/>
          <a:p>
            <a:pPr algn="ctr"/>
            <a:r>
              <a:rPr lang="en-US" altLang="zh-CN" sz="3600" kern="10">
                <a:ln w="9525">
                  <a:solidFill>
                    <a:schemeClr val="accent2"/>
                  </a:solidFill>
                  <a:round/>
                  <a:headEnd/>
                  <a:tailEnd/>
                </a:ln>
                <a:solidFill>
                  <a:schemeClr val="accent2"/>
                </a:solidFill>
                <a:latin typeface="宋体" panose="02010600030101010101" pitchFamily="2" charset="-122"/>
              </a:rPr>
              <a:t>.</a:t>
            </a:r>
            <a:endParaRPr lang="zh-CN" altLang="en-US" sz="3600" kern="10">
              <a:ln w="9525">
                <a:solidFill>
                  <a:schemeClr val="accent2"/>
                </a:solidFill>
                <a:round/>
                <a:headEnd/>
                <a:tailEnd/>
              </a:ln>
              <a:solidFill>
                <a:schemeClr val="accent2"/>
              </a:solidFill>
              <a:latin typeface="宋体" panose="02010600030101010101" pitchFamily="2" charset="-122"/>
            </a:endParaRPr>
          </a:p>
        </p:txBody>
      </p:sp>
      <p:sp>
        <p:nvSpPr>
          <p:cNvPr id="20484" name="WordArt 4">
            <a:extLst>
              <a:ext uri="{FF2B5EF4-FFF2-40B4-BE49-F238E27FC236}">
                <a16:creationId xmlns:a16="http://schemas.microsoft.com/office/drawing/2014/main" id="{5C21F74A-DA2B-44D1-9888-330AD0C74ADA}"/>
              </a:ext>
            </a:extLst>
          </p:cNvPr>
          <p:cNvSpPr>
            <a:spLocks noChangeArrowheads="1" noChangeShapeType="1" noTextEdit="1"/>
          </p:cNvSpPr>
          <p:nvPr/>
        </p:nvSpPr>
        <p:spPr bwMode="auto">
          <a:xfrm>
            <a:off x="7464426" y="2203451"/>
            <a:ext cx="119063" cy="79375"/>
          </a:xfrm>
          <a:prstGeom prst="rect">
            <a:avLst/>
          </a:prstGeom>
        </p:spPr>
        <p:txBody>
          <a:bodyPr wrap="none" fromWordArt="1">
            <a:prstTxWarp prst="textDeflate">
              <a:avLst>
                <a:gd name="adj" fmla="val 0"/>
              </a:avLst>
            </a:prstTxWarp>
          </a:bodyPr>
          <a:lstStyle/>
          <a:p>
            <a:pPr algn="ctr"/>
            <a:r>
              <a:rPr lang="en-US" altLang="zh-CN" sz="3600" kern="10">
                <a:ln w="9525">
                  <a:solidFill>
                    <a:srgbClr val="FF0000"/>
                  </a:solidFill>
                  <a:round/>
                  <a:headEnd/>
                  <a:tailEnd/>
                </a:ln>
                <a:solidFill>
                  <a:srgbClr val="FF0000"/>
                </a:solidFill>
                <a:latin typeface="宋体" panose="02010600030101010101" pitchFamily="2" charset="-122"/>
              </a:rPr>
              <a:t>.</a:t>
            </a:r>
            <a:endParaRPr lang="zh-CN" altLang="en-US" sz="3600" kern="10">
              <a:ln w="9525">
                <a:solidFill>
                  <a:srgbClr val="FF0000"/>
                </a:solidFill>
                <a:round/>
                <a:headEnd/>
                <a:tailEnd/>
              </a:ln>
              <a:solidFill>
                <a:srgbClr val="FF0000"/>
              </a:solidFill>
              <a:latin typeface="宋体" panose="02010600030101010101" pitchFamily="2" charset="-122"/>
            </a:endParaRPr>
          </a:p>
        </p:txBody>
      </p:sp>
      <p:sp>
        <p:nvSpPr>
          <p:cNvPr id="20485" name="WordArt 5">
            <a:extLst>
              <a:ext uri="{FF2B5EF4-FFF2-40B4-BE49-F238E27FC236}">
                <a16:creationId xmlns:a16="http://schemas.microsoft.com/office/drawing/2014/main" id="{647830BD-887A-4193-B652-3E019DCD0FF4}"/>
              </a:ext>
            </a:extLst>
          </p:cNvPr>
          <p:cNvSpPr>
            <a:spLocks noChangeArrowheads="1" noChangeShapeType="1" noTextEdit="1"/>
          </p:cNvSpPr>
          <p:nvPr/>
        </p:nvSpPr>
        <p:spPr bwMode="auto">
          <a:xfrm>
            <a:off x="4511676" y="2132014"/>
            <a:ext cx="119063" cy="79375"/>
          </a:xfrm>
          <a:prstGeom prst="rect">
            <a:avLst/>
          </a:prstGeom>
        </p:spPr>
        <p:txBody>
          <a:bodyPr wrap="none" fromWordArt="1">
            <a:prstTxWarp prst="textDeflate">
              <a:avLst>
                <a:gd name="adj" fmla="val 0"/>
              </a:avLst>
            </a:prstTxWarp>
          </a:bodyPr>
          <a:lstStyle/>
          <a:p>
            <a:pPr algn="ctr"/>
            <a:r>
              <a:rPr lang="en-US" altLang="zh-CN" sz="3600" kern="10">
                <a:ln w="9525">
                  <a:solidFill>
                    <a:schemeClr val="accent2"/>
                  </a:solidFill>
                  <a:round/>
                  <a:headEnd/>
                  <a:tailEnd/>
                </a:ln>
                <a:solidFill>
                  <a:schemeClr val="accent2"/>
                </a:solidFill>
                <a:latin typeface="宋体" panose="02010600030101010101" pitchFamily="2" charset="-122"/>
              </a:rPr>
              <a:t>.</a:t>
            </a:r>
            <a:endParaRPr lang="zh-CN" altLang="en-US" sz="3600" kern="10">
              <a:ln w="9525">
                <a:solidFill>
                  <a:schemeClr val="accent2"/>
                </a:solidFill>
                <a:round/>
                <a:headEnd/>
                <a:tailEnd/>
              </a:ln>
              <a:solidFill>
                <a:schemeClr val="accent2"/>
              </a:solidFill>
              <a:latin typeface="宋体" panose="02010600030101010101" pitchFamily="2" charset="-122"/>
            </a:endParaRPr>
          </a:p>
        </p:txBody>
      </p:sp>
      <p:sp>
        <p:nvSpPr>
          <p:cNvPr id="20486" name="WordArt 6">
            <a:extLst>
              <a:ext uri="{FF2B5EF4-FFF2-40B4-BE49-F238E27FC236}">
                <a16:creationId xmlns:a16="http://schemas.microsoft.com/office/drawing/2014/main" id="{D76B73BF-5BA3-423A-A334-7C92D6DEF531}"/>
              </a:ext>
            </a:extLst>
          </p:cNvPr>
          <p:cNvSpPr>
            <a:spLocks noChangeArrowheads="1" noChangeShapeType="1" noTextEdit="1"/>
          </p:cNvSpPr>
          <p:nvPr/>
        </p:nvSpPr>
        <p:spPr bwMode="auto">
          <a:xfrm>
            <a:off x="4583113" y="1987551"/>
            <a:ext cx="119062" cy="79375"/>
          </a:xfrm>
          <a:prstGeom prst="rect">
            <a:avLst/>
          </a:prstGeom>
        </p:spPr>
        <p:txBody>
          <a:bodyPr wrap="none" fromWordArt="1">
            <a:prstTxWarp prst="textDeflate">
              <a:avLst>
                <a:gd name="adj" fmla="val 0"/>
              </a:avLst>
            </a:prstTxWarp>
          </a:bodyPr>
          <a:lstStyle/>
          <a:p>
            <a:pPr algn="ctr"/>
            <a:r>
              <a:rPr lang="en-US" altLang="zh-CN" sz="3600" kern="10">
                <a:ln w="9525">
                  <a:solidFill>
                    <a:srgbClr val="FF0000"/>
                  </a:solidFill>
                  <a:round/>
                  <a:headEnd/>
                  <a:tailEnd/>
                </a:ln>
                <a:solidFill>
                  <a:srgbClr val="FF0000"/>
                </a:solidFill>
                <a:latin typeface="宋体" panose="02010600030101010101" pitchFamily="2" charset="-122"/>
              </a:rPr>
              <a:t>.</a:t>
            </a:r>
            <a:endParaRPr lang="zh-CN" altLang="en-US" sz="3600" kern="10">
              <a:ln w="9525">
                <a:solidFill>
                  <a:srgbClr val="FF0000"/>
                </a:solidFill>
                <a:round/>
                <a:headEnd/>
                <a:tailEnd/>
              </a:ln>
              <a:solidFill>
                <a:srgbClr val="FF0000"/>
              </a:solidFill>
              <a:latin typeface="宋体" panose="02010600030101010101" pitchFamily="2" charset="-122"/>
            </a:endParaRPr>
          </a:p>
        </p:txBody>
      </p:sp>
      <p:sp>
        <p:nvSpPr>
          <p:cNvPr id="176135" name="Rectangle 7">
            <a:extLst>
              <a:ext uri="{FF2B5EF4-FFF2-40B4-BE49-F238E27FC236}">
                <a16:creationId xmlns:a16="http://schemas.microsoft.com/office/drawing/2014/main" id="{252D8237-1805-4D9A-9A9F-E16702F3A988}"/>
              </a:ext>
            </a:extLst>
          </p:cNvPr>
          <p:cNvSpPr>
            <a:spLocks noChangeArrowheads="1"/>
          </p:cNvSpPr>
          <p:nvPr/>
        </p:nvSpPr>
        <p:spPr bwMode="auto">
          <a:xfrm>
            <a:off x="6383339" y="3111501"/>
            <a:ext cx="1800225"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ea typeface="黑体" panose="02010609060101010101" pitchFamily="49" charset="-122"/>
              </a:rPr>
              <a:t>对根生长起抑制作用</a:t>
            </a:r>
          </a:p>
        </p:txBody>
      </p:sp>
      <p:sp>
        <p:nvSpPr>
          <p:cNvPr id="176136" name="Rectangle 8">
            <a:extLst>
              <a:ext uri="{FF2B5EF4-FFF2-40B4-BE49-F238E27FC236}">
                <a16:creationId xmlns:a16="http://schemas.microsoft.com/office/drawing/2014/main" id="{42AF09A2-AE9D-4F16-B129-E11E1414F1A3}"/>
              </a:ext>
            </a:extLst>
          </p:cNvPr>
          <p:cNvSpPr>
            <a:spLocks noChangeArrowheads="1"/>
          </p:cNvSpPr>
          <p:nvPr/>
        </p:nvSpPr>
        <p:spPr bwMode="auto">
          <a:xfrm>
            <a:off x="4151314" y="2997201"/>
            <a:ext cx="1728787"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FF"/>
                </a:solidFill>
                <a:ea typeface="黑体" panose="02010609060101010101" pitchFamily="49" charset="-122"/>
              </a:rPr>
              <a:t>对茎生长起促进作用</a:t>
            </a:r>
          </a:p>
        </p:txBody>
      </p:sp>
      <p:sp>
        <p:nvSpPr>
          <p:cNvPr id="176138" name="Rectangle 10">
            <a:extLst>
              <a:ext uri="{FF2B5EF4-FFF2-40B4-BE49-F238E27FC236}">
                <a16:creationId xmlns:a16="http://schemas.microsoft.com/office/drawing/2014/main" id="{61FD4328-5A8F-45B2-8BA3-970A8CEADA73}"/>
              </a:ext>
            </a:extLst>
          </p:cNvPr>
          <p:cNvSpPr>
            <a:spLocks noChangeArrowheads="1"/>
          </p:cNvSpPr>
          <p:nvPr/>
        </p:nvSpPr>
        <p:spPr bwMode="auto">
          <a:xfrm>
            <a:off x="4222751" y="2492375"/>
            <a:ext cx="15843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66"/>
                </a:solidFill>
                <a:ea typeface="黑体" panose="02010609060101010101" pitchFamily="49" charset="-122"/>
              </a:rPr>
              <a:t>浓度高</a:t>
            </a:r>
          </a:p>
        </p:txBody>
      </p:sp>
      <p:sp>
        <p:nvSpPr>
          <p:cNvPr id="176139" name="Rectangle 11">
            <a:extLst>
              <a:ext uri="{FF2B5EF4-FFF2-40B4-BE49-F238E27FC236}">
                <a16:creationId xmlns:a16="http://schemas.microsoft.com/office/drawing/2014/main" id="{9F5B6799-3E98-4EAA-9EDE-40808EBB7FF3}"/>
              </a:ext>
            </a:extLst>
          </p:cNvPr>
          <p:cNvSpPr>
            <a:spLocks noChangeArrowheads="1"/>
          </p:cNvSpPr>
          <p:nvPr/>
        </p:nvSpPr>
        <p:spPr bwMode="auto">
          <a:xfrm>
            <a:off x="6672263" y="2492375"/>
            <a:ext cx="1295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66"/>
                </a:solidFill>
                <a:ea typeface="黑体" panose="02010609060101010101" pitchFamily="49" charset="-122"/>
              </a:rPr>
              <a:t>浓度高</a:t>
            </a:r>
          </a:p>
        </p:txBody>
      </p:sp>
      <p:sp>
        <p:nvSpPr>
          <p:cNvPr id="20491" name="WordArt 12">
            <a:extLst>
              <a:ext uri="{FF2B5EF4-FFF2-40B4-BE49-F238E27FC236}">
                <a16:creationId xmlns:a16="http://schemas.microsoft.com/office/drawing/2014/main" id="{362AB15C-68D7-4425-8454-ACEBC5610C84}"/>
              </a:ext>
            </a:extLst>
          </p:cNvPr>
          <p:cNvSpPr>
            <a:spLocks noChangeArrowheads="1" noChangeShapeType="1" noTextEdit="1"/>
          </p:cNvSpPr>
          <p:nvPr/>
        </p:nvSpPr>
        <p:spPr bwMode="auto">
          <a:xfrm>
            <a:off x="4625976" y="2132014"/>
            <a:ext cx="119063" cy="79375"/>
          </a:xfrm>
          <a:prstGeom prst="rect">
            <a:avLst/>
          </a:prstGeom>
        </p:spPr>
        <p:txBody>
          <a:bodyPr wrap="none" fromWordArt="1">
            <a:prstTxWarp prst="textDeflate">
              <a:avLst>
                <a:gd name="adj" fmla="val 0"/>
              </a:avLst>
            </a:prstTxWarp>
          </a:bodyPr>
          <a:lstStyle/>
          <a:p>
            <a:pPr algn="ctr"/>
            <a:r>
              <a:rPr lang="en-US" altLang="zh-CN" sz="3600" kern="10">
                <a:ln w="9525">
                  <a:solidFill>
                    <a:schemeClr val="accent2"/>
                  </a:solidFill>
                  <a:round/>
                  <a:headEnd/>
                  <a:tailEnd/>
                </a:ln>
                <a:solidFill>
                  <a:schemeClr val="accent2"/>
                </a:solidFill>
                <a:latin typeface="宋体" panose="02010600030101010101" pitchFamily="2" charset="-122"/>
              </a:rPr>
              <a:t>.</a:t>
            </a:r>
            <a:endParaRPr lang="zh-CN" altLang="en-US" sz="3600" kern="10">
              <a:ln w="9525">
                <a:solidFill>
                  <a:schemeClr val="accent2"/>
                </a:solidFill>
                <a:round/>
                <a:headEnd/>
                <a:tailEnd/>
              </a:ln>
              <a:solidFill>
                <a:schemeClr val="accent2"/>
              </a:solidFill>
              <a:latin typeface="宋体" panose="02010600030101010101" pitchFamily="2" charset="-122"/>
            </a:endParaRPr>
          </a:p>
        </p:txBody>
      </p:sp>
      <p:sp>
        <p:nvSpPr>
          <p:cNvPr id="20492" name="WordArt 13">
            <a:extLst>
              <a:ext uri="{FF2B5EF4-FFF2-40B4-BE49-F238E27FC236}">
                <a16:creationId xmlns:a16="http://schemas.microsoft.com/office/drawing/2014/main" id="{3A9CDE2B-88A6-41BC-8508-2030343244C8}"/>
              </a:ext>
            </a:extLst>
          </p:cNvPr>
          <p:cNvSpPr>
            <a:spLocks noChangeArrowheads="1" noChangeShapeType="1" noTextEdit="1"/>
          </p:cNvSpPr>
          <p:nvPr/>
        </p:nvSpPr>
        <p:spPr bwMode="auto">
          <a:xfrm>
            <a:off x="4438651" y="2052639"/>
            <a:ext cx="119063" cy="79375"/>
          </a:xfrm>
          <a:prstGeom prst="rect">
            <a:avLst/>
          </a:prstGeom>
        </p:spPr>
        <p:txBody>
          <a:bodyPr wrap="none" fromWordArt="1">
            <a:prstTxWarp prst="textDeflate">
              <a:avLst>
                <a:gd name="adj" fmla="val 0"/>
              </a:avLst>
            </a:prstTxWarp>
          </a:bodyPr>
          <a:lstStyle/>
          <a:p>
            <a:pPr algn="ctr"/>
            <a:r>
              <a:rPr lang="en-US" altLang="zh-CN" sz="3600" kern="10" dirty="0">
                <a:ln w="9525">
                  <a:solidFill>
                    <a:schemeClr val="accent2"/>
                  </a:solidFill>
                  <a:round/>
                  <a:headEnd/>
                  <a:tailEnd/>
                </a:ln>
                <a:solidFill>
                  <a:schemeClr val="accent2"/>
                </a:solidFill>
                <a:latin typeface="宋体" panose="02010600030101010101" pitchFamily="2" charset="-122"/>
              </a:rPr>
              <a:t>.</a:t>
            </a:r>
            <a:endParaRPr lang="zh-CN" altLang="en-US" sz="3600" kern="10" dirty="0">
              <a:ln w="9525">
                <a:solidFill>
                  <a:schemeClr val="accent2"/>
                </a:solidFill>
                <a:round/>
                <a:headEnd/>
                <a:tailEnd/>
              </a:ln>
              <a:solidFill>
                <a:schemeClr val="accent2"/>
              </a:solidFill>
              <a:latin typeface="宋体" panose="02010600030101010101" pitchFamily="2" charset="-122"/>
            </a:endParaRPr>
          </a:p>
        </p:txBody>
      </p:sp>
      <p:sp>
        <p:nvSpPr>
          <p:cNvPr id="20493" name="WordArt 14">
            <a:extLst>
              <a:ext uri="{FF2B5EF4-FFF2-40B4-BE49-F238E27FC236}">
                <a16:creationId xmlns:a16="http://schemas.microsoft.com/office/drawing/2014/main" id="{535A0FB6-F9E0-49FD-A0BE-BFD4BD5F4BAA}"/>
              </a:ext>
            </a:extLst>
          </p:cNvPr>
          <p:cNvSpPr>
            <a:spLocks noChangeArrowheads="1" noChangeShapeType="1" noTextEdit="1"/>
          </p:cNvSpPr>
          <p:nvPr/>
        </p:nvSpPr>
        <p:spPr bwMode="auto">
          <a:xfrm>
            <a:off x="7345363" y="2276476"/>
            <a:ext cx="119062" cy="79375"/>
          </a:xfrm>
          <a:prstGeom prst="rect">
            <a:avLst/>
          </a:prstGeom>
        </p:spPr>
        <p:txBody>
          <a:bodyPr wrap="none" fromWordArt="1">
            <a:prstTxWarp prst="textDeflate">
              <a:avLst>
                <a:gd name="adj" fmla="val 0"/>
              </a:avLst>
            </a:prstTxWarp>
          </a:bodyPr>
          <a:lstStyle/>
          <a:p>
            <a:pPr algn="ctr"/>
            <a:r>
              <a:rPr lang="en-US" altLang="zh-CN" sz="3600" kern="10">
                <a:ln w="9525">
                  <a:solidFill>
                    <a:schemeClr val="accent2"/>
                  </a:solidFill>
                  <a:round/>
                  <a:headEnd/>
                  <a:tailEnd/>
                </a:ln>
                <a:solidFill>
                  <a:schemeClr val="accent2"/>
                </a:solidFill>
                <a:latin typeface="宋体" panose="02010600030101010101" pitchFamily="2" charset="-122"/>
              </a:rPr>
              <a:t>.</a:t>
            </a:r>
            <a:endParaRPr lang="zh-CN" altLang="en-US" sz="3600" kern="10">
              <a:ln w="9525">
                <a:solidFill>
                  <a:schemeClr val="accent2"/>
                </a:solidFill>
                <a:round/>
                <a:headEnd/>
                <a:tailEnd/>
              </a:ln>
              <a:solidFill>
                <a:schemeClr val="accent2"/>
              </a:solidFill>
              <a:latin typeface="宋体" panose="02010600030101010101" pitchFamily="2" charset="-122"/>
            </a:endParaRPr>
          </a:p>
        </p:txBody>
      </p:sp>
      <p:sp>
        <p:nvSpPr>
          <p:cNvPr id="20494" name="WordArt 15">
            <a:extLst>
              <a:ext uri="{FF2B5EF4-FFF2-40B4-BE49-F238E27FC236}">
                <a16:creationId xmlns:a16="http://schemas.microsoft.com/office/drawing/2014/main" id="{802B81DC-F4BA-4D6D-BD47-4616F170B28E}"/>
              </a:ext>
            </a:extLst>
          </p:cNvPr>
          <p:cNvSpPr>
            <a:spLocks noChangeArrowheads="1" noChangeShapeType="1" noTextEdit="1"/>
          </p:cNvSpPr>
          <p:nvPr/>
        </p:nvSpPr>
        <p:spPr bwMode="auto">
          <a:xfrm>
            <a:off x="7607301" y="2347914"/>
            <a:ext cx="119063" cy="79375"/>
          </a:xfrm>
          <a:prstGeom prst="rect">
            <a:avLst/>
          </a:prstGeom>
        </p:spPr>
        <p:txBody>
          <a:bodyPr wrap="none" fromWordArt="1">
            <a:prstTxWarp prst="textDeflate">
              <a:avLst>
                <a:gd name="adj" fmla="val 0"/>
              </a:avLst>
            </a:prstTxWarp>
          </a:bodyPr>
          <a:lstStyle/>
          <a:p>
            <a:pPr algn="ctr"/>
            <a:r>
              <a:rPr lang="en-US" altLang="zh-CN" sz="3600" kern="10">
                <a:ln w="9525">
                  <a:solidFill>
                    <a:schemeClr val="accent2"/>
                  </a:solidFill>
                  <a:round/>
                  <a:headEnd/>
                  <a:tailEnd/>
                </a:ln>
                <a:solidFill>
                  <a:schemeClr val="accent2"/>
                </a:solidFill>
                <a:latin typeface="宋体" panose="02010600030101010101" pitchFamily="2" charset="-122"/>
              </a:rPr>
              <a:t>.</a:t>
            </a:r>
            <a:endParaRPr lang="zh-CN" altLang="en-US" sz="3600" kern="10">
              <a:ln w="9525">
                <a:solidFill>
                  <a:schemeClr val="accent2"/>
                </a:solidFill>
                <a:round/>
                <a:headEnd/>
                <a:tailEnd/>
              </a:ln>
              <a:solidFill>
                <a:schemeClr val="accent2"/>
              </a:solidFill>
              <a:latin typeface="宋体" panose="02010600030101010101" pitchFamily="2" charset="-122"/>
            </a:endParaRPr>
          </a:p>
        </p:txBody>
      </p:sp>
      <p:sp>
        <p:nvSpPr>
          <p:cNvPr id="176144" name="Text Box 16">
            <a:extLst>
              <a:ext uri="{FF2B5EF4-FFF2-40B4-BE49-F238E27FC236}">
                <a16:creationId xmlns:a16="http://schemas.microsoft.com/office/drawing/2014/main" id="{84DCD01B-CE51-419E-8FE1-356B2ECFAC9D}"/>
              </a:ext>
            </a:extLst>
          </p:cNvPr>
          <p:cNvSpPr txBox="1">
            <a:spLocks noChangeArrowheads="1"/>
          </p:cNvSpPr>
          <p:nvPr/>
        </p:nvSpPr>
        <p:spPr bwMode="auto">
          <a:xfrm>
            <a:off x="1685703" y="5238751"/>
            <a:ext cx="907300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pPr>
            <a:r>
              <a:rPr kumimoji="1" lang="zh-CN" altLang="en-US" sz="2800" b="1" dirty="0">
                <a:latin typeface="微软雅黑" panose="020B0503020204020204" pitchFamily="34" charset="-122"/>
                <a:ea typeface="微软雅黑" panose="020B0503020204020204" pitchFamily="34" charset="-122"/>
              </a:rPr>
              <a:t>放置一株水平方向的幼苗在太空的宇宙飞船中，培养一段时间后，根、茎生长的方向如何？</a:t>
            </a:r>
          </a:p>
        </p:txBody>
      </p:sp>
    </p:spTree>
    <p:extLst>
      <p:ext uri="{BB962C8B-B14F-4D97-AF65-F5344CB8AC3E}">
        <p14:creationId xmlns:p14="http://schemas.microsoft.com/office/powerpoint/2010/main" val="4046835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9"/>
                                        </p:tgtEl>
                                        <p:attrNameLst>
                                          <p:attrName>style.visibility</p:attrName>
                                        </p:attrNameLst>
                                      </p:cBhvr>
                                      <p:to>
                                        <p:strVal val="visible"/>
                                      </p:to>
                                    </p:set>
                                    <p:anim calcmode="lin" valueType="num">
                                      <p:cBhvr additive="base">
                                        <p:cTn id="7" dur="500" fill="hold"/>
                                        <p:tgtEl>
                                          <p:spTgt spid="176139"/>
                                        </p:tgtEl>
                                        <p:attrNameLst>
                                          <p:attrName>ppt_x</p:attrName>
                                        </p:attrNameLst>
                                      </p:cBhvr>
                                      <p:tavLst>
                                        <p:tav tm="0">
                                          <p:val>
                                            <p:strVal val="#ppt_x"/>
                                          </p:val>
                                        </p:tav>
                                        <p:tav tm="100000">
                                          <p:val>
                                            <p:strVal val="#ppt_x"/>
                                          </p:val>
                                        </p:tav>
                                      </p:tavLst>
                                    </p:anim>
                                    <p:anim calcmode="lin" valueType="num">
                                      <p:cBhvr additive="base">
                                        <p:cTn id="8" dur="500" fill="hold"/>
                                        <p:tgtEl>
                                          <p:spTgt spid="1761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35"/>
                                        </p:tgtEl>
                                        <p:attrNameLst>
                                          <p:attrName>style.visibility</p:attrName>
                                        </p:attrNameLst>
                                      </p:cBhvr>
                                      <p:to>
                                        <p:strVal val="visible"/>
                                      </p:to>
                                    </p:set>
                                    <p:anim calcmode="lin" valueType="num">
                                      <p:cBhvr additive="base">
                                        <p:cTn id="11" dur="500" fill="hold"/>
                                        <p:tgtEl>
                                          <p:spTgt spid="176135"/>
                                        </p:tgtEl>
                                        <p:attrNameLst>
                                          <p:attrName>ppt_x</p:attrName>
                                        </p:attrNameLst>
                                      </p:cBhvr>
                                      <p:tavLst>
                                        <p:tav tm="0">
                                          <p:val>
                                            <p:strVal val="#ppt_x"/>
                                          </p:val>
                                        </p:tav>
                                        <p:tav tm="100000">
                                          <p:val>
                                            <p:strVal val="#ppt_x"/>
                                          </p:val>
                                        </p:tav>
                                      </p:tavLst>
                                    </p:anim>
                                    <p:anim calcmode="lin" valueType="num">
                                      <p:cBhvr additive="base">
                                        <p:cTn id="12" dur="500" fill="hold"/>
                                        <p:tgtEl>
                                          <p:spTgt spid="17613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6138"/>
                                        </p:tgtEl>
                                        <p:attrNameLst>
                                          <p:attrName>style.visibility</p:attrName>
                                        </p:attrNameLst>
                                      </p:cBhvr>
                                      <p:to>
                                        <p:strVal val="visible"/>
                                      </p:to>
                                    </p:set>
                                    <p:anim calcmode="lin" valueType="num">
                                      <p:cBhvr additive="base">
                                        <p:cTn id="17" dur="500" fill="hold"/>
                                        <p:tgtEl>
                                          <p:spTgt spid="176138"/>
                                        </p:tgtEl>
                                        <p:attrNameLst>
                                          <p:attrName>ppt_x</p:attrName>
                                        </p:attrNameLst>
                                      </p:cBhvr>
                                      <p:tavLst>
                                        <p:tav tm="0">
                                          <p:val>
                                            <p:strVal val="#ppt_x"/>
                                          </p:val>
                                        </p:tav>
                                        <p:tav tm="100000">
                                          <p:val>
                                            <p:strVal val="#ppt_x"/>
                                          </p:val>
                                        </p:tav>
                                      </p:tavLst>
                                    </p:anim>
                                    <p:anim calcmode="lin" valueType="num">
                                      <p:cBhvr additive="base">
                                        <p:cTn id="18" dur="500" fill="hold"/>
                                        <p:tgtEl>
                                          <p:spTgt spid="1761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6136"/>
                                        </p:tgtEl>
                                        <p:attrNameLst>
                                          <p:attrName>style.visibility</p:attrName>
                                        </p:attrNameLst>
                                      </p:cBhvr>
                                      <p:to>
                                        <p:strVal val="visible"/>
                                      </p:to>
                                    </p:set>
                                    <p:anim calcmode="lin" valueType="num">
                                      <p:cBhvr additive="base">
                                        <p:cTn id="21" dur="500" fill="hold"/>
                                        <p:tgtEl>
                                          <p:spTgt spid="176136"/>
                                        </p:tgtEl>
                                        <p:attrNameLst>
                                          <p:attrName>ppt_x</p:attrName>
                                        </p:attrNameLst>
                                      </p:cBhvr>
                                      <p:tavLst>
                                        <p:tav tm="0">
                                          <p:val>
                                            <p:strVal val="#ppt_x"/>
                                          </p:val>
                                        </p:tav>
                                        <p:tav tm="100000">
                                          <p:val>
                                            <p:strVal val="#ppt_x"/>
                                          </p:val>
                                        </p:tav>
                                      </p:tavLst>
                                    </p:anim>
                                    <p:anim calcmode="lin" valueType="num">
                                      <p:cBhvr additive="base">
                                        <p:cTn id="22" dur="500" fill="hold"/>
                                        <p:tgtEl>
                                          <p:spTgt spid="17613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6144"/>
                                        </p:tgtEl>
                                        <p:attrNameLst>
                                          <p:attrName>style.visibility</p:attrName>
                                        </p:attrNameLst>
                                      </p:cBhvr>
                                      <p:to>
                                        <p:strVal val="visible"/>
                                      </p:to>
                                    </p:set>
                                    <p:anim calcmode="lin" valueType="num">
                                      <p:cBhvr additive="base">
                                        <p:cTn id="27" dur="500" fill="hold"/>
                                        <p:tgtEl>
                                          <p:spTgt spid="176144"/>
                                        </p:tgtEl>
                                        <p:attrNameLst>
                                          <p:attrName>ppt_x</p:attrName>
                                        </p:attrNameLst>
                                      </p:cBhvr>
                                      <p:tavLst>
                                        <p:tav tm="0">
                                          <p:val>
                                            <p:strVal val="#ppt_x"/>
                                          </p:val>
                                        </p:tav>
                                        <p:tav tm="100000">
                                          <p:val>
                                            <p:strVal val="#ppt_x"/>
                                          </p:val>
                                        </p:tav>
                                      </p:tavLst>
                                    </p:anim>
                                    <p:anim calcmode="lin" valueType="num">
                                      <p:cBhvr additive="base">
                                        <p:cTn id="28" dur="500" fill="hold"/>
                                        <p:tgtEl>
                                          <p:spTgt spid="176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5" grpId="0" animBg="1"/>
      <p:bldP spid="176136" grpId="0" animBg="1"/>
      <p:bldP spid="176138" grpId="0" animBg="1"/>
      <p:bldP spid="176139" grpId="0" animBg="1"/>
      <p:bldP spid="1761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AF2A228A-146F-4D02-8EC2-E9F582CA304A}"/>
              </a:ext>
            </a:extLst>
          </p:cNvPr>
          <p:cNvSpPr>
            <a:spLocks noChangeArrowheads="1"/>
          </p:cNvSpPr>
          <p:nvPr/>
        </p:nvSpPr>
        <p:spPr bwMode="black">
          <a:xfrm>
            <a:off x="2784476" y="3502025"/>
            <a:ext cx="7127875" cy="1079500"/>
          </a:xfrm>
          <a:prstGeom prst="rect">
            <a:avLst/>
          </a:prstGeom>
          <a:noFill/>
          <a:ln w="9525">
            <a:noFill/>
            <a:miter lim="800000"/>
            <a:headEnd/>
            <a:tailEnd/>
          </a:ln>
          <a:effectLst/>
        </p:spPr>
        <p:txBody>
          <a:bodyPr anchor="ctr">
            <a:scene3d>
              <a:camera prst="orthographicFront"/>
              <a:lightRig rig="threePt" dir="t"/>
            </a:scene3d>
            <a:sp3d extrusionH="57150">
              <a:bevelT w="38100" h="38100"/>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all" spc="0" normalizeH="0" baseline="0" noProof="0" dirty="0">
                <a:ln w="9000" cmpd="sng">
                  <a:solidFill>
                    <a:srgbClr val="006600"/>
                  </a:solidFill>
                  <a:prstDash val="solid"/>
                </a:ln>
                <a:solidFill>
                  <a:srgbClr val="000000"/>
                </a:solidFill>
                <a:effectLst>
                  <a:reflection blurRad="12700" stA="28000" endPos="45000" dist="1000" dir="5400000" sy="-100000" algn="bl" rotWithShape="0"/>
                </a:effectLst>
                <a:uLnTx/>
                <a:uFillTx/>
                <a:latin typeface="微软雅黑" panose="020B0503020204020204" pitchFamily="34" charset="-122"/>
                <a:ea typeface="微软雅黑" panose="020B0503020204020204" pitchFamily="34" charset="-122"/>
                <a:cs typeface="+mn-cs"/>
              </a:rPr>
              <a:t>第</a:t>
            </a:r>
            <a:r>
              <a:rPr kumimoji="0" lang="en-US" altLang="zh-CN" sz="4800" b="1" i="0" u="none" strike="noStrike" kern="1200" cap="all" spc="0" normalizeH="0" baseline="0" noProof="0" dirty="0">
                <a:ln w="9000" cmpd="sng">
                  <a:solidFill>
                    <a:srgbClr val="006600"/>
                  </a:solidFill>
                  <a:prstDash val="solid"/>
                </a:ln>
                <a:solidFill>
                  <a:srgbClr val="000000"/>
                </a:solidFill>
                <a:effectLst>
                  <a:reflection blurRad="12700" stA="28000" endPos="45000" dist="1000" dir="5400000" sy="-100000" algn="bl" rotWithShape="0"/>
                </a:effectLst>
                <a:uLnTx/>
                <a:uFillTx/>
                <a:latin typeface="微软雅黑" panose="020B0503020204020204" pitchFamily="34" charset="-122"/>
                <a:ea typeface="微软雅黑" panose="020B0503020204020204" pitchFamily="34" charset="-122"/>
                <a:cs typeface="+mn-cs"/>
              </a:rPr>
              <a:t>2</a:t>
            </a:r>
            <a:r>
              <a:rPr kumimoji="0" lang="zh-CN" altLang="en-US" sz="4800" b="1" i="0" u="none" strike="noStrike" kern="1200" cap="all" spc="0" normalizeH="0" baseline="0" noProof="0" dirty="0">
                <a:ln w="9000" cmpd="sng">
                  <a:solidFill>
                    <a:srgbClr val="006600"/>
                  </a:solidFill>
                  <a:prstDash val="solid"/>
                </a:ln>
                <a:solidFill>
                  <a:srgbClr val="000000"/>
                </a:solidFill>
                <a:effectLst>
                  <a:reflection blurRad="12700" stA="28000" endPos="45000" dist="1000" dir="5400000" sy="-100000" algn="bl" rotWithShape="0"/>
                </a:effectLst>
                <a:uLnTx/>
                <a:uFillTx/>
                <a:latin typeface="微软雅黑" panose="020B0503020204020204" pitchFamily="34" charset="-122"/>
                <a:ea typeface="微软雅黑" panose="020B0503020204020204" pitchFamily="34" charset="-122"/>
                <a:cs typeface="+mn-cs"/>
              </a:rPr>
              <a:t>节 其他植物激素</a:t>
            </a:r>
          </a:p>
        </p:txBody>
      </p:sp>
      <p:sp>
        <p:nvSpPr>
          <p:cNvPr id="2" name="文本框 1">
            <a:extLst>
              <a:ext uri="{FF2B5EF4-FFF2-40B4-BE49-F238E27FC236}">
                <a16:creationId xmlns:a16="http://schemas.microsoft.com/office/drawing/2014/main" id="{83F6B7C6-9EC4-4153-956D-0E1585248023}"/>
              </a:ext>
            </a:extLst>
          </p:cNvPr>
          <p:cNvSpPr txBox="1"/>
          <p:nvPr/>
        </p:nvSpPr>
        <p:spPr>
          <a:xfrm>
            <a:off x="3791744" y="238823"/>
            <a:ext cx="7632848" cy="2862322"/>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第五章</a:t>
            </a:r>
            <a:endParaRPr kumimoji="0" lang="en-US" altLang="zh-CN" sz="6000" b="1" i="0" u="none" strike="noStrike" kern="120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006600"/>
                </a:solidFill>
                <a:effectLst/>
                <a:uLnTx/>
                <a:uFillTx/>
                <a:latin typeface="微软雅黑" panose="020B0503020204020204" pitchFamily="34" charset="-122"/>
                <a:ea typeface="微软雅黑" panose="020B0503020204020204" pitchFamily="34" charset="-122"/>
                <a:cs typeface="+mn-cs"/>
              </a:rPr>
              <a:t>植物生命活动的调节</a:t>
            </a:r>
          </a:p>
        </p:txBody>
      </p:sp>
      <p:pic>
        <p:nvPicPr>
          <p:cNvPr id="3" name="图片 2">
            <a:extLst>
              <a:ext uri="{FF2B5EF4-FFF2-40B4-BE49-F238E27FC236}">
                <a16:creationId xmlns:a16="http://schemas.microsoft.com/office/drawing/2014/main" id="{C888D2BD-847A-4DE5-8675-9C7A397C57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6369324"/>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0843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植物的向重力性生长">
            <a:extLst>
              <a:ext uri="{FF2B5EF4-FFF2-40B4-BE49-F238E27FC236}">
                <a16:creationId xmlns:a16="http://schemas.microsoft.com/office/drawing/2014/main" id="{655EAE3C-3B85-4658-B27F-EDB4B8BF0C5E}"/>
              </a:ext>
            </a:extLst>
          </p:cNvPr>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3741113" y="1170599"/>
            <a:ext cx="5288561" cy="544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 Box 3">
            <a:extLst>
              <a:ext uri="{FF2B5EF4-FFF2-40B4-BE49-F238E27FC236}">
                <a16:creationId xmlns:a16="http://schemas.microsoft.com/office/drawing/2014/main" id="{96165EBC-0F0C-4113-AC74-C7B1DF2A6ED4}"/>
              </a:ext>
            </a:extLst>
          </p:cNvPr>
          <p:cNvSpPr txBox="1">
            <a:spLocks noChangeArrowheads="1"/>
          </p:cNvSpPr>
          <p:nvPr/>
        </p:nvSpPr>
        <p:spPr bwMode="auto">
          <a:xfrm>
            <a:off x="2135215" y="1340768"/>
            <a:ext cx="738664"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600" b="1" dirty="0">
                <a:latin typeface="Times New Roman" panose="02020603050405020304" pitchFamily="18" charset="0"/>
                <a:ea typeface="黑体" panose="02010609060101010101" pitchFamily="49" charset="-122"/>
              </a:rPr>
              <a:t>植物的向重力性生长</a:t>
            </a:r>
          </a:p>
        </p:txBody>
      </p:sp>
      <p:sp>
        <p:nvSpPr>
          <p:cNvPr id="103429" name="WordArt 5">
            <a:extLst>
              <a:ext uri="{FF2B5EF4-FFF2-40B4-BE49-F238E27FC236}">
                <a16:creationId xmlns:a16="http://schemas.microsoft.com/office/drawing/2014/main" id="{5CFD8EA1-FC2C-45EB-B1FB-4162C7E28D87}"/>
              </a:ext>
            </a:extLst>
          </p:cNvPr>
          <p:cNvSpPr>
            <a:spLocks noChangeArrowheads="1" noChangeShapeType="1" noTextEdit="1"/>
          </p:cNvSpPr>
          <p:nvPr/>
        </p:nvSpPr>
        <p:spPr bwMode="auto">
          <a:xfrm>
            <a:off x="7678164" y="243464"/>
            <a:ext cx="2622550" cy="1368425"/>
          </a:xfrm>
          <a:prstGeom prst="rect">
            <a:avLst/>
          </a:prstGeom>
        </p:spPr>
        <p:txBody>
          <a:bodyPr wrap="none" fromWordArt="1">
            <a:scene3d>
              <a:camera prst="orthographicFront"/>
              <a:lightRig rig="threePt" dir="t"/>
            </a:scene3d>
            <a:sp3d extrusionH="57150">
              <a:bevelT w="38100" h="38100"/>
            </a:sp3d>
          </a:bodyPr>
          <a:lstStyle/>
          <a:p>
            <a:pPr algn="ctr" eaLnBrk="1" hangingPunct="1"/>
            <a:r>
              <a:rPr lang="zh-CN" altLang="en-US" sz="4400" b="1" kern="10" dirty="0">
                <a:ln w="9525">
                  <a:solidFill>
                    <a:srgbClr val="CC99FF"/>
                  </a:solidFill>
                  <a:round/>
                  <a:headEnd/>
                  <a:tailEnd/>
                </a:ln>
                <a:gradFill rotWithShape="0">
                  <a:gsLst>
                    <a:gs pos="0">
                      <a:srgbClr val="6600CC"/>
                    </a:gs>
                    <a:gs pos="100000">
                      <a:srgbClr val="CC00CC"/>
                    </a:gs>
                  </a:gsLst>
                  <a:lin ang="5400000" scaled="1"/>
                </a:gradFill>
                <a:latin typeface="微软雅黑" panose="020B0503020204020204" pitchFamily="34" charset="-122"/>
                <a:ea typeface="微软雅黑" panose="020B0503020204020204" pitchFamily="34" charset="-122"/>
              </a:rPr>
              <a:t>向地性运动</a:t>
            </a:r>
          </a:p>
        </p:txBody>
      </p:sp>
      <p:sp>
        <p:nvSpPr>
          <p:cNvPr id="3" name="Rectangle 3">
            <a:extLst>
              <a:ext uri="{FF2B5EF4-FFF2-40B4-BE49-F238E27FC236}">
                <a16:creationId xmlns:a16="http://schemas.microsoft.com/office/drawing/2014/main" id="{215D97C3-1E8B-4A4A-920B-980AFE981802}"/>
              </a:ext>
            </a:extLst>
          </p:cNvPr>
          <p:cNvSpPr>
            <a:spLocks noChangeArrowheads="1"/>
          </p:cNvSpPr>
          <p:nvPr/>
        </p:nvSpPr>
        <p:spPr bwMode="auto">
          <a:xfrm>
            <a:off x="839416" y="188640"/>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latin typeface="微软雅黑" panose="020B0503020204020204" pitchFamily="34" charset="-122"/>
                <a:ea typeface="微软雅黑" panose="020B0503020204020204" pitchFamily="34" charset="-122"/>
              </a:rPr>
              <a:t>植物的向性运动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3429"/>
                                        </p:tgtEl>
                                        <p:attrNameLst>
                                          <p:attrName>style.visibility</p:attrName>
                                        </p:attrNameLst>
                                      </p:cBhvr>
                                      <p:to>
                                        <p:strVal val="visible"/>
                                      </p:to>
                                    </p:set>
                                    <p:anim calcmode="lin" valueType="num">
                                      <p:cBhvr additive="base">
                                        <p:cTn id="12" dur="500" fill="hold"/>
                                        <p:tgtEl>
                                          <p:spTgt spid="103429"/>
                                        </p:tgtEl>
                                        <p:attrNameLst>
                                          <p:attrName>ppt_x</p:attrName>
                                        </p:attrNameLst>
                                      </p:cBhvr>
                                      <p:tavLst>
                                        <p:tav tm="0">
                                          <p:val>
                                            <p:strVal val="#ppt_x"/>
                                          </p:val>
                                        </p:tav>
                                        <p:tav tm="100000">
                                          <p:val>
                                            <p:strVal val="#ppt_x"/>
                                          </p:val>
                                        </p:tav>
                                      </p:tavLst>
                                    </p:anim>
                                    <p:anim calcmode="lin" valueType="num">
                                      <p:cBhvr additive="base">
                                        <p:cTn id="13" dur="500" fill="hold"/>
                                        <p:tgtEl>
                                          <p:spTgt spid="103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descr="084u2">
            <a:extLst>
              <a:ext uri="{FF2B5EF4-FFF2-40B4-BE49-F238E27FC236}">
                <a16:creationId xmlns:a16="http://schemas.microsoft.com/office/drawing/2014/main" id="{3034B783-3762-4A9F-AB5B-8F0859FC100D}"/>
              </a:ext>
            </a:extLst>
          </p:cNvPr>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119336" y="218282"/>
            <a:ext cx="2662237"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4">
            <a:extLst>
              <a:ext uri="{FF2B5EF4-FFF2-40B4-BE49-F238E27FC236}">
                <a16:creationId xmlns:a16="http://schemas.microsoft.com/office/drawing/2014/main" id="{AED226F8-0BE9-4D42-8D65-81BE81E226DE}"/>
              </a:ext>
            </a:extLst>
          </p:cNvPr>
          <p:cNvSpPr txBox="1">
            <a:spLocks noChangeArrowheads="1"/>
          </p:cNvSpPr>
          <p:nvPr/>
        </p:nvSpPr>
        <p:spPr bwMode="auto">
          <a:xfrm>
            <a:off x="4350195" y="1340768"/>
            <a:ext cx="7200774" cy="283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ts val="36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红柿摘下未熟，每篮用木瓜三枚放入，得气即发，并无涩味”（宋</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苏轼</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格物粗谈</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果品</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。这种“气”究竟是什么呢？人们一直不明白。到</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世纪</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60</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年代，气相层析技术的应用使人们终于弄清楚，是成熟果实释放出的乙烯促进了其他果实的成熟。</a:t>
            </a:r>
          </a:p>
        </p:txBody>
      </p:sp>
      <p:sp>
        <p:nvSpPr>
          <p:cNvPr id="6149" name="Text Box 6">
            <a:extLst>
              <a:ext uri="{FF2B5EF4-FFF2-40B4-BE49-F238E27FC236}">
                <a16:creationId xmlns:a16="http://schemas.microsoft.com/office/drawing/2014/main" id="{AAC42DF7-DAED-4B4B-8A2C-5BD7F28D3B80}"/>
              </a:ext>
            </a:extLst>
          </p:cNvPr>
          <p:cNvSpPr txBox="1">
            <a:spLocks noChangeArrowheads="1"/>
          </p:cNvSpPr>
          <p:nvPr/>
        </p:nvSpPr>
        <p:spPr bwMode="auto">
          <a:xfrm>
            <a:off x="2063552" y="5009632"/>
            <a:ext cx="885698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乙烯在植物体内能发挥什么作用？</a:t>
            </a:r>
          </a:p>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你听说过用乙烯利催熟香蕉等水果的做法吗？你同意这种做法吗？</a:t>
            </a:r>
          </a:p>
        </p:txBody>
      </p:sp>
      <p:pic>
        <p:nvPicPr>
          <p:cNvPr id="6150" name="Picture 7" descr="044d">
            <a:extLst>
              <a:ext uri="{FF2B5EF4-FFF2-40B4-BE49-F238E27FC236}">
                <a16:creationId xmlns:a16="http://schemas.microsoft.com/office/drawing/2014/main" id="{B039BF1B-7EF8-4C74-9C0C-F9FF212BC97E}"/>
              </a:ext>
            </a:extLst>
          </p:cNvPr>
          <p:cNvPicPr>
            <a:picLocks noChangeAspect="1" noChangeArrowheads="1"/>
          </p:cNvPicPr>
          <p:nvPr/>
        </p:nvPicPr>
        <p:blipFill>
          <a:blip r:embed="rId3">
            <a:lum bright="-12000" contrast="42000"/>
            <a:extLst>
              <a:ext uri="{28A0092B-C50C-407E-A947-70E740481C1C}">
                <a14:useLocalDpi xmlns:a14="http://schemas.microsoft.com/office/drawing/2010/main" val="0"/>
              </a:ext>
            </a:extLst>
          </a:blip>
          <a:srcRect/>
          <a:stretch>
            <a:fillRect/>
          </a:stretch>
        </p:blipFill>
        <p:spPr bwMode="auto">
          <a:xfrm>
            <a:off x="1055440" y="1268760"/>
            <a:ext cx="2736850" cy="3311525"/>
          </a:xfrm>
          <a:prstGeom prst="rect">
            <a:avLst/>
          </a:prstGeom>
          <a:noFill/>
          <a:ln w="38100">
            <a:solidFill>
              <a:srgbClr val="FF99CC"/>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33CEB14-566C-4418-B48D-5693F4B577B7}"/>
              </a:ext>
            </a:extLst>
          </p:cNvPr>
          <p:cNvSpPr txBox="1"/>
          <p:nvPr/>
        </p:nvSpPr>
        <p:spPr>
          <a:xfrm>
            <a:off x="839416" y="4941168"/>
            <a:ext cx="1428374"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讨论：</a:t>
            </a:r>
          </a:p>
        </p:txBody>
      </p:sp>
      <p:sp>
        <p:nvSpPr>
          <p:cNvPr id="4" name="灯片编号占位符 3"/>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BBC8003-CB9F-4446-B3B2-87A1450D9F05}"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9996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6D2F7BC3-5DE1-4A56-A41F-C3237D9A3F52}"/>
              </a:ext>
            </a:extLst>
          </p:cNvPr>
          <p:cNvSpPr>
            <a:spLocks noGrp="1" noChangeArrowheads="1"/>
          </p:cNvSpPr>
          <p:nvPr>
            <p:ph type="body" idx="4294967295"/>
          </p:nvPr>
        </p:nvSpPr>
        <p:spPr>
          <a:xfrm>
            <a:off x="1134695" y="1312168"/>
            <a:ext cx="9504363" cy="1828800"/>
          </a:xfrm>
          <a:prstGeom prst="rect">
            <a:avLst/>
          </a:prstGeom>
        </p:spPr>
        <p:txBody>
          <a:bodyPr/>
          <a:lstStyle/>
          <a:p>
            <a:pPr eaLnBrk="1" hangingPunct="1"/>
            <a:r>
              <a:rPr lang="zh-CN" altLang="en-US" b="1" dirty="0"/>
              <a:t>乙烯利：</a:t>
            </a:r>
            <a:r>
              <a:rPr lang="en-US" altLang="zh-CN" b="1" dirty="0"/>
              <a:t>2-</a:t>
            </a:r>
            <a:r>
              <a:rPr lang="zh-CN" altLang="en-US" b="1" dirty="0"/>
              <a:t>氯乙基膦酸，液体化合物。在</a:t>
            </a:r>
            <a:r>
              <a:rPr lang="en-US" altLang="zh-CN" b="1" dirty="0"/>
              <a:t>pH&lt;3</a:t>
            </a:r>
            <a:r>
              <a:rPr lang="zh-CN" altLang="en-US" b="1" dirty="0"/>
              <a:t>的酸性水溶液中稳定，</a:t>
            </a:r>
            <a:r>
              <a:rPr lang="en-US" altLang="zh-CN" b="1" dirty="0"/>
              <a:t>pH&gt;4.1</a:t>
            </a:r>
            <a:r>
              <a:rPr lang="zh-CN" altLang="en-US" b="1" dirty="0"/>
              <a:t>时分解。植物细胞的</a:t>
            </a:r>
            <a:r>
              <a:rPr lang="en-US" altLang="zh-CN" b="1" dirty="0"/>
              <a:t>pH</a:t>
            </a:r>
            <a:r>
              <a:rPr lang="zh-CN" altLang="en-US" b="1" dirty="0"/>
              <a:t>一般都大于</a:t>
            </a:r>
            <a:r>
              <a:rPr lang="en-US" altLang="zh-CN" b="1" dirty="0"/>
              <a:t>4.1</a:t>
            </a:r>
            <a:r>
              <a:rPr lang="zh-CN" altLang="en-US" b="1" dirty="0"/>
              <a:t>。</a:t>
            </a:r>
          </a:p>
        </p:txBody>
      </p:sp>
      <p:sp>
        <p:nvSpPr>
          <p:cNvPr id="7171" name="Text Box 4">
            <a:extLst>
              <a:ext uri="{FF2B5EF4-FFF2-40B4-BE49-F238E27FC236}">
                <a16:creationId xmlns:a16="http://schemas.microsoft.com/office/drawing/2014/main" id="{A85386B2-DE16-4A20-85FD-CB0CD01ECF74}"/>
              </a:ext>
            </a:extLst>
          </p:cNvPr>
          <p:cNvSpPr txBox="1">
            <a:spLocks noChangeArrowheads="1"/>
          </p:cNvSpPr>
          <p:nvPr/>
        </p:nvSpPr>
        <p:spPr bwMode="auto">
          <a:xfrm>
            <a:off x="1171997" y="3212976"/>
            <a:ext cx="943304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乙烯利被植物细胞吸收后水解释放出乙烯，乙烯促进果实成熟。</a:t>
            </a:r>
          </a:p>
        </p:txBody>
      </p:sp>
      <p:pic>
        <p:nvPicPr>
          <p:cNvPr id="7172" name="Picture 5">
            <a:extLst>
              <a:ext uri="{FF2B5EF4-FFF2-40B4-BE49-F238E27FC236}">
                <a16:creationId xmlns:a16="http://schemas.microsoft.com/office/drawing/2014/main" id="{1317A8CF-B128-4EB4-8774-080A8F28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045" y="4149080"/>
            <a:ext cx="4572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矩形 1">
            <a:extLst>
              <a:ext uri="{FF2B5EF4-FFF2-40B4-BE49-F238E27FC236}">
                <a16:creationId xmlns:a16="http://schemas.microsoft.com/office/drawing/2014/main" id="{97DFA7AF-ABFE-474E-8178-9B09FF7DFDE3}"/>
              </a:ext>
            </a:extLst>
          </p:cNvPr>
          <p:cNvSpPr>
            <a:spLocks noChangeArrowheads="1"/>
          </p:cNvSpPr>
          <p:nvPr/>
        </p:nvSpPr>
        <p:spPr bwMode="auto">
          <a:xfrm>
            <a:off x="852166" y="260648"/>
            <a:ext cx="5262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乙烯利催熟水果安全吗？</a:t>
            </a:r>
            <a:endParaRPr kumimoji="0" lang="zh-CN" altLang="en-US" sz="3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a:extLst>
              <a:ext uri="{FF2B5EF4-FFF2-40B4-BE49-F238E27FC236}">
                <a16:creationId xmlns:a16="http://schemas.microsoft.com/office/drawing/2014/main" id="{A29983F5-9125-48B8-9C09-14D91801E58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92539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a:extLst>
              <a:ext uri="{FF2B5EF4-FFF2-40B4-BE49-F238E27FC236}">
                <a16:creationId xmlns:a16="http://schemas.microsoft.com/office/drawing/2014/main" id="{945B27FE-C4E6-4DEA-8C13-A1E2B15BFEED}"/>
              </a:ext>
            </a:extLst>
          </p:cNvPr>
          <p:cNvSpPr txBox="1">
            <a:spLocks noChangeArrowheads="1"/>
          </p:cNvSpPr>
          <p:nvPr/>
        </p:nvSpPr>
        <p:spPr bwMode="auto">
          <a:xfrm>
            <a:off x="808538" y="172354"/>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植物激素的概念</a:t>
            </a:r>
          </a:p>
        </p:txBody>
      </p:sp>
      <p:sp>
        <p:nvSpPr>
          <p:cNvPr id="131075" name="Text Box 3">
            <a:extLst>
              <a:ext uri="{FF2B5EF4-FFF2-40B4-BE49-F238E27FC236}">
                <a16:creationId xmlns:a16="http://schemas.microsoft.com/office/drawing/2014/main" id="{B578AE18-FE86-4FDC-9622-F5C8C216F874}"/>
              </a:ext>
            </a:extLst>
          </p:cNvPr>
          <p:cNvSpPr txBox="1">
            <a:spLocks noChangeArrowheads="1"/>
          </p:cNvSpPr>
          <p:nvPr/>
        </p:nvSpPr>
        <p:spPr bwMode="auto">
          <a:xfrm>
            <a:off x="1991544" y="1412776"/>
            <a:ext cx="4392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 </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由植物体内产生</a:t>
            </a:r>
          </a:p>
        </p:txBody>
      </p:sp>
      <p:sp>
        <p:nvSpPr>
          <p:cNvPr id="131076" name="Text Box 4">
            <a:extLst>
              <a:ext uri="{FF2B5EF4-FFF2-40B4-BE49-F238E27FC236}">
                <a16:creationId xmlns:a16="http://schemas.microsoft.com/office/drawing/2014/main" id="{BD42C3C6-7932-4DBA-8EEB-A5DA99486A0E}"/>
              </a:ext>
            </a:extLst>
          </p:cNvPr>
          <p:cNvSpPr txBox="1">
            <a:spLocks noChangeArrowheads="1"/>
          </p:cNvSpPr>
          <p:nvPr/>
        </p:nvSpPr>
        <p:spPr bwMode="auto">
          <a:xfrm>
            <a:off x="1991544" y="2387501"/>
            <a:ext cx="6480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 </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能从产生部位运送到作用部位</a:t>
            </a:r>
          </a:p>
        </p:txBody>
      </p:sp>
      <p:sp>
        <p:nvSpPr>
          <p:cNvPr id="131077" name="Text Box 5">
            <a:extLst>
              <a:ext uri="{FF2B5EF4-FFF2-40B4-BE49-F238E27FC236}">
                <a16:creationId xmlns:a16="http://schemas.microsoft.com/office/drawing/2014/main" id="{8EE015D0-C217-4696-A7E5-F1226A4F5D9D}"/>
              </a:ext>
            </a:extLst>
          </p:cNvPr>
          <p:cNvSpPr txBox="1">
            <a:spLocks noChangeArrowheads="1"/>
          </p:cNvSpPr>
          <p:nvPr/>
        </p:nvSpPr>
        <p:spPr bwMode="auto">
          <a:xfrm>
            <a:off x="1991543" y="3425726"/>
            <a:ext cx="6840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 </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对植物体的生长发育有显著影响</a:t>
            </a:r>
          </a:p>
        </p:txBody>
      </p:sp>
      <p:sp>
        <p:nvSpPr>
          <p:cNvPr id="131078" name="Text Box 6">
            <a:extLst>
              <a:ext uri="{FF2B5EF4-FFF2-40B4-BE49-F238E27FC236}">
                <a16:creationId xmlns:a16="http://schemas.microsoft.com/office/drawing/2014/main" id="{2517CA5A-79D7-4547-9346-459647952D2B}"/>
              </a:ext>
            </a:extLst>
          </p:cNvPr>
          <p:cNvSpPr txBox="1">
            <a:spLocks noChangeArrowheads="1"/>
          </p:cNvSpPr>
          <p:nvPr/>
        </p:nvSpPr>
        <p:spPr bwMode="auto">
          <a:xfrm>
            <a:off x="1991544" y="4360762"/>
            <a:ext cx="2016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d. </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微量</a:t>
            </a:r>
          </a:p>
        </p:txBody>
      </p:sp>
      <p:sp>
        <p:nvSpPr>
          <p:cNvPr id="131079" name="Text Box 7">
            <a:extLst>
              <a:ext uri="{FF2B5EF4-FFF2-40B4-BE49-F238E27FC236}">
                <a16:creationId xmlns:a16="http://schemas.microsoft.com/office/drawing/2014/main" id="{A65C5EFD-5446-4C9B-8805-C7CB98A4E0BB}"/>
              </a:ext>
            </a:extLst>
          </p:cNvPr>
          <p:cNvSpPr txBox="1">
            <a:spLocks noChangeArrowheads="1"/>
          </p:cNvSpPr>
          <p:nvPr/>
        </p:nvSpPr>
        <p:spPr bwMode="auto">
          <a:xfrm>
            <a:off x="1991543" y="5297387"/>
            <a:ext cx="2592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e. </a:t>
            </a:r>
            <a:r>
              <a:rPr kumimoji="1"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有机物</a:t>
            </a:r>
          </a:p>
        </p:txBody>
      </p:sp>
      <p:sp>
        <p:nvSpPr>
          <p:cNvPr id="131080" name="Text Box 8">
            <a:extLst>
              <a:ext uri="{FF2B5EF4-FFF2-40B4-BE49-F238E27FC236}">
                <a16:creationId xmlns:a16="http://schemas.microsoft.com/office/drawing/2014/main" id="{60E414F9-D27E-488E-9156-4D20CCC3C4BF}"/>
              </a:ext>
            </a:extLst>
          </p:cNvPr>
          <p:cNvSpPr txBox="1">
            <a:spLocks noChangeArrowheads="1"/>
          </p:cNvSpPr>
          <p:nvPr/>
        </p:nvSpPr>
        <p:spPr bwMode="auto">
          <a:xfrm>
            <a:off x="7643044" y="1339751"/>
            <a:ext cx="2054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来源</a:t>
            </a:r>
          </a:p>
        </p:txBody>
      </p:sp>
      <p:sp>
        <p:nvSpPr>
          <p:cNvPr id="131081" name="Text Box 9">
            <a:extLst>
              <a:ext uri="{FF2B5EF4-FFF2-40B4-BE49-F238E27FC236}">
                <a16:creationId xmlns:a16="http://schemas.microsoft.com/office/drawing/2014/main" id="{BE00D898-607B-492C-B0BA-3579425BBE17}"/>
              </a:ext>
            </a:extLst>
          </p:cNvPr>
          <p:cNvSpPr txBox="1">
            <a:spLocks noChangeArrowheads="1"/>
          </p:cNvSpPr>
          <p:nvPr/>
        </p:nvSpPr>
        <p:spPr bwMode="auto">
          <a:xfrm>
            <a:off x="7031856" y="5368826"/>
            <a:ext cx="2735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本质</a:t>
            </a:r>
          </a:p>
        </p:txBody>
      </p:sp>
      <p:sp>
        <p:nvSpPr>
          <p:cNvPr id="131082" name="Text Box 10">
            <a:extLst>
              <a:ext uri="{FF2B5EF4-FFF2-40B4-BE49-F238E27FC236}">
                <a16:creationId xmlns:a16="http://schemas.microsoft.com/office/drawing/2014/main" id="{AE712705-8AF5-4F88-B5F4-743FF956493D}"/>
              </a:ext>
            </a:extLst>
          </p:cNvPr>
          <p:cNvSpPr txBox="1">
            <a:spLocks noChangeArrowheads="1"/>
          </p:cNvSpPr>
          <p:nvPr/>
        </p:nvSpPr>
        <p:spPr bwMode="auto">
          <a:xfrm>
            <a:off x="7349356" y="4433787"/>
            <a:ext cx="2419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含量</a:t>
            </a:r>
          </a:p>
        </p:txBody>
      </p:sp>
      <p:sp>
        <p:nvSpPr>
          <p:cNvPr id="131083" name="Text Box 11">
            <a:extLst>
              <a:ext uri="{FF2B5EF4-FFF2-40B4-BE49-F238E27FC236}">
                <a16:creationId xmlns:a16="http://schemas.microsoft.com/office/drawing/2014/main" id="{94C3D673-47C6-4766-8CBE-75F26C704AE3}"/>
              </a:ext>
            </a:extLst>
          </p:cNvPr>
          <p:cNvSpPr txBox="1">
            <a:spLocks noChangeArrowheads="1"/>
          </p:cNvSpPr>
          <p:nvPr/>
        </p:nvSpPr>
        <p:spPr bwMode="auto">
          <a:xfrm>
            <a:off x="7643044" y="2408137"/>
            <a:ext cx="2054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运输</a:t>
            </a:r>
          </a:p>
        </p:txBody>
      </p:sp>
      <p:sp>
        <p:nvSpPr>
          <p:cNvPr id="131084" name="Text Box 12">
            <a:extLst>
              <a:ext uri="{FF2B5EF4-FFF2-40B4-BE49-F238E27FC236}">
                <a16:creationId xmlns:a16="http://schemas.microsoft.com/office/drawing/2014/main" id="{A28FFB32-9556-4C7A-A898-28E16B1DFFAE}"/>
              </a:ext>
            </a:extLst>
          </p:cNvPr>
          <p:cNvSpPr txBox="1">
            <a:spLocks noChangeArrowheads="1"/>
          </p:cNvSpPr>
          <p:nvPr/>
        </p:nvSpPr>
        <p:spPr bwMode="auto">
          <a:xfrm>
            <a:off x="7392219" y="3497162"/>
            <a:ext cx="2354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功能</a:t>
            </a:r>
          </a:p>
        </p:txBody>
      </p:sp>
      <p:sp>
        <p:nvSpPr>
          <p:cNvPr id="2" name="灯片编号占位符 1">
            <a:extLst>
              <a:ext uri="{FF2B5EF4-FFF2-40B4-BE49-F238E27FC236}">
                <a16:creationId xmlns:a16="http://schemas.microsoft.com/office/drawing/2014/main" id="{E62FEF62-1C56-4645-AD4E-ABDFBD9E464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783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blinds(vertical)">
                                      <p:cBhvr>
                                        <p:cTn id="7" dur="500"/>
                                        <p:tgtEl>
                                          <p:spTgt spid="131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1080"/>
                                        </p:tgtEl>
                                        <p:attrNameLst>
                                          <p:attrName>style.visibility</p:attrName>
                                        </p:attrNameLst>
                                      </p:cBhvr>
                                      <p:to>
                                        <p:strVal val="visible"/>
                                      </p:to>
                                    </p:set>
                                    <p:animEffect transition="in" filter="dissolve">
                                      <p:cBhvr>
                                        <p:cTn id="12" dur="500"/>
                                        <p:tgtEl>
                                          <p:spTgt spid="1310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grpId="0" nodeType="clickEffect">
                                  <p:stCondLst>
                                    <p:cond delay="0"/>
                                  </p:stCondLst>
                                  <p:childTnLst>
                                    <p:set>
                                      <p:cBhvr>
                                        <p:cTn id="16" dur="1" fill="hold">
                                          <p:stCondLst>
                                            <p:cond delay="0"/>
                                          </p:stCondLst>
                                        </p:cTn>
                                        <p:tgtEl>
                                          <p:spTgt spid="131075"/>
                                        </p:tgtEl>
                                        <p:attrNameLst>
                                          <p:attrName>style.visibility</p:attrName>
                                        </p:attrNameLst>
                                      </p:cBhvr>
                                      <p:to>
                                        <p:strVal val="visible"/>
                                      </p:to>
                                    </p:set>
                                    <p:anim calcmode="lin" valueType="num">
                                      <p:cBhvr>
                                        <p:cTn id="17" dur="500" fill="hold"/>
                                        <p:tgtEl>
                                          <p:spTgt spid="131075"/>
                                        </p:tgtEl>
                                        <p:attrNameLst>
                                          <p:attrName>ppt_x</p:attrName>
                                        </p:attrNameLst>
                                      </p:cBhvr>
                                      <p:tavLst>
                                        <p:tav tm="0">
                                          <p:val>
                                            <p:strVal val="#ppt_x+#ppt_w/2"/>
                                          </p:val>
                                        </p:tav>
                                        <p:tav tm="100000">
                                          <p:val>
                                            <p:strVal val="#ppt_x"/>
                                          </p:val>
                                        </p:tav>
                                      </p:tavLst>
                                    </p:anim>
                                    <p:anim calcmode="lin" valueType="num">
                                      <p:cBhvr>
                                        <p:cTn id="18" dur="500" fill="hold"/>
                                        <p:tgtEl>
                                          <p:spTgt spid="131075"/>
                                        </p:tgtEl>
                                        <p:attrNameLst>
                                          <p:attrName>ppt_y</p:attrName>
                                        </p:attrNameLst>
                                      </p:cBhvr>
                                      <p:tavLst>
                                        <p:tav tm="0">
                                          <p:val>
                                            <p:strVal val="#ppt_y"/>
                                          </p:val>
                                        </p:tav>
                                        <p:tav tm="100000">
                                          <p:val>
                                            <p:strVal val="#ppt_y"/>
                                          </p:val>
                                        </p:tav>
                                      </p:tavLst>
                                    </p:anim>
                                    <p:anim calcmode="lin" valueType="num">
                                      <p:cBhvr>
                                        <p:cTn id="19" dur="500" fill="hold"/>
                                        <p:tgtEl>
                                          <p:spTgt spid="131075"/>
                                        </p:tgtEl>
                                        <p:attrNameLst>
                                          <p:attrName>ppt_w</p:attrName>
                                        </p:attrNameLst>
                                      </p:cBhvr>
                                      <p:tavLst>
                                        <p:tav tm="0">
                                          <p:val>
                                            <p:fltVal val="0"/>
                                          </p:val>
                                        </p:tav>
                                        <p:tav tm="100000">
                                          <p:val>
                                            <p:strVal val="#ppt_w"/>
                                          </p:val>
                                        </p:tav>
                                      </p:tavLst>
                                    </p:anim>
                                    <p:anim calcmode="lin" valueType="num">
                                      <p:cBhvr>
                                        <p:cTn id="20" dur="500" fill="hold"/>
                                        <p:tgtEl>
                                          <p:spTgt spid="131075"/>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1083"/>
                                        </p:tgtEl>
                                        <p:attrNameLst>
                                          <p:attrName>style.visibility</p:attrName>
                                        </p:attrNameLst>
                                      </p:cBhvr>
                                      <p:to>
                                        <p:strVal val="visible"/>
                                      </p:to>
                                    </p:set>
                                    <p:animEffect transition="in" filter="dissolve">
                                      <p:cBhvr>
                                        <p:cTn id="25" dur="500"/>
                                        <p:tgtEl>
                                          <p:spTgt spid="13108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2" fill="hold" grpId="0" nodeType="clickEffect">
                                  <p:stCondLst>
                                    <p:cond delay="0"/>
                                  </p:stCondLst>
                                  <p:childTnLst>
                                    <p:set>
                                      <p:cBhvr>
                                        <p:cTn id="29" dur="1" fill="hold">
                                          <p:stCondLst>
                                            <p:cond delay="0"/>
                                          </p:stCondLst>
                                        </p:cTn>
                                        <p:tgtEl>
                                          <p:spTgt spid="131076"/>
                                        </p:tgtEl>
                                        <p:attrNameLst>
                                          <p:attrName>style.visibility</p:attrName>
                                        </p:attrNameLst>
                                      </p:cBhvr>
                                      <p:to>
                                        <p:strVal val="visible"/>
                                      </p:to>
                                    </p:set>
                                    <p:anim calcmode="lin" valueType="num">
                                      <p:cBhvr>
                                        <p:cTn id="30" dur="500" fill="hold"/>
                                        <p:tgtEl>
                                          <p:spTgt spid="131076"/>
                                        </p:tgtEl>
                                        <p:attrNameLst>
                                          <p:attrName>ppt_x</p:attrName>
                                        </p:attrNameLst>
                                      </p:cBhvr>
                                      <p:tavLst>
                                        <p:tav tm="0">
                                          <p:val>
                                            <p:strVal val="#ppt_x+#ppt_w/2"/>
                                          </p:val>
                                        </p:tav>
                                        <p:tav tm="100000">
                                          <p:val>
                                            <p:strVal val="#ppt_x"/>
                                          </p:val>
                                        </p:tav>
                                      </p:tavLst>
                                    </p:anim>
                                    <p:anim calcmode="lin" valueType="num">
                                      <p:cBhvr>
                                        <p:cTn id="31" dur="500" fill="hold"/>
                                        <p:tgtEl>
                                          <p:spTgt spid="131076"/>
                                        </p:tgtEl>
                                        <p:attrNameLst>
                                          <p:attrName>ppt_y</p:attrName>
                                        </p:attrNameLst>
                                      </p:cBhvr>
                                      <p:tavLst>
                                        <p:tav tm="0">
                                          <p:val>
                                            <p:strVal val="#ppt_y"/>
                                          </p:val>
                                        </p:tav>
                                        <p:tav tm="100000">
                                          <p:val>
                                            <p:strVal val="#ppt_y"/>
                                          </p:val>
                                        </p:tav>
                                      </p:tavLst>
                                    </p:anim>
                                    <p:anim calcmode="lin" valueType="num">
                                      <p:cBhvr>
                                        <p:cTn id="32" dur="500" fill="hold"/>
                                        <p:tgtEl>
                                          <p:spTgt spid="131076"/>
                                        </p:tgtEl>
                                        <p:attrNameLst>
                                          <p:attrName>ppt_w</p:attrName>
                                        </p:attrNameLst>
                                      </p:cBhvr>
                                      <p:tavLst>
                                        <p:tav tm="0">
                                          <p:val>
                                            <p:fltVal val="0"/>
                                          </p:val>
                                        </p:tav>
                                        <p:tav tm="100000">
                                          <p:val>
                                            <p:strVal val="#ppt_w"/>
                                          </p:val>
                                        </p:tav>
                                      </p:tavLst>
                                    </p:anim>
                                    <p:anim calcmode="lin" valueType="num">
                                      <p:cBhvr>
                                        <p:cTn id="33" dur="500" fill="hold"/>
                                        <p:tgtEl>
                                          <p:spTgt spid="131076"/>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1084"/>
                                        </p:tgtEl>
                                        <p:attrNameLst>
                                          <p:attrName>style.visibility</p:attrName>
                                        </p:attrNameLst>
                                      </p:cBhvr>
                                      <p:to>
                                        <p:strVal val="visible"/>
                                      </p:to>
                                    </p:set>
                                    <p:animEffect transition="in" filter="dissolve">
                                      <p:cBhvr>
                                        <p:cTn id="38" dur="500"/>
                                        <p:tgtEl>
                                          <p:spTgt spid="13108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2" fill="hold" grpId="0" nodeType="clickEffect">
                                  <p:stCondLst>
                                    <p:cond delay="0"/>
                                  </p:stCondLst>
                                  <p:childTnLst>
                                    <p:set>
                                      <p:cBhvr>
                                        <p:cTn id="42" dur="1" fill="hold">
                                          <p:stCondLst>
                                            <p:cond delay="0"/>
                                          </p:stCondLst>
                                        </p:cTn>
                                        <p:tgtEl>
                                          <p:spTgt spid="131077"/>
                                        </p:tgtEl>
                                        <p:attrNameLst>
                                          <p:attrName>style.visibility</p:attrName>
                                        </p:attrNameLst>
                                      </p:cBhvr>
                                      <p:to>
                                        <p:strVal val="visible"/>
                                      </p:to>
                                    </p:set>
                                    <p:anim calcmode="lin" valueType="num">
                                      <p:cBhvr>
                                        <p:cTn id="43" dur="500" fill="hold"/>
                                        <p:tgtEl>
                                          <p:spTgt spid="131077"/>
                                        </p:tgtEl>
                                        <p:attrNameLst>
                                          <p:attrName>ppt_x</p:attrName>
                                        </p:attrNameLst>
                                      </p:cBhvr>
                                      <p:tavLst>
                                        <p:tav tm="0">
                                          <p:val>
                                            <p:strVal val="#ppt_x+#ppt_w/2"/>
                                          </p:val>
                                        </p:tav>
                                        <p:tav tm="100000">
                                          <p:val>
                                            <p:strVal val="#ppt_x"/>
                                          </p:val>
                                        </p:tav>
                                      </p:tavLst>
                                    </p:anim>
                                    <p:anim calcmode="lin" valueType="num">
                                      <p:cBhvr>
                                        <p:cTn id="44" dur="500" fill="hold"/>
                                        <p:tgtEl>
                                          <p:spTgt spid="131077"/>
                                        </p:tgtEl>
                                        <p:attrNameLst>
                                          <p:attrName>ppt_y</p:attrName>
                                        </p:attrNameLst>
                                      </p:cBhvr>
                                      <p:tavLst>
                                        <p:tav tm="0">
                                          <p:val>
                                            <p:strVal val="#ppt_y"/>
                                          </p:val>
                                        </p:tav>
                                        <p:tav tm="100000">
                                          <p:val>
                                            <p:strVal val="#ppt_y"/>
                                          </p:val>
                                        </p:tav>
                                      </p:tavLst>
                                    </p:anim>
                                    <p:anim calcmode="lin" valueType="num">
                                      <p:cBhvr>
                                        <p:cTn id="45" dur="500" fill="hold"/>
                                        <p:tgtEl>
                                          <p:spTgt spid="131077"/>
                                        </p:tgtEl>
                                        <p:attrNameLst>
                                          <p:attrName>ppt_w</p:attrName>
                                        </p:attrNameLst>
                                      </p:cBhvr>
                                      <p:tavLst>
                                        <p:tav tm="0">
                                          <p:val>
                                            <p:fltVal val="0"/>
                                          </p:val>
                                        </p:tav>
                                        <p:tav tm="100000">
                                          <p:val>
                                            <p:strVal val="#ppt_w"/>
                                          </p:val>
                                        </p:tav>
                                      </p:tavLst>
                                    </p:anim>
                                    <p:anim calcmode="lin" valueType="num">
                                      <p:cBhvr>
                                        <p:cTn id="46" dur="500" fill="hold"/>
                                        <p:tgtEl>
                                          <p:spTgt spid="131077"/>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31082"/>
                                        </p:tgtEl>
                                        <p:attrNameLst>
                                          <p:attrName>style.visibility</p:attrName>
                                        </p:attrNameLst>
                                      </p:cBhvr>
                                      <p:to>
                                        <p:strVal val="visible"/>
                                      </p:to>
                                    </p:set>
                                    <p:animEffect transition="in" filter="dissolve">
                                      <p:cBhvr>
                                        <p:cTn id="51" dur="500"/>
                                        <p:tgtEl>
                                          <p:spTgt spid="13108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2" fill="hold" grpId="0" nodeType="clickEffect">
                                  <p:stCondLst>
                                    <p:cond delay="0"/>
                                  </p:stCondLst>
                                  <p:childTnLst>
                                    <p:set>
                                      <p:cBhvr>
                                        <p:cTn id="55" dur="1" fill="hold">
                                          <p:stCondLst>
                                            <p:cond delay="0"/>
                                          </p:stCondLst>
                                        </p:cTn>
                                        <p:tgtEl>
                                          <p:spTgt spid="131078"/>
                                        </p:tgtEl>
                                        <p:attrNameLst>
                                          <p:attrName>style.visibility</p:attrName>
                                        </p:attrNameLst>
                                      </p:cBhvr>
                                      <p:to>
                                        <p:strVal val="visible"/>
                                      </p:to>
                                    </p:set>
                                    <p:anim calcmode="lin" valueType="num">
                                      <p:cBhvr>
                                        <p:cTn id="56" dur="500" fill="hold"/>
                                        <p:tgtEl>
                                          <p:spTgt spid="131078"/>
                                        </p:tgtEl>
                                        <p:attrNameLst>
                                          <p:attrName>ppt_x</p:attrName>
                                        </p:attrNameLst>
                                      </p:cBhvr>
                                      <p:tavLst>
                                        <p:tav tm="0">
                                          <p:val>
                                            <p:strVal val="#ppt_x+#ppt_w/2"/>
                                          </p:val>
                                        </p:tav>
                                        <p:tav tm="100000">
                                          <p:val>
                                            <p:strVal val="#ppt_x"/>
                                          </p:val>
                                        </p:tav>
                                      </p:tavLst>
                                    </p:anim>
                                    <p:anim calcmode="lin" valueType="num">
                                      <p:cBhvr>
                                        <p:cTn id="57" dur="500" fill="hold"/>
                                        <p:tgtEl>
                                          <p:spTgt spid="131078"/>
                                        </p:tgtEl>
                                        <p:attrNameLst>
                                          <p:attrName>ppt_y</p:attrName>
                                        </p:attrNameLst>
                                      </p:cBhvr>
                                      <p:tavLst>
                                        <p:tav tm="0">
                                          <p:val>
                                            <p:strVal val="#ppt_y"/>
                                          </p:val>
                                        </p:tav>
                                        <p:tav tm="100000">
                                          <p:val>
                                            <p:strVal val="#ppt_y"/>
                                          </p:val>
                                        </p:tav>
                                      </p:tavLst>
                                    </p:anim>
                                    <p:anim calcmode="lin" valueType="num">
                                      <p:cBhvr>
                                        <p:cTn id="58" dur="500" fill="hold"/>
                                        <p:tgtEl>
                                          <p:spTgt spid="131078"/>
                                        </p:tgtEl>
                                        <p:attrNameLst>
                                          <p:attrName>ppt_w</p:attrName>
                                        </p:attrNameLst>
                                      </p:cBhvr>
                                      <p:tavLst>
                                        <p:tav tm="0">
                                          <p:val>
                                            <p:fltVal val="0"/>
                                          </p:val>
                                        </p:tav>
                                        <p:tav tm="100000">
                                          <p:val>
                                            <p:strVal val="#ppt_w"/>
                                          </p:val>
                                        </p:tav>
                                      </p:tavLst>
                                    </p:anim>
                                    <p:anim calcmode="lin" valueType="num">
                                      <p:cBhvr>
                                        <p:cTn id="59" dur="500" fill="hold"/>
                                        <p:tgtEl>
                                          <p:spTgt spid="131078"/>
                                        </p:tgtEl>
                                        <p:attrNameLst>
                                          <p:attrName>ppt_h</p:attrName>
                                        </p:attrNameLst>
                                      </p:cBhvr>
                                      <p:tavLst>
                                        <p:tav tm="0">
                                          <p:val>
                                            <p:strVal val="#ppt_h"/>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31081"/>
                                        </p:tgtEl>
                                        <p:attrNameLst>
                                          <p:attrName>style.visibility</p:attrName>
                                        </p:attrNameLst>
                                      </p:cBhvr>
                                      <p:to>
                                        <p:strVal val="visible"/>
                                      </p:to>
                                    </p:set>
                                    <p:animEffect transition="in" filter="dissolve">
                                      <p:cBhvr>
                                        <p:cTn id="64" dur="500"/>
                                        <p:tgtEl>
                                          <p:spTgt spid="13108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2" fill="hold" grpId="0" nodeType="clickEffect">
                                  <p:stCondLst>
                                    <p:cond delay="0"/>
                                  </p:stCondLst>
                                  <p:childTnLst>
                                    <p:set>
                                      <p:cBhvr>
                                        <p:cTn id="68" dur="1" fill="hold">
                                          <p:stCondLst>
                                            <p:cond delay="0"/>
                                          </p:stCondLst>
                                        </p:cTn>
                                        <p:tgtEl>
                                          <p:spTgt spid="131079"/>
                                        </p:tgtEl>
                                        <p:attrNameLst>
                                          <p:attrName>style.visibility</p:attrName>
                                        </p:attrNameLst>
                                      </p:cBhvr>
                                      <p:to>
                                        <p:strVal val="visible"/>
                                      </p:to>
                                    </p:set>
                                    <p:anim calcmode="lin" valueType="num">
                                      <p:cBhvr>
                                        <p:cTn id="69" dur="500" fill="hold"/>
                                        <p:tgtEl>
                                          <p:spTgt spid="131079"/>
                                        </p:tgtEl>
                                        <p:attrNameLst>
                                          <p:attrName>ppt_x</p:attrName>
                                        </p:attrNameLst>
                                      </p:cBhvr>
                                      <p:tavLst>
                                        <p:tav tm="0">
                                          <p:val>
                                            <p:strVal val="#ppt_x+#ppt_w/2"/>
                                          </p:val>
                                        </p:tav>
                                        <p:tav tm="100000">
                                          <p:val>
                                            <p:strVal val="#ppt_x"/>
                                          </p:val>
                                        </p:tav>
                                      </p:tavLst>
                                    </p:anim>
                                    <p:anim calcmode="lin" valueType="num">
                                      <p:cBhvr>
                                        <p:cTn id="70" dur="500" fill="hold"/>
                                        <p:tgtEl>
                                          <p:spTgt spid="131079"/>
                                        </p:tgtEl>
                                        <p:attrNameLst>
                                          <p:attrName>ppt_y</p:attrName>
                                        </p:attrNameLst>
                                      </p:cBhvr>
                                      <p:tavLst>
                                        <p:tav tm="0">
                                          <p:val>
                                            <p:strVal val="#ppt_y"/>
                                          </p:val>
                                        </p:tav>
                                        <p:tav tm="100000">
                                          <p:val>
                                            <p:strVal val="#ppt_y"/>
                                          </p:val>
                                        </p:tav>
                                      </p:tavLst>
                                    </p:anim>
                                    <p:anim calcmode="lin" valueType="num">
                                      <p:cBhvr>
                                        <p:cTn id="71" dur="500" fill="hold"/>
                                        <p:tgtEl>
                                          <p:spTgt spid="131079"/>
                                        </p:tgtEl>
                                        <p:attrNameLst>
                                          <p:attrName>ppt_w</p:attrName>
                                        </p:attrNameLst>
                                      </p:cBhvr>
                                      <p:tavLst>
                                        <p:tav tm="0">
                                          <p:val>
                                            <p:fltVal val="0"/>
                                          </p:val>
                                        </p:tav>
                                        <p:tav tm="100000">
                                          <p:val>
                                            <p:strVal val="#ppt_w"/>
                                          </p:val>
                                        </p:tav>
                                      </p:tavLst>
                                    </p:anim>
                                    <p:anim calcmode="lin" valueType="num">
                                      <p:cBhvr>
                                        <p:cTn id="72" dur="500" fill="hold"/>
                                        <p:tgtEl>
                                          <p:spTgt spid="1310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autoUpdateAnimBg="0"/>
      <p:bldP spid="131076" grpId="0" autoUpdateAnimBg="0"/>
      <p:bldP spid="131077" grpId="0" autoUpdateAnimBg="0"/>
      <p:bldP spid="131078" grpId="0" autoUpdateAnimBg="0"/>
      <p:bldP spid="131079" grpId="0" autoUpdateAnimBg="0"/>
      <p:bldP spid="131080" grpId="0" autoUpdateAnimBg="0"/>
      <p:bldP spid="131081" grpId="0" autoUpdateAnimBg="0"/>
      <p:bldP spid="131082" grpId="0" autoUpdateAnimBg="0"/>
      <p:bldP spid="131083" grpId="0" autoUpdateAnimBg="0"/>
      <p:bldP spid="131084"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0DC7034A-BAD7-45CC-8152-ACF18D0CBD5D}"/>
              </a:ext>
            </a:extLst>
          </p:cNvPr>
          <p:cNvSpPr>
            <a:spLocks noChangeArrowheads="1"/>
          </p:cNvSpPr>
          <p:nvPr/>
        </p:nvSpPr>
        <p:spPr bwMode="auto">
          <a:xfrm>
            <a:off x="807720" y="181484"/>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植物激素的种类</a:t>
            </a:r>
          </a:p>
        </p:txBody>
      </p:sp>
      <p:sp>
        <p:nvSpPr>
          <p:cNvPr id="9219" name="Line 6">
            <a:extLst>
              <a:ext uri="{FF2B5EF4-FFF2-40B4-BE49-F238E27FC236}">
                <a16:creationId xmlns:a16="http://schemas.microsoft.com/office/drawing/2014/main" id="{B88698DD-CE22-48D0-854B-07016A59E26B}"/>
              </a:ext>
            </a:extLst>
          </p:cNvPr>
          <p:cNvSpPr>
            <a:spLocks noChangeShapeType="1"/>
          </p:cNvSpPr>
          <p:nvPr/>
        </p:nvSpPr>
        <p:spPr bwMode="gray">
          <a:xfrm>
            <a:off x="2927648" y="4719464"/>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063" name="Rectangle 7">
            <a:extLst>
              <a:ext uri="{FF2B5EF4-FFF2-40B4-BE49-F238E27FC236}">
                <a16:creationId xmlns:a16="http://schemas.microsoft.com/office/drawing/2014/main" id="{6B124C39-C8E7-4623-BFD9-63DD459E451D}"/>
              </a:ext>
            </a:extLst>
          </p:cNvPr>
          <p:cNvSpPr>
            <a:spLocks noChangeArrowheads="1"/>
          </p:cNvSpPr>
          <p:nvPr/>
        </p:nvSpPr>
        <p:spPr bwMode="gray">
          <a:xfrm rot="3419336">
            <a:off x="2643486" y="4143202"/>
            <a:ext cx="479425" cy="520700"/>
          </a:xfrm>
          <a:prstGeom prst="rect">
            <a:avLst/>
          </a:prstGeom>
          <a:gradFill rotWithShape="1">
            <a:gsLst>
              <a:gs pos="0">
                <a:schemeClr val="folHlink"/>
              </a:gs>
              <a:gs pos="100000">
                <a:schemeClr val="fo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fo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21" name="Text Box 8">
            <a:extLst>
              <a:ext uri="{FF2B5EF4-FFF2-40B4-BE49-F238E27FC236}">
                <a16:creationId xmlns:a16="http://schemas.microsoft.com/office/drawing/2014/main" id="{F2217096-56E2-441B-BEDE-AE95C8B7D27C}"/>
              </a:ext>
            </a:extLst>
          </p:cNvPr>
          <p:cNvSpPr txBox="1">
            <a:spLocks noChangeArrowheads="1"/>
          </p:cNvSpPr>
          <p:nvPr/>
        </p:nvSpPr>
        <p:spPr bwMode="gray">
          <a:xfrm>
            <a:off x="2689145" y="4186064"/>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4</a:t>
            </a:r>
          </a:p>
        </p:txBody>
      </p:sp>
      <p:sp>
        <p:nvSpPr>
          <p:cNvPr id="9222" name="Line 9">
            <a:extLst>
              <a:ext uri="{FF2B5EF4-FFF2-40B4-BE49-F238E27FC236}">
                <a16:creationId xmlns:a16="http://schemas.microsoft.com/office/drawing/2014/main" id="{206C9724-0B9F-42FD-BC62-72FB1EA8C3EF}"/>
              </a:ext>
            </a:extLst>
          </p:cNvPr>
          <p:cNvSpPr>
            <a:spLocks noChangeShapeType="1"/>
          </p:cNvSpPr>
          <p:nvPr/>
        </p:nvSpPr>
        <p:spPr bwMode="gray">
          <a:xfrm>
            <a:off x="2927648" y="2204864"/>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066" name="Rectangle 10">
            <a:extLst>
              <a:ext uri="{FF2B5EF4-FFF2-40B4-BE49-F238E27FC236}">
                <a16:creationId xmlns:a16="http://schemas.microsoft.com/office/drawing/2014/main" id="{ABF64127-2FB7-4600-BEF0-35DB5AA787D5}"/>
              </a:ext>
            </a:extLst>
          </p:cNvPr>
          <p:cNvSpPr>
            <a:spLocks noChangeArrowheads="1"/>
          </p:cNvSpPr>
          <p:nvPr/>
        </p:nvSpPr>
        <p:spPr bwMode="gray">
          <a:xfrm rot="3419336">
            <a:off x="2643486" y="1628602"/>
            <a:ext cx="479425" cy="520700"/>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24" name="Text Box 11">
            <a:extLst>
              <a:ext uri="{FF2B5EF4-FFF2-40B4-BE49-F238E27FC236}">
                <a16:creationId xmlns:a16="http://schemas.microsoft.com/office/drawing/2014/main" id="{8F0F13A6-6E4D-45CD-8738-A46FC7000C1F}"/>
              </a:ext>
            </a:extLst>
          </p:cNvPr>
          <p:cNvSpPr txBox="1">
            <a:spLocks noChangeArrowheads="1"/>
          </p:cNvSpPr>
          <p:nvPr/>
        </p:nvSpPr>
        <p:spPr bwMode="gray">
          <a:xfrm>
            <a:off x="3994448" y="1487315"/>
            <a:ext cx="2222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生长素</a:t>
            </a:r>
          </a:p>
        </p:txBody>
      </p:sp>
      <p:sp>
        <p:nvSpPr>
          <p:cNvPr id="9225" name="Text Box 12">
            <a:extLst>
              <a:ext uri="{FF2B5EF4-FFF2-40B4-BE49-F238E27FC236}">
                <a16:creationId xmlns:a16="http://schemas.microsoft.com/office/drawing/2014/main" id="{95280095-68F9-4F83-B1DD-39CDC931AADB}"/>
              </a:ext>
            </a:extLst>
          </p:cNvPr>
          <p:cNvSpPr txBox="1">
            <a:spLocks noChangeArrowheads="1"/>
          </p:cNvSpPr>
          <p:nvPr/>
        </p:nvSpPr>
        <p:spPr bwMode="gray">
          <a:xfrm>
            <a:off x="2689145" y="1671464"/>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1</a:t>
            </a:r>
          </a:p>
        </p:txBody>
      </p:sp>
      <p:sp>
        <p:nvSpPr>
          <p:cNvPr id="9226" name="Line 13">
            <a:extLst>
              <a:ext uri="{FF2B5EF4-FFF2-40B4-BE49-F238E27FC236}">
                <a16:creationId xmlns:a16="http://schemas.microsoft.com/office/drawing/2014/main" id="{ED0F59F9-001C-45CA-8DD2-CD500695F885}"/>
              </a:ext>
            </a:extLst>
          </p:cNvPr>
          <p:cNvSpPr>
            <a:spLocks noChangeShapeType="1"/>
          </p:cNvSpPr>
          <p:nvPr/>
        </p:nvSpPr>
        <p:spPr bwMode="gray">
          <a:xfrm>
            <a:off x="2927648" y="3043064"/>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070" name="Rectangle 14">
            <a:extLst>
              <a:ext uri="{FF2B5EF4-FFF2-40B4-BE49-F238E27FC236}">
                <a16:creationId xmlns:a16="http://schemas.microsoft.com/office/drawing/2014/main" id="{852E0C29-F627-4B83-BAE9-ADB3F42C5B59}"/>
              </a:ext>
            </a:extLst>
          </p:cNvPr>
          <p:cNvSpPr>
            <a:spLocks noChangeArrowheads="1"/>
          </p:cNvSpPr>
          <p:nvPr/>
        </p:nvSpPr>
        <p:spPr bwMode="gray">
          <a:xfrm rot="3419336">
            <a:off x="2643486" y="2466802"/>
            <a:ext cx="479425" cy="520700"/>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28" name="Text Box 15">
            <a:extLst>
              <a:ext uri="{FF2B5EF4-FFF2-40B4-BE49-F238E27FC236}">
                <a16:creationId xmlns:a16="http://schemas.microsoft.com/office/drawing/2014/main" id="{1E7AF2A9-6F0F-470C-BC7E-1F7E33882881}"/>
              </a:ext>
            </a:extLst>
          </p:cNvPr>
          <p:cNvSpPr txBox="1">
            <a:spLocks noChangeArrowheads="1"/>
          </p:cNvSpPr>
          <p:nvPr/>
        </p:nvSpPr>
        <p:spPr bwMode="gray">
          <a:xfrm>
            <a:off x="2689145" y="2509664"/>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2</a:t>
            </a:r>
          </a:p>
        </p:txBody>
      </p:sp>
      <p:sp>
        <p:nvSpPr>
          <p:cNvPr id="9229" name="Line 16">
            <a:extLst>
              <a:ext uri="{FF2B5EF4-FFF2-40B4-BE49-F238E27FC236}">
                <a16:creationId xmlns:a16="http://schemas.microsoft.com/office/drawing/2014/main" id="{5CB6F8C8-DDAD-4AE7-822E-F2D058E96B43}"/>
              </a:ext>
            </a:extLst>
          </p:cNvPr>
          <p:cNvSpPr>
            <a:spLocks noChangeShapeType="1"/>
          </p:cNvSpPr>
          <p:nvPr/>
        </p:nvSpPr>
        <p:spPr bwMode="gray">
          <a:xfrm>
            <a:off x="2929236" y="3879678"/>
            <a:ext cx="4799012" cy="1587"/>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073" name="Rectangle 17">
            <a:extLst>
              <a:ext uri="{FF2B5EF4-FFF2-40B4-BE49-F238E27FC236}">
                <a16:creationId xmlns:a16="http://schemas.microsoft.com/office/drawing/2014/main" id="{B6FA323B-F302-4DAF-A487-3F796F0B49BD}"/>
              </a:ext>
            </a:extLst>
          </p:cNvPr>
          <p:cNvSpPr>
            <a:spLocks noChangeArrowheads="1"/>
          </p:cNvSpPr>
          <p:nvPr/>
        </p:nvSpPr>
        <p:spPr bwMode="gray">
          <a:xfrm rot="3419336">
            <a:off x="2643486" y="3305002"/>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31" name="Text Box 18">
            <a:extLst>
              <a:ext uri="{FF2B5EF4-FFF2-40B4-BE49-F238E27FC236}">
                <a16:creationId xmlns:a16="http://schemas.microsoft.com/office/drawing/2014/main" id="{942CFF7B-AA8C-4FCB-9965-A891F6105E9E}"/>
              </a:ext>
            </a:extLst>
          </p:cNvPr>
          <p:cNvSpPr txBox="1">
            <a:spLocks noChangeArrowheads="1"/>
          </p:cNvSpPr>
          <p:nvPr/>
        </p:nvSpPr>
        <p:spPr bwMode="gray">
          <a:xfrm>
            <a:off x="2689145" y="3347864"/>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3</a:t>
            </a:r>
          </a:p>
        </p:txBody>
      </p:sp>
      <p:sp>
        <p:nvSpPr>
          <p:cNvPr id="9232" name="Line 19">
            <a:extLst>
              <a:ext uri="{FF2B5EF4-FFF2-40B4-BE49-F238E27FC236}">
                <a16:creationId xmlns:a16="http://schemas.microsoft.com/office/drawing/2014/main" id="{22A29370-2E52-4ECC-9AC5-DE9C04FB8FE6}"/>
              </a:ext>
            </a:extLst>
          </p:cNvPr>
          <p:cNvSpPr>
            <a:spLocks noChangeShapeType="1"/>
          </p:cNvSpPr>
          <p:nvPr/>
        </p:nvSpPr>
        <p:spPr bwMode="gray">
          <a:xfrm>
            <a:off x="2927648" y="5579889"/>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33" name="Rectangle 20">
            <a:extLst>
              <a:ext uri="{FF2B5EF4-FFF2-40B4-BE49-F238E27FC236}">
                <a16:creationId xmlns:a16="http://schemas.microsoft.com/office/drawing/2014/main" id="{BB427769-F605-45BD-B9C9-3C5A2E9BB131}"/>
              </a:ext>
            </a:extLst>
          </p:cNvPr>
          <p:cNvSpPr>
            <a:spLocks noChangeArrowheads="1"/>
          </p:cNvSpPr>
          <p:nvPr/>
        </p:nvSpPr>
        <p:spPr bwMode="ltGray">
          <a:xfrm rot="3419336">
            <a:off x="2643486" y="5003627"/>
            <a:ext cx="479425" cy="520700"/>
          </a:xfrm>
          <a:prstGeom prst="rect">
            <a:avLst/>
          </a:prstGeom>
          <a:gradFill rotWithShape="1">
            <a:gsLst>
              <a:gs pos="0">
                <a:srgbClr val="990099"/>
              </a:gs>
              <a:gs pos="100000">
                <a:srgbClr val="4700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0099"/>
            </a:extrusionClr>
            <a:contourClr>
              <a:srgbClr val="990099"/>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34" name="Text Box 21">
            <a:extLst>
              <a:ext uri="{FF2B5EF4-FFF2-40B4-BE49-F238E27FC236}">
                <a16:creationId xmlns:a16="http://schemas.microsoft.com/office/drawing/2014/main" id="{10295282-2D27-436B-886C-D733CFAF2935}"/>
              </a:ext>
            </a:extLst>
          </p:cNvPr>
          <p:cNvSpPr txBox="1">
            <a:spLocks noChangeArrowheads="1"/>
          </p:cNvSpPr>
          <p:nvPr/>
        </p:nvSpPr>
        <p:spPr bwMode="gray">
          <a:xfrm>
            <a:off x="2689145" y="5046489"/>
            <a:ext cx="373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5</a:t>
            </a:r>
          </a:p>
        </p:txBody>
      </p:sp>
      <p:sp>
        <p:nvSpPr>
          <p:cNvPr id="9235" name="Text Box 22">
            <a:extLst>
              <a:ext uri="{FF2B5EF4-FFF2-40B4-BE49-F238E27FC236}">
                <a16:creationId xmlns:a16="http://schemas.microsoft.com/office/drawing/2014/main" id="{C50B5A31-5019-45F6-B921-865946E473D2}"/>
              </a:ext>
            </a:extLst>
          </p:cNvPr>
          <p:cNvSpPr txBox="1">
            <a:spLocks noChangeArrowheads="1"/>
          </p:cNvSpPr>
          <p:nvPr/>
        </p:nvSpPr>
        <p:spPr bwMode="gray">
          <a:xfrm>
            <a:off x="3994448" y="2357265"/>
            <a:ext cx="2222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赤霉素</a:t>
            </a:r>
          </a:p>
        </p:txBody>
      </p:sp>
      <p:sp>
        <p:nvSpPr>
          <p:cNvPr id="9236" name="Text Box 23">
            <a:extLst>
              <a:ext uri="{FF2B5EF4-FFF2-40B4-BE49-F238E27FC236}">
                <a16:creationId xmlns:a16="http://schemas.microsoft.com/office/drawing/2014/main" id="{77AEAB7C-B2E0-491A-A315-3A6BD19F2D5B}"/>
              </a:ext>
            </a:extLst>
          </p:cNvPr>
          <p:cNvSpPr txBox="1">
            <a:spLocks noChangeArrowheads="1"/>
          </p:cNvSpPr>
          <p:nvPr/>
        </p:nvSpPr>
        <p:spPr bwMode="gray">
          <a:xfrm>
            <a:off x="3624561" y="3168478"/>
            <a:ext cx="3206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细胞分裂素</a:t>
            </a:r>
          </a:p>
        </p:txBody>
      </p:sp>
      <p:sp>
        <p:nvSpPr>
          <p:cNvPr id="9237" name="Text Box 24">
            <a:extLst>
              <a:ext uri="{FF2B5EF4-FFF2-40B4-BE49-F238E27FC236}">
                <a16:creationId xmlns:a16="http://schemas.microsoft.com/office/drawing/2014/main" id="{B530BA16-F6CF-40D4-BB30-08B7A73895DE}"/>
              </a:ext>
            </a:extLst>
          </p:cNvPr>
          <p:cNvSpPr txBox="1">
            <a:spLocks noChangeArrowheads="1"/>
          </p:cNvSpPr>
          <p:nvPr/>
        </p:nvSpPr>
        <p:spPr bwMode="gray">
          <a:xfrm>
            <a:off x="3986511" y="4014615"/>
            <a:ext cx="20875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乙烯</a:t>
            </a:r>
          </a:p>
        </p:txBody>
      </p:sp>
      <p:sp>
        <p:nvSpPr>
          <p:cNvPr id="9238" name="Text Box 25">
            <a:extLst>
              <a:ext uri="{FF2B5EF4-FFF2-40B4-BE49-F238E27FC236}">
                <a16:creationId xmlns:a16="http://schemas.microsoft.com/office/drawing/2014/main" id="{10AE4054-D06E-4764-95FB-D94E333F5378}"/>
              </a:ext>
            </a:extLst>
          </p:cNvPr>
          <p:cNvSpPr txBox="1">
            <a:spLocks noChangeArrowheads="1"/>
          </p:cNvSpPr>
          <p:nvPr/>
        </p:nvSpPr>
        <p:spPr bwMode="gray">
          <a:xfrm>
            <a:off x="4017640" y="4878215"/>
            <a:ext cx="243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脱落酸</a:t>
            </a:r>
            <a:endParaRPr kumimoji="1"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灯片编号占位符 1">
            <a:extLst>
              <a:ext uri="{FF2B5EF4-FFF2-40B4-BE49-F238E27FC236}">
                <a16:creationId xmlns:a16="http://schemas.microsoft.com/office/drawing/2014/main" id="{BD0AFE89-7B3D-498C-8315-EA0D26F6B17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23705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1F671610-BE1D-4ECF-BA58-47479B7D7999}"/>
              </a:ext>
            </a:extLst>
          </p:cNvPr>
          <p:cNvSpPr>
            <a:spLocks noChangeArrowheads="1"/>
          </p:cNvSpPr>
          <p:nvPr/>
        </p:nvSpPr>
        <p:spPr bwMode="auto">
          <a:xfrm>
            <a:off x="946920" y="188973"/>
            <a:ext cx="628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其他植物激素的种类和作用</a:t>
            </a:r>
          </a:p>
        </p:txBody>
      </p:sp>
      <p:grpSp>
        <p:nvGrpSpPr>
          <p:cNvPr id="10243" name="Group 5">
            <a:extLst>
              <a:ext uri="{FF2B5EF4-FFF2-40B4-BE49-F238E27FC236}">
                <a16:creationId xmlns:a16="http://schemas.microsoft.com/office/drawing/2014/main" id="{D26B5577-BA9A-454B-8805-2FAD189AD656}"/>
              </a:ext>
            </a:extLst>
          </p:cNvPr>
          <p:cNvGrpSpPr>
            <a:grpSpLocks/>
          </p:cNvGrpSpPr>
          <p:nvPr/>
        </p:nvGrpSpPr>
        <p:grpSpPr bwMode="auto">
          <a:xfrm>
            <a:off x="335360" y="280986"/>
            <a:ext cx="569913" cy="520701"/>
            <a:chOff x="1452" y="1323"/>
            <a:chExt cx="359" cy="328"/>
          </a:xfrm>
        </p:grpSpPr>
        <p:grpSp>
          <p:nvGrpSpPr>
            <p:cNvPr id="10250" name="Group 6">
              <a:extLst>
                <a:ext uri="{FF2B5EF4-FFF2-40B4-BE49-F238E27FC236}">
                  <a16:creationId xmlns:a16="http://schemas.microsoft.com/office/drawing/2014/main" id="{630DF6D5-5238-44DD-8245-3404323AF7E4}"/>
                </a:ext>
              </a:extLst>
            </p:cNvPr>
            <p:cNvGrpSpPr>
              <a:grpSpLocks/>
            </p:cNvGrpSpPr>
            <p:nvPr/>
          </p:nvGrpSpPr>
          <p:grpSpPr bwMode="auto">
            <a:xfrm>
              <a:off x="1452" y="1323"/>
              <a:ext cx="359" cy="328"/>
              <a:chOff x="624" y="1575"/>
              <a:chExt cx="1169" cy="1181"/>
            </a:xfrm>
          </p:grpSpPr>
          <p:sp>
            <p:nvSpPr>
              <p:cNvPr id="174087" name="Oval 7">
                <a:extLst>
                  <a:ext uri="{FF2B5EF4-FFF2-40B4-BE49-F238E27FC236}">
                    <a16:creationId xmlns:a16="http://schemas.microsoft.com/office/drawing/2014/main" id="{D81C9810-3072-46E4-8144-3BF28BFA6F27}"/>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4088" name="Oval 8">
                <a:extLst>
                  <a:ext uri="{FF2B5EF4-FFF2-40B4-BE49-F238E27FC236}">
                    <a16:creationId xmlns:a16="http://schemas.microsoft.com/office/drawing/2014/main" id="{1B43BA99-5B18-45A4-AEE1-438DCE4613E1}"/>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4089" name="Oval 9">
                <a:extLst>
                  <a:ext uri="{FF2B5EF4-FFF2-40B4-BE49-F238E27FC236}">
                    <a16:creationId xmlns:a16="http://schemas.microsoft.com/office/drawing/2014/main" id="{1B19BD68-6DF7-46C2-8296-39D4A09DA52A}"/>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4090" name="Oval 10">
                <a:extLst>
                  <a:ext uri="{FF2B5EF4-FFF2-40B4-BE49-F238E27FC236}">
                    <a16:creationId xmlns:a16="http://schemas.microsoft.com/office/drawing/2014/main" id="{AB7018EB-B109-4F27-8F20-CA5030D2A9A6}"/>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56" name="Oval 11">
                <a:extLst>
                  <a:ext uri="{FF2B5EF4-FFF2-40B4-BE49-F238E27FC236}">
                    <a16:creationId xmlns:a16="http://schemas.microsoft.com/office/drawing/2014/main" id="{A163292E-EA44-4D8C-820D-24490C6619F1}"/>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257" name="Group 12">
                <a:extLst>
                  <a:ext uri="{FF2B5EF4-FFF2-40B4-BE49-F238E27FC236}">
                    <a16:creationId xmlns:a16="http://schemas.microsoft.com/office/drawing/2014/main" id="{ED4E31A2-C03F-4159-A4E7-7A8225613D17}"/>
                  </a:ext>
                </a:extLst>
              </p:cNvPr>
              <p:cNvGrpSpPr>
                <a:grpSpLocks/>
              </p:cNvGrpSpPr>
              <p:nvPr/>
            </p:nvGrpSpPr>
            <p:grpSpPr bwMode="auto">
              <a:xfrm>
                <a:off x="776" y="1687"/>
                <a:ext cx="947" cy="952"/>
                <a:chOff x="4166" y="1706"/>
                <a:chExt cx="1252" cy="1252"/>
              </a:xfrm>
            </p:grpSpPr>
            <p:sp>
              <p:nvSpPr>
                <p:cNvPr id="10258" name="Oval 13">
                  <a:extLst>
                    <a:ext uri="{FF2B5EF4-FFF2-40B4-BE49-F238E27FC236}">
                      <a16:creationId xmlns:a16="http://schemas.microsoft.com/office/drawing/2014/main" id="{F6CF0EE6-904E-4689-911E-DF77AC1F8437}"/>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59" name="Oval 14">
                  <a:extLst>
                    <a:ext uri="{FF2B5EF4-FFF2-40B4-BE49-F238E27FC236}">
                      <a16:creationId xmlns:a16="http://schemas.microsoft.com/office/drawing/2014/main" id="{404C533B-1059-4305-9934-3B26FD415553}"/>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60" name="Oval 15">
                  <a:extLst>
                    <a:ext uri="{FF2B5EF4-FFF2-40B4-BE49-F238E27FC236}">
                      <a16:creationId xmlns:a16="http://schemas.microsoft.com/office/drawing/2014/main" id="{7A87DB9C-3FBE-4AF7-8B53-CA5CF6DF1F9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61" name="Oval 16">
                  <a:extLst>
                    <a:ext uri="{FF2B5EF4-FFF2-40B4-BE49-F238E27FC236}">
                      <a16:creationId xmlns:a16="http://schemas.microsoft.com/office/drawing/2014/main" id="{A341BACE-1195-4719-A8BF-08520A228048}"/>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0251" name="Text Box 17">
              <a:extLst>
                <a:ext uri="{FF2B5EF4-FFF2-40B4-BE49-F238E27FC236}">
                  <a16:creationId xmlns:a16="http://schemas.microsoft.com/office/drawing/2014/main" id="{00DDF0B2-B10F-4374-B2D5-8B997939FDD4}"/>
                </a:ext>
              </a:extLst>
            </p:cNvPr>
            <p:cNvSpPr txBox="1">
              <a:spLocks noChangeArrowheads="1"/>
            </p:cNvSpPr>
            <p:nvPr/>
          </p:nvSpPr>
          <p:spPr bwMode="auto">
            <a:xfrm>
              <a:off x="1520" y="1351"/>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grpSp>
      <p:sp>
        <p:nvSpPr>
          <p:cNvPr id="174098" name="Rectangle 18">
            <a:extLst>
              <a:ext uri="{FF2B5EF4-FFF2-40B4-BE49-F238E27FC236}">
                <a16:creationId xmlns:a16="http://schemas.microsoft.com/office/drawing/2014/main" id="{2790AD9B-B910-4AA3-9B39-E15A4BDDFE57}"/>
              </a:ext>
            </a:extLst>
          </p:cNvPr>
          <p:cNvSpPr>
            <a:spLocks noChangeArrowheads="1"/>
          </p:cNvSpPr>
          <p:nvPr/>
        </p:nvSpPr>
        <p:spPr bwMode="auto">
          <a:xfrm>
            <a:off x="1352812" y="2221646"/>
            <a:ext cx="100910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317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1926</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年，水稻感染了赤霉菌 → 植物疯长 → </a:t>
            </a:r>
            <a:r>
              <a:rPr kumimoji="0" lang="zh-CN" altLang="en-US"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恶苗病</a:t>
            </a:r>
          </a:p>
        </p:txBody>
      </p:sp>
      <p:sp>
        <p:nvSpPr>
          <p:cNvPr id="174099" name="WordArt 19">
            <a:extLst>
              <a:ext uri="{FF2B5EF4-FFF2-40B4-BE49-F238E27FC236}">
                <a16:creationId xmlns:a16="http://schemas.microsoft.com/office/drawing/2014/main" id="{C6F3300D-0541-4A02-953C-1434B80EA4EE}"/>
              </a:ext>
            </a:extLst>
          </p:cNvPr>
          <p:cNvSpPr>
            <a:spLocks noChangeArrowheads="1" noChangeShapeType="1" noTextEdit="1"/>
          </p:cNvSpPr>
          <p:nvPr/>
        </p:nvSpPr>
        <p:spPr bwMode="auto">
          <a:xfrm>
            <a:off x="1721317" y="1124744"/>
            <a:ext cx="3385046" cy="862806"/>
          </a:xfrm>
          <a:prstGeom prst="rect">
            <a:avLst/>
          </a:prstGeom>
        </p:spPr>
        <p:txBody>
          <a:bodyPr wrap="none" fromWordArt="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0" cap="none" spc="0" normalizeH="0" baseline="0" noProof="0" dirty="0">
                <a:ln w="9525">
                  <a:noFill/>
                  <a:round/>
                  <a:headEnd/>
                  <a:tailEnd/>
                </a:ln>
                <a:solidFill>
                  <a:srgbClr val="000099"/>
                </a:solidFill>
                <a:effectLst/>
                <a:uLnTx/>
                <a:uFillTx/>
                <a:latin typeface="微软雅黑" panose="020B0503020204020204" pitchFamily="34" charset="-122"/>
                <a:ea typeface="微软雅黑" panose="020B0503020204020204" pitchFamily="34" charset="-122"/>
                <a:cs typeface="+mn-cs"/>
              </a:rPr>
              <a:t>赤霉素的发现过程</a:t>
            </a:r>
          </a:p>
        </p:txBody>
      </p:sp>
      <p:sp>
        <p:nvSpPr>
          <p:cNvPr id="174102" name="Rectangle 22">
            <a:extLst>
              <a:ext uri="{FF2B5EF4-FFF2-40B4-BE49-F238E27FC236}">
                <a16:creationId xmlns:a16="http://schemas.microsoft.com/office/drawing/2014/main" id="{813D1390-643E-4F6B-A365-97E2AD21E154}"/>
              </a:ext>
            </a:extLst>
          </p:cNvPr>
          <p:cNvSpPr>
            <a:spLocks noChangeArrowheads="1"/>
          </p:cNvSpPr>
          <p:nvPr/>
        </p:nvSpPr>
        <p:spPr bwMode="auto">
          <a:xfrm>
            <a:off x="1374165" y="3234987"/>
            <a:ext cx="9846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317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ts val="3600"/>
              </a:lnSpc>
              <a:spcBef>
                <a:spcPct val="0"/>
              </a:spcBef>
              <a:spcAft>
                <a:spcPct val="0"/>
              </a:spcAft>
              <a:buClrTx/>
              <a:buSzTx/>
              <a:buFont typeface="Arial" panose="020B0604020202020204" pitchFamily="34" charset="0"/>
              <a:buChar char="•"/>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将赤霉菌培养基的滤液喷洒到健康水稻幼苗上不感染赤霉菌，却有恶苗病的症状。</a:t>
            </a:r>
          </a:p>
        </p:txBody>
      </p:sp>
      <p:sp>
        <p:nvSpPr>
          <p:cNvPr id="174103" name="Rectangle 23">
            <a:extLst>
              <a:ext uri="{FF2B5EF4-FFF2-40B4-BE49-F238E27FC236}">
                <a16:creationId xmlns:a16="http://schemas.microsoft.com/office/drawing/2014/main" id="{DBBA47D3-5ADE-40AB-8500-13A58D69B1C4}"/>
              </a:ext>
            </a:extLst>
          </p:cNvPr>
          <p:cNvSpPr>
            <a:spLocks noChangeArrowheads="1"/>
          </p:cNvSpPr>
          <p:nvPr/>
        </p:nvSpPr>
        <p:spPr bwMode="auto">
          <a:xfrm>
            <a:off x="1347689" y="4720261"/>
            <a:ext cx="100910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317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1935</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年，科学家从培养基滤液中分离出</a:t>
            </a:r>
            <a:r>
              <a:rPr kumimoji="0" lang="zh-CN" altLang="en-US"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赤霉素（</a:t>
            </a:r>
            <a:r>
              <a:rPr kumimoji="0" lang="en-US" altLang="zh-CN"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GA)</a:t>
            </a:r>
            <a:endParaRPr kumimoji="0" lang="zh-CN" altLang="en-US"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a:extLst>
              <a:ext uri="{FF2B5EF4-FFF2-40B4-BE49-F238E27FC236}">
                <a16:creationId xmlns:a16="http://schemas.microsoft.com/office/drawing/2014/main" id="{350A4A66-FCE8-4491-B2EC-9E94A7938B9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958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4098"/>
                                        </p:tgtEl>
                                        <p:attrNameLst>
                                          <p:attrName>style.visibility</p:attrName>
                                        </p:attrNameLst>
                                      </p:cBhvr>
                                      <p:to>
                                        <p:strVal val="visible"/>
                                      </p:to>
                                    </p:set>
                                    <p:animEffect transition="in" filter="wipe(left)">
                                      <p:cBhvr>
                                        <p:cTn id="11" dur="500"/>
                                        <p:tgtEl>
                                          <p:spTgt spid="1740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4102"/>
                                        </p:tgtEl>
                                        <p:attrNameLst>
                                          <p:attrName>style.visibility</p:attrName>
                                        </p:attrNameLst>
                                      </p:cBhvr>
                                      <p:to>
                                        <p:strVal val="visible"/>
                                      </p:to>
                                    </p:set>
                                    <p:animEffect transition="in" filter="wipe(left)">
                                      <p:cBhvr>
                                        <p:cTn id="16" dur="500"/>
                                        <p:tgtEl>
                                          <p:spTgt spid="17410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4103"/>
                                        </p:tgtEl>
                                        <p:attrNameLst>
                                          <p:attrName>style.visibility</p:attrName>
                                        </p:attrNameLst>
                                      </p:cBhvr>
                                      <p:to>
                                        <p:strVal val="visible"/>
                                      </p:to>
                                    </p:set>
                                    <p:animEffect transition="in" filter="wipe(left)">
                                      <p:cBhvr>
                                        <p:cTn id="21" dur="500"/>
                                        <p:tgtEl>
                                          <p:spTgt spid="17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8" grpId="0"/>
      <p:bldP spid="174099" grpId="0"/>
      <p:bldP spid="174102" grpId="0"/>
      <p:bldP spid="17410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赤霉素</a:t>
            </a:r>
          </a:p>
        </p:txBody>
      </p:sp>
      <p:sp>
        <p:nvSpPr>
          <p:cNvPr id="2" name="灯片编号占位符 1">
            <a:extLst>
              <a:ext uri="{FF2B5EF4-FFF2-40B4-BE49-F238E27FC236}">
                <a16:creationId xmlns:a16="http://schemas.microsoft.com/office/drawing/2014/main" id="{961A0507-377E-4CFA-AC1F-D1268B685B73}"/>
              </a:ext>
            </a:extLst>
          </p:cNvPr>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BBC8003-CB9F-4446-B3B2-87A1450D9F05}"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4" name="矩形 3"/>
          <p:cNvSpPr/>
          <p:nvPr/>
        </p:nvSpPr>
        <p:spPr>
          <a:xfrm>
            <a:off x="911424" y="1315214"/>
            <a:ext cx="9505056" cy="3939540"/>
          </a:xfrm>
          <a:prstGeom prst="rect">
            <a:avLst/>
          </a:prstGeom>
        </p:spPr>
        <p:txBody>
          <a:bodyPr wrap="square">
            <a:spAutoFit/>
          </a:bodyPr>
          <a:lstStyle/>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合成部位：幼芽、幼根和未成熟的种子</a:t>
            </a:r>
            <a:endParaRPr lang="en-US" altLang="zh-CN" sz="2800" b="1" dirty="0">
              <a:latin typeface="微软雅黑" panose="020B0503020204020204" pitchFamily="34" charset="-122"/>
              <a:ea typeface="微软雅黑" panose="020B0503020204020204" pitchFamily="34" charset="-122"/>
            </a:endParaRPr>
          </a:p>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主要作用：</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促进细胞伸长，从而引起植株增高</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促进细胞分裂与分化</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促进种子萌发和果实发育</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0" y="1628800"/>
            <a:ext cx="4147361" cy="3312368"/>
          </a:xfrm>
          <a:prstGeom prst="rect">
            <a:avLst/>
          </a:prstGeom>
        </p:spPr>
      </p:pic>
    </p:spTree>
    <p:extLst>
      <p:ext uri="{BB962C8B-B14F-4D97-AF65-F5344CB8AC3E}">
        <p14:creationId xmlns:p14="http://schemas.microsoft.com/office/powerpoint/2010/main" val="56835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7AD5521-A2FF-46F5-8BDF-404560F61B75}"/>
              </a:ext>
            </a:extLst>
          </p:cNvPr>
          <p:cNvSpPr>
            <a:spLocks noGrp="1" noRot="1" noChangeArrowheads="1"/>
          </p:cNvSpPr>
          <p:nvPr>
            <p:ph type="body" idx="4294967295"/>
          </p:nvPr>
        </p:nvSpPr>
        <p:spPr bwMode="auto">
          <a:xfrm>
            <a:off x="1343472" y="3136106"/>
            <a:ext cx="1622425" cy="585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pPr>
            <a:r>
              <a:rPr lang="zh-CN" altLang="en-US" sz="2800" b="1" dirty="0">
                <a:solidFill>
                  <a:srgbClr val="003399"/>
                </a:solidFill>
              </a:rPr>
              <a:t>作用：</a:t>
            </a:r>
            <a:endParaRPr lang="en-US" altLang="zh-CN" sz="2800" b="1" dirty="0">
              <a:solidFill>
                <a:srgbClr val="003399"/>
              </a:solidFill>
            </a:endParaRPr>
          </a:p>
        </p:txBody>
      </p:sp>
      <p:sp>
        <p:nvSpPr>
          <p:cNvPr id="12291" name="Rectangle 10">
            <a:extLst>
              <a:ext uri="{FF2B5EF4-FFF2-40B4-BE49-F238E27FC236}">
                <a16:creationId xmlns:a16="http://schemas.microsoft.com/office/drawing/2014/main" id="{C7871BF1-5F00-4489-A171-1D3458C67BF6}"/>
              </a:ext>
            </a:extLst>
          </p:cNvPr>
          <p:cNvSpPr>
            <a:spLocks noChangeArrowheads="1"/>
          </p:cNvSpPr>
          <p:nvPr/>
        </p:nvSpPr>
        <p:spPr bwMode="auto">
          <a:xfrm>
            <a:off x="1008019" y="1406270"/>
            <a:ext cx="10344565"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600"/>
              </a:spcBef>
              <a:spcAft>
                <a:spcPct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a:t>
            </a: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在扩展的幼嫩叶片和顶端分生组织中合成，通过韧皮部的长距离运输，自上而下地向基部积累。根部也能生产生长素，自下而上运输。</a:t>
            </a:r>
          </a:p>
        </p:txBody>
      </p:sp>
      <p:sp>
        <p:nvSpPr>
          <p:cNvPr id="12292" name="Text Box 7">
            <a:extLst>
              <a:ext uri="{FF2B5EF4-FFF2-40B4-BE49-F238E27FC236}">
                <a16:creationId xmlns:a16="http://schemas.microsoft.com/office/drawing/2014/main" id="{6A24A927-32C7-4A6D-AE4D-8FC87C31EA93}"/>
              </a:ext>
            </a:extLst>
          </p:cNvPr>
          <p:cNvSpPr txBox="1">
            <a:spLocks noChangeArrowheads="1"/>
          </p:cNvSpPr>
          <p:nvPr/>
        </p:nvSpPr>
        <p:spPr bwMode="auto">
          <a:xfrm>
            <a:off x="7153276" y="3335339"/>
            <a:ext cx="3586163"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22268"/>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标注 9">
            <a:extLst>
              <a:ext uri="{FF2B5EF4-FFF2-40B4-BE49-F238E27FC236}">
                <a16:creationId xmlns:a16="http://schemas.microsoft.com/office/drawing/2014/main" id="{0B6622B7-F767-45B5-A8D5-2EE98A954D26}"/>
              </a:ext>
            </a:extLst>
          </p:cNvPr>
          <p:cNvSpPr/>
          <p:nvPr/>
        </p:nvSpPr>
        <p:spPr>
          <a:xfrm>
            <a:off x="7587058" y="5324148"/>
            <a:ext cx="4098407" cy="1002200"/>
          </a:xfrm>
          <a:prstGeom prst="wedgeRoundRectCallout">
            <a:avLst>
              <a:gd name="adj1" fmla="val -70946"/>
              <a:gd name="adj2" fmla="val -1345"/>
              <a:gd name="adj3" fmla="val 16667"/>
            </a:avLst>
          </a:prstGeom>
        </p:spPr>
        <p:style>
          <a:lnRef idx="0">
            <a:schemeClr val="accent1"/>
          </a:lnRef>
          <a:fillRef idx="3">
            <a:schemeClr val="accent1"/>
          </a:fillRef>
          <a:effectRef idx="3">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子房不经过受精作用而形成不含种子的果实的现象。</a:t>
            </a:r>
          </a:p>
        </p:txBody>
      </p:sp>
      <p:sp>
        <p:nvSpPr>
          <p:cNvPr id="12296" name="矩形 1">
            <a:extLst>
              <a:ext uri="{FF2B5EF4-FFF2-40B4-BE49-F238E27FC236}">
                <a16:creationId xmlns:a16="http://schemas.microsoft.com/office/drawing/2014/main" id="{E69C7229-7D80-4BE2-8D2B-DD743BA63797}"/>
              </a:ext>
            </a:extLst>
          </p:cNvPr>
          <p:cNvSpPr>
            <a:spLocks noChangeArrowheads="1"/>
          </p:cNvSpPr>
          <p:nvPr/>
        </p:nvSpPr>
        <p:spPr bwMode="auto">
          <a:xfrm>
            <a:off x="2513856" y="3033221"/>
            <a:ext cx="4572000" cy="302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4000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00050" marR="0" lvl="1" indent="0" algn="l"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营养器官的伸长</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00050" marR="0" lvl="1" indent="0" algn="l"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细胞分裂和根的分化</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00050" marR="0" lvl="1" indent="0" algn="l"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维持植物的</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顶端优势</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00050" marR="0" lvl="1" indent="0" algn="l"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抑制</a:t>
            </a:r>
            <a:r>
              <a:rPr kumimoji="0" lang="zh-CN" altLang="en-US" sz="26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离区</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的形成</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00050" marR="0" lvl="1" indent="0" algn="l" defTabSz="914400" rtl="0" eaLnBrk="1" fontAlgn="base" latinLnBrk="0" hangingPunct="1">
              <a:lnSpc>
                <a:spcPct val="15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果实发育及</a:t>
            </a:r>
            <a:r>
              <a:rPr kumimoji="0" lang="zh-CN" altLang="en-US" sz="26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单性结实</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13" name="圆角矩形标注 12">
            <a:extLst>
              <a:ext uri="{FF2B5EF4-FFF2-40B4-BE49-F238E27FC236}">
                <a16:creationId xmlns:a16="http://schemas.microsoft.com/office/drawing/2014/main" id="{501BD020-5FF2-4E8C-B857-348558F1D129}"/>
              </a:ext>
            </a:extLst>
          </p:cNvPr>
          <p:cNvSpPr/>
          <p:nvPr/>
        </p:nvSpPr>
        <p:spPr>
          <a:xfrm>
            <a:off x="7248128" y="3460205"/>
            <a:ext cx="4437337" cy="1400642"/>
          </a:xfrm>
          <a:prstGeom prst="wedgeRoundRectCallout">
            <a:avLst>
              <a:gd name="adj1" fmla="val -85748"/>
              <a:gd name="adj2" fmla="val 74557"/>
              <a:gd name="adj3" fmla="val 16667"/>
            </a:avLst>
          </a:prstGeom>
        </p:spPr>
        <p:style>
          <a:lnRef idx="0">
            <a:schemeClr val="accent1"/>
          </a:lnRef>
          <a:fillRef idx="3">
            <a:schemeClr val="accent1"/>
          </a:fillRef>
          <a:effectRef idx="3">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22268"/>
                </a:solidFill>
                <a:effectLst/>
                <a:uLnTx/>
                <a:uFillTx/>
                <a:latin typeface="微软雅黑" panose="020B0503020204020204" pitchFamily="34" charset="-122"/>
                <a:ea typeface="微软雅黑" panose="020B0503020204020204" pitchFamily="34" charset="-122"/>
                <a:cs typeface="+mn-cs"/>
              </a:rPr>
              <a:t>使植物器官（如叶、花和果）脱离母株的组织，称为离区。如：“瓜熟蒂落”的“蒂”。</a:t>
            </a:r>
          </a:p>
        </p:txBody>
      </p:sp>
      <p:sp>
        <p:nvSpPr>
          <p:cNvPr id="12300" name="Text Box 3">
            <a:extLst>
              <a:ext uri="{FF2B5EF4-FFF2-40B4-BE49-F238E27FC236}">
                <a16:creationId xmlns:a16="http://schemas.microsoft.com/office/drawing/2014/main" id="{8E8B9A02-D61B-439B-A684-A225B91B6BC1}"/>
              </a:ext>
            </a:extLst>
          </p:cNvPr>
          <p:cNvSpPr txBox="1">
            <a:spLocks noChangeArrowheads="1"/>
          </p:cNvSpPr>
          <p:nvPr/>
        </p:nvSpPr>
        <p:spPr bwMode="auto">
          <a:xfrm>
            <a:off x="811212" y="198655"/>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生长素和赤霉素</a:t>
            </a:r>
          </a:p>
        </p:txBody>
      </p:sp>
      <p:grpSp>
        <p:nvGrpSpPr>
          <p:cNvPr id="12301" name="Group 4">
            <a:extLst>
              <a:ext uri="{FF2B5EF4-FFF2-40B4-BE49-F238E27FC236}">
                <a16:creationId xmlns:a16="http://schemas.microsoft.com/office/drawing/2014/main" id="{239642DC-70C7-4A46-93FC-D1FCB8CB7876}"/>
              </a:ext>
            </a:extLst>
          </p:cNvPr>
          <p:cNvGrpSpPr>
            <a:grpSpLocks/>
          </p:cNvGrpSpPr>
          <p:nvPr/>
        </p:nvGrpSpPr>
        <p:grpSpPr bwMode="auto">
          <a:xfrm>
            <a:off x="4799856" y="59194"/>
            <a:ext cx="2160587" cy="1081088"/>
            <a:chOff x="4241" y="164"/>
            <a:chExt cx="1179" cy="545"/>
          </a:xfrm>
        </p:grpSpPr>
        <p:sp>
          <p:nvSpPr>
            <p:cNvPr id="15" name="AutoShape 5">
              <a:extLst>
                <a:ext uri="{FF2B5EF4-FFF2-40B4-BE49-F238E27FC236}">
                  <a16:creationId xmlns:a16="http://schemas.microsoft.com/office/drawing/2014/main" id="{423C1051-F1B9-4423-8C27-16EFC8030D8B}"/>
                </a:ext>
              </a:extLst>
            </p:cNvPr>
            <p:cNvSpPr>
              <a:spLocks noChangeArrowheads="1"/>
            </p:cNvSpPr>
            <p:nvPr/>
          </p:nvSpPr>
          <p:spPr bwMode="auto">
            <a:xfrm>
              <a:off x="4241" y="164"/>
              <a:ext cx="1179" cy="545"/>
            </a:xfrm>
            <a:prstGeom prst="irregularSeal2">
              <a:avLst/>
            </a:prstGeom>
            <a:gradFill rotWithShape="1">
              <a:gsLst>
                <a:gs pos="0">
                  <a:srgbClr val="FF0000">
                    <a:gamma/>
                    <a:shade val="38039"/>
                    <a:invGamma/>
                    <a:alpha val="78999"/>
                  </a:srgbClr>
                </a:gs>
                <a:gs pos="50000">
                  <a:srgbClr val="FF0000"/>
                </a:gs>
                <a:gs pos="100000">
                  <a:srgbClr val="FF0000">
                    <a:gamma/>
                    <a:shade val="38039"/>
                    <a:invGamma/>
                    <a:alpha val="78999"/>
                  </a:srgbClr>
                </a:gs>
              </a:gsLst>
              <a:lin ang="5400000" scaled="1"/>
            </a:gra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12305" name="Text Box 6">
              <a:extLst>
                <a:ext uri="{FF2B5EF4-FFF2-40B4-BE49-F238E27FC236}">
                  <a16:creationId xmlns:a16="http://schemas.microsoft.com/office/drawing/2014/main" id="{FE8C6049-4110-4439-9B3B-831E70A9ADEA}"/>
                </a:ext>
              </a:extLst>
            </p:cNvPr>
            <p:cNvSpPr txBox="1">
              <a:spLocks noChangeArrowheads="1"/>
            </p:cNvSpPr>
            <p:nvPr/>
          </p:nvSpPr>
          <p:spPr bwMode="auto">
            <a:xfrm>
              <a:off x="4514" y="300"/>
              <a:ext cx="86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易混！</a:t>
              </a:r>
            </a:p>
          </p:txBody>
        </p:sp>
      </p:grpSp>
      <p:sp>
        <p:nvSpPr>
          <p:cNvPr id="3" name="灯片编号占位符 2">
            <a:extLst>
              <a:ext uri="{FF2B5EF4-FFF2-40B4-BE49-F238E27FC236}">
                <a16:creationId xmlns:a16="http://schemas.microsoft.com/office/drawing/2014/main" id="{78CA4BAE-BD89-47B8-AAB8-4BCAA00DF35B}"/>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8865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P spid="12291" grpId="0"/>
      <p:bldP spid="1229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8E54069-15F4-4415-A69C-1939BD27BB0D}"/>
              </a:ext>
            </a:extLst>
          </p:cNvPr>
          <p:cNvSpPr>
            <a:spLocks noGrp="1" noRot="1" noChangeArrowheads="1"/>
          </p:cNvSpPr>
          <p:nvPr>
            <p:ph type="body" idx="4294967295"/>
          </p:nvPr>
        </p:nvSpPr>
        <p:spPr bwMode="auto">
          <a:xfrm>
            <a:off x="1192517" y="1520825"/>
            <a:ext cx="10232075" cy="3816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40000"/>
              </a:lnSpc>
              <a:spcBef>
                <a:spcPct val="50000"/>
              </a:spcBef>
              <a:buFont typeface="Wingdings" panose="05000000000000000000" pitchFamily="2" charset="2"/>
              <a:buChar char="Ø"/>
            </a:pPr>
            <a:r>
              <a:rPr lang="zh-CN" altLang="en-US" sz="3000" b="1" dirty="0"/>
              <a:t>在器官和整株水平上，生长素从幼苗到果实成熟都起作用 </a:t>
            </a:r>
          </a:p>
          <a:p>
            <a:pPr eaLnBrk="1" hangingPunct="1">
              <a:lnSpc>
                <a:spcPct val="140000"/>
              </a:lnSpc>
              <a:spcBef>
                <a:spcPct val="50000"/>
              </a:spcBef>
              <a:buFont typeface="Wingdings" panose="05000000000000000000" pitchFamily="2" charset="2"/>
              <a:buChar char="Ø"/>
            </a:pPr>
            <a:r>
              <a:rPr lang="zh-CN" altLang="en-US" sz="3000" b="1" dirty="0"/>
              <a:t>生长素对生长的促进作用主要是促进细胞的生长，特别是细胞的伸长</a:t>
            </a:r>
            <a:r>
              <a:rPr lang="zh-CN" altLang="en-US" sz="3000" dirty="0"/>
              <a:t> </a:t>
            </a:r>
            <a:r>
              <a:rPr lang="zh-CN" altLang="en-US" sz="3000" b="1" dirty="0"/>
              <a:t>  </a:t>
            </a:r>
          </a:p>
        </p:txBody>
      </p:sp>
      <p:sp>
        <p:nvSpPr>
          <p:cNvPr id="7" name="Rectangle 11">
            <a:extLst>
              <a:ext uri="{FF2B5EF4-FFF2-40B4-BE49-F238E27FC236}">
                <a16:creationId xmlns:a16="http://schemas.microsoft.com/office/drawing/2014/main" id="{499ECDB1-CAB8-4F3B-BD98-6CF8862227D5}"/>
              </a:ext>
            </a:extLst>
          </p:cNvPr>
          <p:cNvSpPr>
            <a:spLocks noChangeArrowheads="1"/>
          </p:cNvSpPr>
          <p:nvPr/>
        </p:nvSpPr>
        <p:spPr bwMode="auto">
          <a:xfrm>
            <a:off x="1271464" y="4077072"/>
            <a:ext cx="10232075" cy="59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ct val="20000"/>
              </a:spcBef>
              <a:spcAft>
                <a:spcPct val="0"/>
              </a:spcAft>
              <a:buClrTx/>
              <a:buSzPct val="100000"/>
              <a:buFont typeface="Times New Roman" panose="02020603050405020304" pitchFamily="18" charset="0"/>
              <a:buChar char="⁃"/>
              <a:tabLst/>
              <a:defRPr/>
            </a:pPr>
            <a:r>
              <a:rPr kumimoji="0" lang="zh-CN" altLang="en-US" sz="30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生长素诱导细胞壁酸化并使其可塑性增大而导致细胞伸长</a:t>
            </a:r>
            <a:endParaRPr kumimoji="0" lang="zh-CN" altLang="en-US" sz="3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Text Box 3">
            <a:extLst>
              <a:ext uri="{FF2B5EF4-FFF2-40B4-BE49-F238E27FC236}">
                <a16:creationId xmlns:a16="http://schemas.microsoft.com/office/drawing/2014/main" id="{B661F8D4-622E-4037-B1D7-3FBAD4E8927C}"/>
              </a:ext>
            </a:extLst>
          </p:cNvPr>
          <p:cNvSpPr txBox="1">
            <a:spLocks noChangeArrowheads="1"/>
          </p:cNvSpPr>
          <p:nvPr/>
        </p:nvSpPr>
        <p:spPr bwMode="auto">
          <a:xfrm>
            <a:off x="811212" y="198655"/>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生长素和赤霉素</a:t>
            </a:r>
          </a:p>
        </p:txBody>
      </p:sp>
      <p:grpSp>
        <p:nvGrpSpPr>
          <p:cNvPr id="12" name="Group 4">
            <a:extLst>
              <a:ext uri="{FF2B5EF4-FFF2-40B4-BE49-F238E27FC236}">
                <a16:creationId xmlns:a16="http://schemas.microsoft.com/office/drawing/2014/main" id="{3C0C3863-CABE-4119-B8DE-6CF918EBF004}"/>
              </a:ext>
            </a:extLst>
          </p:cNvPr>
          <p:cNvGrpSpPr>
            <a:grpSpLocks/>
          </p:cNvGrpSpPr>
          <p:nvPr/>
        </p:nvGrpSpPr>
        <p:grpSpPr bwMode="auto">
          <a:xfrm>
            <a:off x="4799856" y="59194"/>
            <a:ext cx="2160587" cy="1081088"/>
            <a:chOff x="4241" y="164"/>
            <a:chExt cx="1179" cy="545"/>
          </a:xfrm>
        </p:grpSpPr>
        <p:sp>
          <p:nvSpPr>
            <p:cNvPr id="13" name="AutoShape 5">
              <a:extLst>
                <a:ext uri="{FF2B5EF4-FFF2-40B4-BE49-F238E27FC236}">
                  <a16:creationId xmlns:a16="http://schemas.microsoft.com/office/drawing/2014/main" id="{A3C4B9EA-5F59-462B-A9C9-410D05BB6F66}"/>
                </a:ext>
              </a:extLst>
            </p:cNvPr>
            <p:cNvSpPr>
              <a:spLocks noChangeArrowheads="1"/>
            </p:cNvSpPr>
            <p:nvPr/>
          </p:nvSpPr>
          <p:spPr bwMode="auto">
            <a:xfrm>
              <a:off x="4241" y="164"/>
              <a:ext cx="1179" cy="545"/>
            </a:xfrm>
            <a:prstGeom prst="irregularSeal2">
              <a:avLst/>
            </a:prstGeom>
            <a:gradFill rotWithShape="1">
              <a:gsLst>
                <a:gs pos="0">
                  <a:srgbClr val="FF0000">
                    <a:gamma/>
                    <a:shade val="38039"/>
                    <a:invGamma/>
                    <a:alpha val="78999"/>
                  </a:srgbClr>
                </a:gs>
                <a:gs pos="50000">
                  <a:srgbClr val="FF0000"/>
                </a:gs>
                <a:gs pos="100000">
                  <a:srgbClr val="FF0000">
                    <a:gamma/>
                    <a:shade val="38039"/>
                    <a:invGamma/>
                    <a:alpha val="78999"/>
                  </a:srgbClr>
                </a:gs>
              </a:gsLst>
              <a:lin ang="5400000" scaled="1"/>
            </a:gra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14" name="Text Box 6">
              <a:extLst>
                <a:ext uri="{FF2B5EF4-FFF2-40B4-BE49-F238E27FC236}">
                  <a16:creationId xmlns:a16="http://schemas.microsoft.com/office/drawing/2014/main" id="{AD7E8891-259B-4C52-AA56-F7D7CF4F1E71}"/>
                </a:ext>
              </a:extLst>
            </p:cNvPr>
            <p:cNvSpPr txBox="1">
              <a:spLocks noChangeArrowheads="1"/>
            </p:cNvSpPr>
            <p:nvPr/>
          </p:nvSpPr>
          <p:spPr bwMode="auto">
            <a:xfrm>
              <a:off x="4514" y="300"/>
              <a:ext cx="86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易混！</a:t>
              </a:r>
            </a:p>
          </p:txBody>
        </p:sp>
      </p:grpSp>
      <p:sp>
        <p:nvSpPr>
          <p:cNvPr id="3" name="灯片编号占位符 2">
            <a:extLst>
              <a:ext uri="{FF2B5EF4-FFF2-40B4-BE49-F238E27FC236}">
                <a16:creationId xmlns:a16="http://schemas.microsoft.com/office/drawing/2014/main" id="{2DF6DB53-0E05-4140-BCD9-DB857F9D6BC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3503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a:extLst>
              <a:ext uri="{FF2B5EF4-FFF2-40B4-BE49-F238E27FC236}">
                <a16:creationId xmlns:a16="http://schemas.microsoft.com/office/drawing/2014/main" id="{9109DAD1-7FDF-44AC-80D9-480585CDA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18"/>
          <a:stretch/>
        </p:blipFill>
        <p:spPr bwMode="auto">
          <a:xfrm>
            <a:off x="1991544" y="692696"/>
            <a:ext cx="8561387" cy="5617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6">
            <a:extLst>
              <a:ext uri="{FF2B5EF4-FFF2-40B4-BE49-F238E27FC236}">
                <a16:creationId xmlns:a16="http://schemas.microsoft.com/office/drawing/2014/main" id="{511D8E18-6BC6-4F4C-B58C-CB318D3F0100}"/>
              </a:ext>
            </a:extLst>
          </p:cNvPr>
          <p:cNvSpPr>
            <a:spLocks noChangeArrowheads="1"/>
          </p:cNvSpPr>
          <p:nvPr/>
        </p:nvSpPr>
        <p:spPr bwMode="auto">
          <a:xfrm>
            <a:off x="922580" y="99931"/>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40902"/>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细胞伸长对生长素的响应：酸生长假说</a:t>
            </a:r>
            <a:endParaRPr kumimoji="0" lang="en-US" altLang="zh-CN" sz="54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396" name="Text Box 7">
            <a:extLst>
              <a:ext uri="{FF2B5EF4-FFF2-40B4-BE49-F238E27FC236}">
                <a16:creationId xmlns:a16="http://schemas.microsoft.com/office/drawing/2014/main" id="{36E9D0E6-79A9-483C-8558-390D01168679}"/>
              </a:ext>
            </a:extLst>
          </p:cNvPr>
          <p:cNvSpPr txBox="1">
            <a:spLocks noChangeArrowheads="1"/>
          </p:cNvSpPr>
          <p:nvPr/>
        </p:nvSpPr>
        <p:spPr bwMode="auto">
          <a:xfrm>
            <a:off x="2471927" y="1506395"/>
            <a:ext cx="1365250"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交联多糖</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397" name="Text Box 8">
            <a:extLst>
              <a:ext uri="{FF2B5EF4-FFF2-40B4-BE49-F238E27FC236}">
                <a16:creationId xmlns:a16="http://schemas.microsoft.com/office/drawing/2014/main" id="{0E8866EA-71F5-473C-9C26-B1EB3CF9F9BA}"/>
              </a:ext>
            </a:extLst>
          </p:cNvPr>
          <p:cNvSpPr txBox="1">
            <a:spLocks noChangeArrowheads="1"/>
          </p:cNvSpPr>
          <p:nvPr/>
        </p:nvSpPr>
        <p:spPr bwMode="auto">
          <a:xfrm>
            <a:off x="2295085" y="2553245"/>
            <a:ext cx="908050"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纤维素微纤丝</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398" name="Text Box 9">
            <a:extLst>
              <a:ext uri="{FF2B5EF4-FFF2-40B4-BE49-F238E27FC236}">
                <a16:creationId xmlns:a16="http://schemas.microsoft.com/office/drawing/2014/main" id="{244B2446-D88E-40E5-AC28-FB874870DBA7}"/>
              </a:ext>
            </a:extLst>
          </p:cNvPr>
          <p:cNvSpPr txBox="1">
            <a:spLocks noChangeArrowheads="1"/>
          </p:cNvSpPr>
          <p:nvPr/>
        </p:nvSpPr>
        <p:spPr bwMode="auto">
          <a:xfrm>
            <a:off x="2149897" y="3760046"/>
            <a:ext cx="1192816"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细胞壁酸性增强</a:t>
            </a:r>
            <a:endParaRPr kumimoji="0" lang="en-US" altLang="zh-CN"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0FC260FD-FADD-4BFB-9655-B9F4BBBE4E18}"/>
              </a:ext>
            </a:extLst>
          </p:cNvPr>
          <p:cNvGrpSpPr/>
          <p:nvPr/>
        </p:nvGrpSpPr>
        <p:grpSpPr>
          <a:xfrm>
            <a:off x="1437232" y="5096625"/>
            <a:ext cx="330190" cy="329693"/>
            <a:chOff x="2093991" y="4694238"/>
            <a:chExt cx="330190" cy="329693"/>
          </a:xfrm>
        </p:grpSpPr>
        <p:sp>
          <p:nvSpPr>
            <p:cNvPr id="59401" name="Oval 12">
              <a:extLst>
                <a:ext uri="{FF2B5EF4-FFF2-40B4-BE49-F238E27FC236}">
                  <a16:creationId xmlns:a16="http://schemas.microsoft.com/office/drawing/2014/main" id="{CD575868-FBDA-4594-838F-C18CD26401DA}"/>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02" name="Text Box 13">
              <a:extLst>
                <a:ext uri="{FF2B5EF4-FFF2-40B4-BE49-F238E27FC236}">
                  <a16:creationId xmlns:a16="http://schemas.microsoft.com/office/drawing/2014/main" id="{93BF0696-688B-4993-B45C-ABC657A2F06A}"/>
                </a:ext>
              </a:extLst>
            </p:cNvPr>
            <p:cNvSpPr txBox="1">
              <a:spLocks noChangeArrowheads="1"/>
            </p:cNvSpPr>
            <p:nvPr/>
          </p:nvSpPr>
          <p:spPr bwMode="auto">
            <a:xfrm>
              <a:off x="2176532" y="4755643"/>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sp>
        <p:nvSpPr>
          <p:cNvPr id="59403" name="Text Box 14">
            <a:extLst>
              <a:ext uri="{FF2B5EF4-FFF2-40B4-BE49-F238E27FC236}">
                <a16:creationId xmlns:a16="http://schemas.microsoft.com/office/drawing/2014/main" id="{5E595337-7792-4CE8-BABA-1044E26E670E}"/>
              </a:ext>
            </a:extLst>
          </p:cNvPr>
          <p:cNvSpPr txBox="1">
            <a:spLocks noChangeArrowheads="1"/>
          </p:cNvSpPr>
          <p:nvPr/>
        </p:nvSpPr>
        <p:spPr bwMode="auto">
          <a:xfrm>
            <a:off x="1887495" y="5145331"/>
            <a:ext cx="1389061"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生长素提高质子泵活性</a:t>
            </a:r>
            <a:endParaRPr kumimoji="0" lang="en-US" altLang="zh-CN"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04" name="Text Box 15">
            <a:extLst>
              <a:ext uri="{FF2B5EF4-FFF2-40B4-BE49-F238E27FC236}">
                <a16:creationId xmlns:a16="http://schemas.microsoft.com/office/drawing/2014/main" id="{E321B29C-6BBA-446D-A594-82CD69AD7219}"/>
              </a:ext>
            </a:extLst>
          </p:cNvPr>
          <p:cNvSpPr txBox="1">
            <a:spLocks noChangeArrowheads="1"/>
          </p:cNvSpPr>
          <p:nvPr/>
        </p:nvSpPr>
        <p:spPr bwMode="auto">
          <a:xfrm>
            <a:off x="3719933" y="1276972"/>
            <a:ext cx="1920875"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细胞壁松弛酶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05" name="Text Box 16">
            <a:extLst>
              <a:ext uri="{FF2B5EF4-FFF2-40B4-BE49-F238E27FC236}">
                <a16:creationId xmlns:a16="http://schemas.microsoft.com/office/drawing/2014/main" id="{6A454A62-5CF1-4B1A-B473-28F0CB88502A}"/>
              </a:ext>
            </a:extLst>
          </p:cNvPr>
          <p:cNvSpPr txBox="1">
            <a:spLocks noChangeArrowheads="1"/>
          </p:cNvSpPr>
          <p:nvPr/>
        </p:nvSpPr>
        <p:spPr bwMode="auto">
          <a:xfrm>
            <a:off x="6843487" y="1509112"/>
            <a:ext cx="1269437"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扩张蛋白</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06" name="Text Box 17">
            <a:extLst>
              <a:ext uri="{FF2B5EF4-FFF2-40B4-BE49-F238E27FC236}">
                <a16:creationId xmlns:a16="http://schemas.microsoft.com/office/drawing/2014/main" id="{8A9C4563-43DC-4EA9-95BB-D6B9EB7469AE}"/>
              </a:ext>
            </a:extLst>
          </p:cNvPr>
          <p:cNvSpPr txBox="1">
            <a:spLocks noChangeArrowheads="1"/>
          </p:cNvSpPr>
          <p:nvPr/>
        </p:nvSpPr>
        <p:spPr bwMode="auto">
          <a:xfrm>
            <a:off x="5980930" y="726033"/>
            <a:ext cx="2292350"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扩张蛋白将微纤丝与交联多糖分开</a:t>
            </a:r>
            <a:endParaRPr kumimoji="0" lang="en-US" altLang="zh-CN"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59412" name="Text Box 23">
            <a:extLst>
              <a:ext uri="{FF2B5EF4-FFF2-40B4-BE49-F238E27FC236}">
                <a16:creationId xmlns:a16="http://schemas.microsoft.com/office/drawing/2014/main" id="{ADE24010-39D5-424E-97BD-BF26FD11A23C}"/>
              </a:ext>
            </a:extLst>
          </p:cNvPr>
          <p:cNvSpPr txBox="1">
            <a:spLocks noChangeArrowheads="1"/>
          </p:cNvSpPr>
          <p:nvPr/>
        </p:nvSpPr>
        <p:spPr bwMode="auto">
          <a:xfrm>
            <a:off x="9074087" y="6231531"/>
            <a:ext cx="163512" cy="1968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5</a:t>
            </a:r>
            <a:endParaRPr kumimoji="0" lang="en-US" altLang="zh-CN" sz="2400" b="1" i="0" u="none" strike="noStrike" kern="1200" cap="none" spc="0" normalizeH="0" baseline="0" noProof="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13" name="Text Box 24">
            <a:extLst>
              <a:ext uri="{FF2B5EF4-FFF2-40B4-BE49-F238E27FC236}">
                <a16:creationId xmlns:a16="http://schemas.microsoft.com/office/drawing/2014/main" id="{8EC6987D-CAF6-4CDD-9177-96327DBAFD0D}"/>
              </a:ext>
            </a:extLst>
          </p:cNvPr>
          <p:cNvSpPr txBox="1">
            <a:spLocks noChangeArrowheads="1"/>
          </p:cNvSpPr>
          <p:nvPr/>
        </p:nvSpPr>
        <p:spPr bwMode="auto">
          <a:xfrm>
            <a:off x="6912794" y="2007244"/>
            <a:ext cx="995363"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细胞壁</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14" name="Text Box 25">
            <a:extLst>
              <a:ext uri="{FF2B5EF4-FFF2-40B4-BE49-F238E27FC236}">
                <a16:creationId xmlns:a16="http://schemas.microsoft.com/office/drawing/2014/main" id="{9245D693-B6C1-429A-88BB-AC04C4BA1B5F}"/>
              </a:ext>
            </a:extLst>
          </p:cNvPr>
          <p:cNvSpPr txBox="1">
            <a:spLocks noChangeArrowheads="1"/>
          </p:cNvSpPr>
          <p:nvPr/>
        </p:nvSpPr>
        <p:spPr bwMode="auto">
          <a:xfrm>
            <a:off x="8727217" y="1985993"/>
            <a:ext cx="1441539" cy="61555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solidFill>
                  <a:srgbClr val="000099"/>
                </a:solidFill>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切割可以使微纤丝滑动</a:t>
            </a:r>
            <a:endParaRPr kumimoji="0" lang="en-US" altLang="zh-CN"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59415" name="Text Box 26">
            <a:extLst>
              <a:ext uri="{FF2B5EF4-FFF2-40B4-BE49-F238E27FC236}">
                <a16:creationId xmlns:a16="http://schemas.microsoft.com/office/drawing/2014/main" id="{8A9DA6C2-BDF8-4FED-A13F-5079433B01C6}"/>
              </a:ext>
            </a:extLst>
          </p:cNvPr>
          <p:cNvSpPr txBox="1">
            <a:spLocks noChangeArrowheads="1"/>
          </p:cNvSpPr>
          <p:nvPr/>
        </p:nvSpPr>
        <p:spPr bwMode="auto">
          <a:xfrm>
            <a:off x="6867818" y="5955800"/>
            <a:ext cx="995363"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细胞质</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16" name="Text Box 27">
            <a:extLst>
              <a:ext uri="{FF2B5EF4-FFF2-40B4-BE49-F238E27FC236}">
                <a16:creationId xmlns:a16="http://schemas.microsoft.com/office/drawing/2014/main" id="{FB04DBB6-1F8B-4A64-8E9B-32C8193445EB}"/>
              </a:ext>
            </a:extLst>
          </p:cNvPr>
          <p:cNvSpPr txBox="1">
            <a:spLocks noChangeArrowheads="1"/>
          </p:cNvSpPr>
          <p:nvPr/>
        </p:nvSpPr>
        <p:spPr bwMode="auto">
          <a:xfrm>
            <a:off x="5448324" y="5541714"/>
            <a:ext cx="1893888"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细胞质膜</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17" name="Text Box 28">
            <a:extLst>
              <a:ext uri="{FF2B5EF4-FFF2-40B4-BE49-F238E27FC236}">
                <a16:creationId xmlns:a16="http://schemas.microsoft.com/office/drawing/2014/main" id="{F1164113-B370-4A6A-AC82-C824899D32D2}"/>
              </a:ext>
            </a:extLst>
          </p:cNvPr>
          <p:cNvSpPr txBox="1">
            <a:spLocks noChangeArrowheads="1"/>
          </p:cNvSpPr>
          <p:nvPr/>
        </p:nvSpPr>
        <p:spPr bwMode="auto">
          <a:xfrm>
            <a:off x="9624244" y="3199358"/>
            <a:ext cx="420687" cy="26511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H</a:t>
            </a:r>
            <a:r>
              <a:rPr kumimoji="0" lang="en-US" altLang="zh-CN" sz="1600" b="1" i="0" u="none" strike="noStrike" kern="1200" cap="none" spc="0" normalizeH="0" baseline="-2500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2</a:t>
            </a:r>
            <a:r>
              <a:rPr kumimoji="0" lang="en-US"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O</a:t>
            </a:r>
            <a:endParaRPr kumimoji="0" lang="en-US" altLang="zh-CN" sz="1600" b="1" i="0" u="none" strike="noStrike" kern="1200" cap="none" spc="0" normalizeH="0" baseline="0" noProof="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18" name="Text Box 29">
            <a:extLst>
              <a:ext uri="{FF2B5EF4-FFF2-40B4-BE49-F238E27FC236}">
                <a16:creationId xmlns:a16="http://schemas.microsoft.com/office/drawing/2014/main" id="{BBE5B699-E3C0-4BB7-BED0-009EB38E60EA}"/>
              </a:ext>
            </a:extLst>
          </p:cNvPr>
          <p:cNvSpPr txBox="1">
            <a:spLocks noChangeArrowheads="1"/>
          </p:cNvSpPr>
          <p:nvPr/>
        </p:nvSpPr>
        <p:spPr bwMode="auto">
          <a:xfrm>
            <a:off x="9046393" y="3825471"/>
            <a:ext cx="707403" cy="24622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18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细胞壁</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19" name="Text Box 30">
            <a:extLst>
              <a:ext uri="{FF2B5EF4-FFF2-40B4-BE49-F238E27FC236}">
                <a16:creationId xmlns:a16="http://schemas.microsoft.com/office/drawing/2014/main" id="{37CAD7F7-22B3-47BE-A93A-D49DE145CF28}"/>
              </a:ext>
            </a:extLst>
          </p:cNvPr>
          <p:cNvSpPr txBox="1">
            <a:spLocks noChangeArrowheads="1"/>
          </p:cNvSpPr>
          <p:nvPr/>
        </p:nvSpPr>
        <p:spPr bwMode="auto">
          <a:xfrm>
            <a:off x="7947936" y="3934260"/>
            <a:ext cx="1038225" cy="24622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lgn="ct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细胞质膜</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0" name="Text Box 31">
            <a:extLst>
              <a:ext uri="{FF2B5EF4-FFF2-40B4-BE49-F238E27FC236}">
                <a16:creationId xmlns:a16="http://schemas.microsoft.com/office/drawing/2014/main" id="{372211A3-EC81-41AA-8FB5-83BAC0237BF0}"/>
              </a:ext>
            </a:extLst>
          </p:cNvPr>
          <p:cNvSpPr txBox="1">
            <a:spLocks noChangeArrowheads="1"/>
          </p:cNvSpPr>
          <p:nvPr/>
        </p:nvSpPr>
        <p:spPr bwMode="auto">
          <a:xfrm>
            <a:off x="7983235" y="5495203"/>
            <a:ext cx="1038225"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细胞核</a:t>
            </a:r>
            <a:endParaRPr kumimoji="0" lang="en-US" altLang="zh-CN" sz="16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21" name="Text Box 32">
            <a:extLst>
              <a:ext uri="{FF2B5EF4-FFF2-40B4-BE49-F238E27FC236}">
                <a16:creationId xmlns:a16="http://schemas.microsoft.com/office/drawing/2014/main" id="{50F37EEE-A6FC-47A1-BFE3-38E2BA490E6B}"/>
              </a:ext>
            </a:extLst>
          </p:cNvPr>
          <p:cNvSpPr txBox="1">
            <a:spLocks noChangeArrowheads="1"/>
          </p:cNvSpPr>
          <p:nvPr/>
        </p:nvSpPr>
        <p:spPr bwMode="auto">
          <a:xfrm>
            <a:off x="9130531" y="5455196"/>
            <a:ext cx="1038225"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细胞质</a:t>
            </a:r>
            <a:endParaRPr kumimoji="0" lang="en-US" altLang="zh-CN" sz="16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22" name="Text Box 33">
            <a:extLst>
              <a:ext uri="{FF2B5EF4-FFF2-40B4-BE49-F238E27FC236}">
                <a16:creationId xmlns:a16="http://schemas.microsoft.com/office/drawing/2014/main" id="{6DFE0973-E2C8-4009-8FB4-ED2D737883D3}"/>
              </a:ext>
            </a:extLst>
          </p:cNvPr>
          <p:cNvSpPr txBox="1">
            <a:spLocks noChangeArrowheads="1"/>
          </p:cNvSpPr>
          <p:nvPr/>
        </p:nvSpPr>
        <p:spPr bwMode="auto">
          <a:xfrm>
            <a:off x="8661957" y="5796507"/>
            <a:ext cx="1038225"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液泡</a:t>
            </a:r>
            <a:endParaRPr kumimoji="0" lang="en-US" altLang="zh-CN" sz="16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23" name="Text Box 34">
            <a:extLst>
              <a:ext uri="{FF2B5EF4-FFF2-40B4-BE49-F238E27FC236}">
                <a16:creationId xmlns:a16="http://schemas.microsoft.com/office/drawing/2014/main" id="{88FB5E62-5EA4-43AD-A415-E47999F22D2C}"/>
              </a:ext>
            </a:extLst>
          </p:cNvPr>
          <p:cNvSpPr txBox="1">
            <a:spLocks noChangeArrowheads="1"/>
          </p:cNvSpPr>
          <p:nvPr/>
        </p:nvSpPr>
        <p:spPr bwMode="auto">
          <a:xfrm>
            <a:off x="9279180" y="6196605"/>
            <a:ext cx="1574800" cy="2047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C40902"/>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细胞伸长</a:t>
            </a:r>
            <a:endParaRPr kumimoji="0" lang="en-US" altLang="zh-CN" sz="2000" b="1" i="0" u="none" strike="noStrike" kern="1200" cap="none" spc="0" normalizeH="0" baseline="0" noProof="0" dirty="0">
              <a:ln>
                <a:noFill/>
              </a:ln>
              <a:solidFill>
                <a:srgbClr val="C40902"/>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9424" name="Line 35">
            <a:extLst>
              <a:ext uri="{FF2B5EF4-FFF2-40B4-BE49-F238E27FC236}">
                <a16:creationId xmlns:a16="http://schemas.microsoft.com/office/drawing/2014/main" id="{915D329F-D8B2-4A01-A023-794A4B33986A}"/>
              </a:ext>
            </a:extLst>
          </p:cNvPr>
          <p:cNvSpPr>
            <a:spLocks noChangeShapeType="1"/>
          </p:cNvSpPr>
          <p:nvPr/>
        </p:nvSpPr>
        <p:spPr bwMode="auto">
          <a:xfrm flipH="1" flipV="1">
            <a:off x="3137716" y="2935831"/>
            <a:ext cx="338139" cy="4921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5" name="Line 36">
            <a:extLst>
              <a:ext uri="{FF2B5EF4-FFF2-40B4-BE49-F238E27FC236}">
                <a16:creationId xmlns:a16="http://schemas.microsoft.com/office/drawing/2014/main" id="{C478F149-95DE-46A5-AEC7-1863DD0EF57E}"/>
              </a:ext>
            </a:extLst>
          </p:cNvPr>
          <p:cNvSpPr>
            <a:spLocks noChangeShapeType="1"/>
          </p:cNvSpPr>
          <p:nvPr/>
        </p:nvSpPr>
        <p:spPr bwMode="auto">
          <a:xfrm flipH="1" flipV="1">
            <a:off x="3437755" y="1830932"/>
            <a:ext cx="1125538" cy="1104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6" name="Line 37">
            <a:extLst>
              <a:ext uri="{FF2B5EF4-FFF2-40B4-BE49-F238E27FC236}">
                <a16:creationId xmlns:a16="http://schemas.microsoft.com/office/drawing/2014/main" id="{98D8D063-A69A-41F1-9DA6-D4B513D20792}"/>
              </a:ext>
            </a:extLst>
          </p:cNvPr>
          <p:cNvSpPr>
            <a:spLocks noChangeShapeType="1"/>
          </p:cNvSpPr>
          <p:nvPr/>
        </p:nvSpPr>
        <p:spPr bwMode="auto">
          <a:xfrm flipH="1" flipV="1">
            <a:off x="3437755" y="1840457"/>
            <a:ext cx="338138" cy="8969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7" name="Line 38">
            <a:extLst>
              <a:ext uri="{FF2B5EF4-FFF2-40B4-BE49-F238E27FC236}">
                <a16:creationId xmlns:a16="http://schemas.microsoft.com/office/drawing/2014/main" id="{E482FF08-217B-43AF-AE03-A692F31C345A}"/>
              </a:ext>
            </a:extLst>
          </p:cNvPr>
          <p:cNvSpPr>
            <a:spLocks noChangeShapeType="1"/>
          </p:cNvSpPr>
          <p:nvPr/>
        </p:nvSpPr>
        <p:spPr bwMode="auto">
          <a:xfrm flipH="1" flipV="1">
            <a:off x="4475980" y="1642020"/>
            <a:ext cx="706438" cy="10969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8" name="Line 39">
            <a:extLst>
              <a:ext uri="{FF2B5EF4-FFF2-40B4-BE49-F238E27FC236}">
                <a16:creationId xmlns:a16="http://schemas.microsoft.com/office/drawing/2014/main" id="{A208384F-CAD0-487B-B4B3-24BAF8504E5C}"/>
              </a:ext>
            </a:extLst>
          </p:cNvPr>
          <p:cNvSpPr>
            <a:spLocks noChangeShapeType="1"/>
          </p:cNvSpPr>
          <p:nvPr/>
        </p:nvSpPr>
        <p:spPr bwMode="auto">
          <a:xfrm flipH="1" flipV="1">
            <a:off x="4471219" y="1646782"/>
            <a:ext cx="828675" cy="15700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29" name="Line 40">
            <a:extLst>
              <a:ext uri="{FF2B5EF4-FFF2-40B4-BE49-F238E27FC236}">
                <a16:creationId xmlns:a16="http://schemas.microsoft.com/office/drawing/2014/main" id="{F745EA15-27DC-4F30-A786-C9D42986FEDD}"/>
              </a:ext>
            </a:extLst>
          </p:cNvPr>
          <p:cNvSpPr>
            <a:spLocks noChangeShapeType="1"/>
          </p:cNvSpPr>
          <p:nvPr/>
        </p:nvSpPr>
        <p:spPr bwMode="auto">
          <a:xfrm flipV="1">
            <a:off x="5685655" y="1389607"/>
            <a:ext cx="927100" cy="11557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0" name="Line 41">
            <a:extLst>
              <a:ext uri="{FF2B5EF4-FFF2-40B4-BE49-F238E27FC236}">
                <a16:creationId xmlns:a16="http://schemas.microsoft.com/office/drawing/2014/main" id="{8B99A364-7088-4461-95AA-CA2D633403A6}"/>
              </a:ext>
            </a:extLst>
          </p:cNvPr>
          <p:cNvSpPr>
            <a:spLocks noChangeShapeType="1"/>
          </p:cNvSpPr>
          <p:nvPr/>
        </p:nvSpPr>
        <p:spPr bwMode="auto">
          <a:xfrm flipV="1">
            <a:off x="5765031" y="1751558"/>
            <a:ext cx="1190625" cy="8429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1" name="Line 42">
            <a:extLst>
              <a:ext uri="{FF2B5EF4-FFF2-40B4-BE49-F238E27FC236}">
                <a16:creationId xmlns:a16="http://schemas.microsoft.com/office/drawing/2014/main" id="{32D5299A-94A3-456C-8E0E-E5373D6AED9B}"/>
              </a:ext>
            </a:extLst>
          </p:cNvPr>
          <p:cNvSpPr>
            <a:spLocks noChangeShapeType="1"/>
          </p:cNvSpPr>
          <p:nvPr/>
        </p:nvSpPr>
        <p:spPr bwMode="auto">
          <a:xfrm flipV="1">
            <a:off x="7301731" y="2321625"/>
            <a:ext cx="971549" cy="18842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2" name="Line 43">
            <a:extLst>
              <a:ext uri="{FF2B5EF4-FFF2-40B4-BE49-F238E27FC236}">
                <a16:creationId xmlns:a16="http://schemas.microsoft.com/office/drawing/2014/main" id="{4CAD4E7A-DA3D-43F0-AD92-4D5836EB3016}"/>
              </a:ext>
            </a:extLst>
          </p:cNvPr>
          <p:cNvSpPr>
            <a:spLocks noChangeShapeType="1"/>
          </p:cNvSpPr>
          <p:nvPr/>
        </p:nvSpPr>
        <p:spPr bwMode="auto">
          <a:xfrm flipH="1" flipV="1">
            <a:off x="8528868" y="4202657"/>
            <a:ext cx="177800" cy="1968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3" name="Line 44">
            <a:extLst>
              <a:ext uri="{FF2B5EF4-FFF2-40B4-BE49-F238E27FC236}">
                <a16:creationId xmlns:a16="http://schemas.microsoft.com/office/drawing/2014/main" id="{A0E35C53-D2BF-4894-B154-026FCA9E7EA1}"/>
              </a:ext>
            </a:extLst>
          </p:cNvPr>
          <p:cNvSpPr>
            <a:spLocks noChangeShapeType="1"/>
          </p:cNvSpPr>
          <p:nvPr/>
        </p:nvSpPr>
        <p:spPr bwMode="auto">
          <a:xfrm flipV="1">
            <a:off x="9147994" y="4085183"/>
            <a:ext cx="104775" cy="250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4" name="Line 45">
            <a:extLst>
              <a:ext uri="{FF2B5EF4-FFF2-40B4-BE49-F238E27FC236}">
                <a16:creationId xmlns:a16="http://schemas.microsoft.com/office/drawing/2014/main" id="{94BFCD78-8E8D-4F6B-9C66-4DF71090DD08}"/>
              </a:ext>
            </a:extLst>
          </p:cNvPr>
          <p:cNvSpPr>
            <a:spLocks noChangeShapeType="1"/>
          </p:cNvSpPr>
          <p:nvPr/>
        </p:nvSpPr>
        <p:spPr bwMode="auto">
          <a:xfrm flipV="1">
            <a:off x="8436794" y="5110708"/>
            <a:ext cx="320675" cy="3476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5" name="Line 46">
            <a:extLst>
              <a:ext uri="{FF2B5EF4-FFF2-40B4-BE49-F238E27FC236}">
                <a16:creationId xmlns:a16="http://schemas.microsoft.com/office/drawing/2014/main" id="{73E24722-9462-402B-BBB8-C1245AF67BC2}"/>
              </a:ext>
            </a:extLst>
          </p:cNvPr>
          <p:cNvSpPr>
            <a:spLocks noChangeShapeType="1"/>
          </p:cNvSpPr>
          <p:nvPr/>
        </p:nvSpPr>
        <p:spPr bwMode="auto">
          <a:xfrm flipV="1">
            <a:off x="8876530" y="4937670"/>
            <a:ext cx="71438" cy="812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6" name="Line 47">
            <a:extLst>
              <a:ext uri="{FF2B5EF4-FFF2-40B4-BE49-F238E27FC236}">
                <a16:creationId xmlns:a16="http://schemas.microsoft.com/office/drawing/2014/main" id="{F89902A7-F1EC-4C3B-BAEF-EF077FB241C7}"/>
              </a:ext>
            </a:extLst>
          </p:cNvPr>
          <p:cNvSpPr>
            <a:spLocks noChangeShapeType="1"/>
          </p:cNvSpPr>
          <p:nvPr/>
        </p:nvSpPr>
        <p:spPr bwMode="auto">
          <a:xfrm flipH="1" flipV="1">
            <a:off x="9046393" y="5153570"/>
            <a:ext cx="101600" cy="279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7" name="Line 48">
            <a:extLst>
              <a:ext uri="{FF2B5EF4-FFF2-40B4-BE49-F238E27FC236}">
                <a16:creationId xmlns:a16="http://schemas.microsoft.com/office/drawing/2014/main" id="{672118FF-9E2A-4881-9808-2A5CB7B5D35E}"/>
              </a:ext>
            </a:extLst>
          </p:cNvPr>
          <p:cNvSpPr>
            <a:spLocks noChangeShapeType="1"/>
          </p:cNvSpPr>
          <p:nvPr/>
        </p:nvSpPr>
        <p:spPr bwMode="auto">
          <a:xfrm flipV="1">
            <a:off x="6373043" y="5115470"/>
            <a:ext cx="187325" cy="42624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8" name="Line 49">
            <a:extLst>
              <a:ext uri="{FF2B5EF4-FFF2-40B4-BE49-F238E27FC236}">
                <a16:creationId xmlns:a16="http://schemas.microsoft.com/office/drawing/2014/main" id="{647E7514-AA61-4D0A-A489-82B599436292}"/>
              </a:ext>
            </a:extLst>
          </p:cNvPr>
          <p:cNvSpPr>
            <a:spLocks noChangeShapeType="1"/>
          </p:cNvSpPr>
          <p:nvPr/>
        </p:nvSpPr>
        <p:spPr bwMode="auto">
          <a:xfrm flipH="1">
            <a:off x="3203134" y="4990056"/>
            <a:ext cx="1580821" cy="465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439" name="Line 50">
            <a:extLst>
              <a:ext uri="{FF2B5EF4-FFF2-40B4-BE49-F238E27FC236}">
                <a16:creationId xmlns:a16="http://schemas.microsoft.com/office/drawing/2014/main" id="{23D8B9EA-916E-404D-9ACF-52BD0E95C31D}"/>
              </a:ext>
            </a:extLst>
          </p:cNvPr>
          <p:cNvSpPr>
            <a:spLocks noChangeShapeType="1"/>
          </p:cNvSpPr>
          <p:nvPr/>
        </p:nvSpPr>
        <p:spPr bwMode="auto">
          <a:xfrm flipH="1" flipV="1">
            <a:off x="3054894" y="4192868"/>
            <a:ext cx="840061" cy="26220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9" name="组合 48">
            <a:extLst>
              <a:ext uri="{FF2B5EF4-FFF2-40B4-BE49-F238E27FC236}">
                <a16:creationId xmlns:a16="http://schemas.microsoft.com/office/drawing/2014/main" id="{B8001B17-6609-49A4-A14F-C6579A7C58E2}"/>
              </a:ext>
            </a:extLst>
          </p:cNvPr>
          <p:cNvGrpSpPr/>
          <p:nvPr/>
        </p:nvGrpSpPr>
        <p:grpSpPr>
          <a:xfrm>
            <a:off x="8852523" y="6171206"/>
            <a:ext cx="337874" cy="324000"/>
            <a:chOff x="2093991" y="4694238"/>
            <a:chExt cx="337874" cy="324000"/>
          </a:xfrm>
        </p:grpSpPr>
        <p:sp>
          <p:nvSpPr>
            <p:cNvPr id="50" name="Oval 12">
              <a:extLst>
                <a:ext uri="{FF2B5EF4-FFF2-40B4-BE49-F238E27FC236}">
                  <a16:creationId xmlns:a16="http://schemas.microsoft.com/office/drawing/2014/main" id="{DEBDAF46-CA52-4093-B0AB-4334277CA337}"/>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1" name="Text Box 13">
              <a:extLst>
                <a:ext uri="{FF2B5EF4-FFF2-40B4-BE49-F238E27FC236}">
                  <a16:creationId xmlns:a16="http://schemas.microsoft.com/office/drawing/2014/main" id="{065AF0BE-77AE-489C-BB16-3EE12C47D533}"/>
                </a:ext>
              </a:extLst>
            </p:cNvPr>
            <p:cNvSpPr txBox="1">
              <a:spLocks noChangeArrowheads="1"/>
            </p:cNvSpPr>
            <p:nvPr/>
          </p:nvSpPr>
          <p:spPr bwMode="auto">
            <a:xfrm>
              <a:off x="2184216" y="4747959"/>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5</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grpSp>
        <p:nvGrpSpPr>
          <p:cNvPr id="52" name="组合 51">
            <a:extLst>
              <a:ext uri="{FF2B5EF4-FFF2-40B4-BE49-F238E27FC236}">
                <a16:creationId xmlns:a16="http://schemas.microsoft.com/office/drawing/2014/main" id="{DF64AAF8-1B9E-425E-A262-B8FED2F4CD36}"/>
              </a:ext>
            </a:extLst>
          </p:cNvPr>
          <p:cNvGrpSpPr/>
          <p:nvPr/>
        </p:nvGrpSpPr>
        <p:grpSpPr>
          <a:xfrm>
            <a:off x="1675493" y="3768401"/>
            <a:ext cx="345558" cy="324000"/>
            <a:chOff x="2093991" y="4694238"/>
            <a:chExt cx="345558" cy="324000"/>
          </a:xfrm>
        </p:grpSpPr>
        <p:sp>
          <p:nvSpPr>
            <p:cNvPr id="53" name="Oval 12">
              <a:extLst>
                <a:ext uri="{FF2B5EF4-FFF2-40B4-BE49-F238E27FC236}">
                  <a16:creationId xmlns:a16="http://schemas.microsoft.com/office/drawing/2014/main" id="{328D9414-3A05-4B0F-8D59-ED1A754B64D1}"/>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4" name="Text Box 13">
              <a:extLst>
                <a:ext uri="{FF2B5EF4-FFF2-40B4-BE49-F238E27FC236}">
                  <a16:creationId xmlns:a16="http://schemas.microsoft.com/office/drawing/2014/main" id="{6C9F2F8A-80BC-4EDF-956B-C47EDD975BD3}"/>
                </a:ext>
              </a:extLst>
            </p:cNvPr>
            <p:cNvSpPr txBox="1">
              <a:spLocks noChangeArrowheads="1"/>
            </p:cNvSpPr>
            <p:nvPr/>
          </p:nvSpPr>
          <p:spPr bwMode="auto">
            <a:xfrm>
              <a:off x="2191900" y="4740275"/>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2</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grpSp>
        <p:nvGrpSpPr>
          <p:cNvPr id="55" name="组合 54">
            <a:extLst>
              <a:ext uri="{FF2B5EF4-FFF2-40B4-BE49-F238E27FC236}">
                <a16:creationId xmlns:a16="http://schemas.microsoft.com/office/drawing/2014/main" id="{CA53A7B0-D83F-436E-BA0D-CF7FEAEFCAEF}"/>
              </a:ext>
            </a:extLst>
          </p:cNvPr>
          <p:cNvGrpSpPr/>
          <p:nvPr/>
        </p:nvGrpSpPr>
        <p:grpSpPr>
          <a:xfrm>
            <a:off x="5541669" y="711458"/>
            <a:ext cx="330190" cy="329693"/>
            <a:chOff x="2093991" y="4694238"/>
            <a:chExt cx="330190" cy="329693"/>
          </a:xfrm>
        </p:grpSpPr>
        <p:sp>
          <p:nvSpPr>
            <p:cNvPr id="56" name="Oval 12">
              <a:extLst>
                <a:ext uri="{FF2B5EF4-FFF2-40B4-BE49-F238E27FC236}">
                  <a16:creationId xmlns:a16="http://schemas.microsoft.com/office/drawing/2014/main" id="{27E7C75F-18E2-41D2-B434-7678EB0D23EF}"/>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57" name="Text Box 13">
              <a:extLst>
                <a:ext uri="{FF2B5EF4-FFF2-40B4-BE49-F238E27FC236}">
                  <a16:creationId xmlns:a16="http://schemas.microsoft.com/office/drawing/2014/main" id="{CC378C69-65E7-4DDB-A0EA-0EE56483C90A}"/>
                </a:ext>
              </a:extLst>
            </p:cNvPr>
            <p:cNvSpPr txBox="1">
              <a:spLocks noChangeArrowheads="1"/>
            </p:cNvSpPr>
            <p:nvPr/>
          </p:nvSpPr>
          <p:spPr bwMode="auto">
            <a:xfrm>
              <a:off x="2176532" y="4755643"/>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3</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grpSp>
        <p:nvGrpSpPr>
          <p:cNvPr id="58" name="组合 57">
            <a:extLst>
              <a:ext uri="{FF2B5EF4-FFF2-40B4-BE49-F238E27FC236}">
                <a16:creationId xmlns:a16="http://schemas.microsoft.com/office/drawing/2014/main" id="{84E8301E-8C19-428D-BB06-B7DD7A69F629}"/>
              </a:ext>
            </a:extLst>
          </p:cNvPr>
          <p:cNvGrpSpPr/>
          <p:nvPr/>
        </p:nvGrpSpPr>
        <p:grpSpPr>
          <a:xfrm>
            <a:off x="8322491" y="1976242"/>
            <a:ext cx="330190" cy="329693"/>
            <a:chOff x="2093991" y="4694238"/>
            <a:chExt cx="330190" cy="329693"/>
          </a:xfrm>
        </p:grpSpPr>
        <p:sp>
          <p:nvSpPr>
            <p:cNvPr id="59" name="Oval 12">
              <a:extLst>
                <a:ext uri="{FF2B5EF4-FFF2-40B4-BE49-F238E27FC236}">
                  <a16:creationId xmlns:a16="http://schemas.microsoft.com/office/drawing/2014/main" id="{5E18AB16-9D11-4FDE-980A-9A0BD35B80D5}"/>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60" name="Text Box 13">
              <a:extLst>
                <a:ext uri="{FF2B5EF4-FFF2-40B4-BE49-F238E27FC236}">
                  <a16:creationId xmlns:a16="http://schemas.microsoft.com/office/drawing/2014/main" id="{9860F9C1-4E09-4DA6-98AC-2ADE2459F08A}"/>
                </a:ext>
              </a:extLst>
            </p:cNvPr>
            <p:cNvSpPr txBox="1">
              <a:spLocks noChangeArrowheads="1"/>
            </p:cNvSpPr>
            <p:nvPr/>
          </p:nvSpPr>
          <p:spPr bwMode="auto">
            <a:xfrm>
              <a:off x="2176532" y="4755643"/>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4</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spTree>
    <p:extLst>
      <p:ext uri="{BB962C8B-B14F-4D97-AF65-F5344CB8AC3E}">
        <p14:creationId xmlns:p14="http://schemas.microsoft.com/office/powerpoint/2010/main" val="22686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9403"/>
                                        </p:tgtEl>
                                        <p:attrNameLst>
                                          <p:attrName>style.visibility</p:attrName>
                                        </p:attrNameLst>
                                      </p:cBhvr>
                                      <p:to>
                                        <p:strVal val="visible"/>
                                      </p:to>
                                    </p:set>
                                    <p:animEffect transition="in" filter="wipe(left)">
                                      <p:cBhvr>
                                        <p:cTn id="10" dur="500"/>
                                        <p:tgtEl>
                                          <p:spTgt spid="5940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9438"/>
                                        </p:tgtEl>
                                        <p:attrNameLst>
                                          <p:attrName>style.visibility</p:attrName>
                                        </p:attrNameLst>
                                      </p:cBhvr>
                                      <p:to>
                                        <p:strVal val="visible"/>
                                      </p:to>
                                    </p:set>
                                    <p:animEffect transition="in" filter="wipe(left)">
                                      <p:cBhvr>
                                        <p:cTn id="13" dur="500"/>
                                        <p:tgtEl>
                                          <p:spTgt spid="594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9398"/>
                                        </p:tgtEl>
                                        <p:attrNameLst>
                                          <p:attrName>style.visibility</p:attrName>
                                        </p:attrNameLst>
                                      </p:cBhvr>
                                      <p:to>
                                        <p:strVal val="visible"/>
                                      </p:to>
                                    </p:set>
                                    <p:animEffect transition="in" filter="wipe(left)">
                                      <p:cBhvr>
                                        <p:cTn id="18" dur="500"/>
                                        <p:tgtEl>
                                          <p:spTgt spid="5939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9439"/>
                                        </p:tgtEl>
                                        <p:attrNameLst>
                                          <p:attrName>style.visibility</p:attrName>
                                        </p:attrNameLst>
                                      </p:cBhvr>
                                      <p:to>
                                        <p:strVal val="visible"/>
                                      </p:to>
                                    </p:set>
                                    <p:animEffect transition="in" filter="wipe(left)">
                                      <p:cBhvr>
                                        <p:cTn id="21" dur="500"/>
                                        <p:tgtEl>
                                          <p:spTgt spid="59439"/>
                                        </p:tgtEl>
                                      </p:cBhvr>
                                    </p:animEffect>
                                  </p:childTnLst>
                                </p:cTn>
                              </p:par>
                              <p:par>
                                <p:cTn id="22" presetID="22" presetClass="entr" presetSubtype="8"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06"/>
                                        </p:tgtEl>
                                        <p:attrNameLst>
                                          <p:attrName>style.visibility</p:attrName>
                                        </p:attrNameLst>
                                      </p:cBhvr>
                                      <p:to>
                                        <p:strVal val="visible"/>
                                      </p:to>
                                    </p:set>
                                    <p:animEffect transition="in" filter="wipe(left)">
                                      <p:cBhvr>
                                        <p:cTn id="29" dur="500"/>
                                        <p:tgtEl>
                                          <p:spTgt spid="59406"/>
                                        </p:tgtEl>
                                      </p:cBhvr>
                                    </p:animEffect>
                                  </p:childTnLst>
                                </p:cTn>
                              </p:par>
                              <p:par>
                                <p:cTn id="30" presetID="22" presetClass="entr" presetSubtype="8"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9429"/>
                                        </p:tgtEl>
                                        <p:attrNameLst>
                                          <p:attrName>style.visibility</p:attrName>
                                        </p:attrNameLst>
                                      </p:cBhvr>
                                      <p:to>
                                        <p:strVal val="visible"/>
                                      </p:to>
                                    </p:set>
                                    <p:animEffect transition="in" filter="wipe(left)">
                                      <p:cBhvr>
                                        <p:cTn id="35" dur="500"/>
                                        <p:tgtEl>
                                          <p:spTgt spid="594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9431"/>
                                        </p:tgtEl>
                                        <p:attrNameLst>
                                          <p:attrName>style.visibility</p:attrName>
                                        </p:attrNameLst>
                                      </p:cBhvr>
                                      <p:to>
                                        <p:strVal val="visible"/>
                                      </p:to>
                                    </p:set>
                                    <p:animEffect transition="in" filter="wipe(left)">
                                      <p:cBhvr>
                                        <p:cTn id="40" dur="500"/>
                                        <p:tgtEl>
                                          <p:spTgt spid="59431"/>
                                        </p:tgtEl>
                                      </p:cBhvr>
                                    </p:animEffect>
                                  </p:childTnLst>
                                </p:cTn>
                              </p:par>
                              <p:par>
                                <p:cTn id="41" presetID="22" presetClass="entr" presetSubtype="8"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9414"/>
                                        </p:tgtEl>
                                        <p:attrNameLst>
                                          <p:attrName>style.visibility</p:attrName>
                                        </p:attrNameLst>
                                      </p:cBhvr>
                                      <p:to>
                                        <p:strVal val="visible"/>
                                      </p:to>
                                    </p:set>
                                    <p:animEffect transition="in" filter="wipe(left)">
                                      <p:cBhvr>
                                        <p:cTn id="46" dur="500"/>
                                        <p:tgtEl>
                                          <p:spTgt spid="594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9412"/>
                                        </p:tgtEl>
                                        <p:attrNameLst>
                                          <p:attrName>style.visibility</p:attrName>
                                        </p:attrNameLst>
                                      </p:cBhvr>
                                      <p:to>
                                        <p:strVal val="visible"/>
                                      </p:to>
                                    </p:set>
                                    <p:animEffect transition="in" filter="wipe(left)">
                                      <p:cBhvr>
                                        <p:cTn id="51" dur="500"/>
                                        <p:tgtEl>
                                          <p:spTgt spid="5941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9423"/>
                                        </p:tgtEl>
                                        <p:attrNameLst>
                                          <p:attrName>style.visibility</p:attrName>
                                        </p:attrNameLst>
                                      </p:cBhvr>
                                      <p:to>
                                        <p:strVal val="visible"/>
                                      </p:to>
                                    </p:set>
                                    <p:animEffect transition="in" filter="wipe(left)">
                                      <p:cBhvr>
                                        <p:cTn id="54" dur="500"/>
                                        <p:tgtEl>
                                          <p:spTgt spid="59423"/>
                                        </p:tgtEl>
                                      </p:cBhvr>
                                    </p:animEffect>
                                  </p:childTnLst>
                                </p:cTn>
                              </p:par>
                              <p:par>
                                <p:cTn id="55" presetID="22" presetClass="entr" presetSubtype="8"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P spid="59403" grpId="0"/>
      <p:bldP spid="59406" grpId="0"/>
      <p:bldP spid="59412" grpId="0"/>
      <p:bldP spid="59414" grpId="0"/>
      <p:bldP spid="59423" grpId="0"/>
      <p:bldP spid="59429" grpId="0" animBg="1"/>
      <p:bldP spid="59431" grpId="0" animBg="1"/>
      <p:bldP spid="59438" grpId="0" animBg="1"/>
      <p:bldP spid="594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EC89091-6C60-4AD2-95E7-F94FC54C69F0}"/>
              </a:ext>
            </a:extLst>
          </p:cNvPr>
          <p:cNvSpPr>
            <a:spLocks noGrp="1" noRot="1" noChangeArrowheads="1"/>
          </p:cNvSpPr>
          <p:nvPr>
            <p:ph type="body" idx="4294967295"/>
          </p:nvPr>
        </p:nvSpPr>
        <p:spPr bwMode="auto">
          <a:xfrm>
            <a:off x="2698908" y="3789040"/>
            <a:ext cx="7777162" cy="2535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lnSpc>
                <a:spcPct val="110000"/>
              </a:lnSpc>
            </a:pPr>
            <a:r>
              <a:rPr lang="zh-CN" altLang="en-US" sz="2600" b="1" dirty="0"/>
              <a:t>促进</a:t>
            </a:r>
            <a:r>
              <a:rPr lang="zh-CN" altLang="en-US" sz="2600" b="1" u="sng" dirty="0">
                <a:solidFill>
                  <a:srgbClr val="FF0000"/>
                </a:solidFill>
              </a:rPr>
              <a:t>种子萌发</a:t>
            </a:r>
            <a:r>
              <a:rPr lang="zh-CN" altLang="en-US" sz="2600" b="1" dirty="0"/>
              <a:t>，</a:t>
            </a:r>
            <a:endParaRPr lang="en-US" altLang="zh-CN" sz="2600" b="1" dirty="0"/>
          </a:p>
          <a:p>
            <a:pPr eaLnBrk="1" hangingPunct="1">
              <a:lnSpc>
                <a:spcPct val="110000"/>
              </a:lnSpc>
              <a:spcBef>
                <a:spcPts val="1200"/>
              </a:spcBef>
            </a:pPr>
            <a:r>
              <a:rPr lang="zh-CN" altLang="en-US" sz="2600" b="1" dirty="0"/>
              <a:t>促进</a:t>
            </a:r>
            <a:r>
              <a:rPr lang="zh-CN" altLang="en-US" sz="2600" b="1" u="sng" dirty="0"/>
              <a:t>麦芽糖的转化（</a:t>
            </a:r>
            <a:r>
              <a:rPr lang="zh-CN" altLang="en-US" sz="2600" b="1" u="sng" dirty="0">
                <a:solidFill>
                  <a:srgbClr val="FF0000"/>
                </a:solidFill>
              </a:rPr>
              <a:t>诱导</a:t>
            </a:r>
            <a:r>
              <a:rPr lang="en-US" altLang="zh-CN" sz="2600" b="1" u="sng" dirty="0">
                <a:solidFill>
                  <a:srgbClr val="FF0000"/>
                </a:solidFill>
              </a:rPr>
              <a:t>α-</a:t>
            </a:r>
            <a:r>
              <a:rPr lang="zh-CN" altLang="en-US" sz="2600" b="1" u="sng" dirty="0">
                <a:solidFill>
                  <a:srgbClr val="FF0000"/>
                </a:solidFill>
              </a:rPr>
              <a:t>淀粉酶形成</a:t>
            </a:r>
            <a:r>
              <a:rPr lang="zh-CN" altLang="en-US" sz="2600" b="1" u="sng" dirty="0"/>
              <a:t>）</a:t>
            </a:r>
            <a:r>
              <a:rPr lang="zh-CN" altLang="en-US" sz="2600" b="1" dirty="0"/>
              <a:t>；</a:t>
            </a:r>
            <a:endParaRPr lang="en-US" altLang="zh-CN" sz="2600" b="1" dirty="0"/>
          </a:p>
        </p:txBody>
      </p:sp>
      <p:sp>
        <p:nvSpPr>
          <p:cNvPr id="16387" name="Rectangle 7">
            <a:extLst>
              <a:ext uri="{FF2B5EF4-FFF2-40B4-BE49-F238E27FC236}">
                <a16:creationId xmlns:a16="http://schemas.microsoft.com/office/drawing/2014/main" id="{F4AC4697-A5C0-4E03-AB29-E06B15B1EDBE}"/>
              </a:ext>
            </a:extLst>
          </p:cNvPr>
          <p:cNvSpPr>
            <a:spLocks noChangeArrowheads="1"/>
          </p:cNvSpPr>
          <p:nvPr/>
        </p:nvSpPr>
        <p:spPr bwMode="auto">
          <a:xfrm>
            <a:off x="983432" y="1350274"/>
            <a:ext cx="10585176" cy="211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赤霉素</a:t>
            </a: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最突出的作用是</a:t>
            </a:r>
            <a:r>
              <a:rPr kumimoji="0" lang="zh-CN" altLang="en-US" sz="28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加速细胞的伸长</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（赤霉素可以提高植物体内生长素的含量，而生长素直接调节细胞的伸长），对细胞的分裂也有促进作用，它可以促进细胞的扩大</a:t>
            </a:r>
            <a:r>
              <a:rPr kumimoji="0" lang="zh-CN" altLang="en-US" sz="2800" b="0"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（赤霉素使细胞壁内的钙离子运到原生质体，导致细胞壁疏松，使细胞伸长）</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10" name="Text Box 3">
            <a:extLst>
              <a:ext uri="{FF2B5EF4-FFF2-40B4-BE49-F238E27FC236}">
                <a16:creationId xmlns:a16="http://schemas.microsoft.com/office/drawing/2014/main" id="{0852E7E8-AD10-40DC-86B6-D8501799A2AB}"/>
              </a:ext>
            </a:extLst>
          </p:cNvPr>
          <p:cNvSpPr txBox="1">
            <a:spLocks noChangeArrowheads="1"/>
          </p:cNvSpPr>
          <p:nvPr/>
        </p:nvSpPr>
        <p:spPr bwMode="auto">
          <a:xfrm>
            <a:off x="811212" y="198655"/>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生长素和赤霉素</a:t>
            </a:r>
          </a:p>
        </p:txBody>
      </p:sp>
      <p:grpSp>
        <p:nvGrpSpPr>
          <p:cNvPr id="12" name="Group 4">
            <a:extLst>
              <a:ext uri="{FF2B5EF4-FFF2-40B4-BE49-F238E27FC236}">
                <a16:creationId xmlns:a16="http://schemas.microsoft.com/office/drawing/2014/main" id="{5E1F3E60-6E61-490D-96FB-0FA2F68B921C}"/>
              </a:ext>
            </a:extLst>
          </p:cNvPr>
          <p:cNvGrpSpPr>
            <a:grpSpLocks/>
          </p:cNvGrpSpPr>
          <p:nvPr/>
        </p:nvGrpSpPr>
        <p:grpSpPr bwMode="auto">
          <a:xfrm>
            <a:off x="4799856" y="59194"/>
            <a:ext cx="2160587" cy="1081088"/>
            <a:chOff x="4241" y="164"/>
            <a:chExt cx="1179" cy="545"/>
          </a:xfrm>
        </p:grpSpPr>
        <p:sp>
          <p:nvSpPr>
            <p:cNvPr id="13" name="AutoShape 5">
              <a:extLst>
                <a:ext uri="{FF2B5EF4-FFF2-40B4-BE49-F238E27FC236}">
                  <a16:creationId xmlns:a16="http://schemas.microsoft.com/office/drawing/2014/main" id="{7F0510DD-6C24-43AB-B830-F93A2A724C29}"/>
                </a:ext>
              </a:extLst>
            </p:cNvPr>
            <p:cNvSpPr>
              <a:spLocks noChangeArrowheads="1"/>
            </p:cNvSpPr>
            <p:nvPr/>
          </p:nvSpPr>
          <p:spPr bwMode="auto">
            <a:xfrm>
              <a:off x="4241" y="164"/>
              <a:ext cx="1179" cy="545"/>
            </a:xfrm>
            <a:prstGeom prst="irregularSeal2">
              <a:avLst/>
            </a:prstGeom>
            <a:gradFill rotWithShape="1">
              <a:gsLst>
                <a:gs pos="0">
                  <a:srgbClr val="FF0000">
                    <a:gamma/>
                    <a:shade val="38039"/>
                    <a:invGamma/>
                    <a:alpha val="78999"/>
                  </a:srgbClr>
                </a:gs>
                <a:gs pos="50000">
                  <a:srgbClr val="FF0000"/>
                </a:gs>
                <a:gs pos="100000">
                  <a:srgbClr val="FF0000">
                    <a:gamma/>
                    <a:shade val="38039"/>
                    <a:invGamma/>
                    <a:alpha val="78999"/>
                  </a:srgbClr>
                </a:gs>
              </a:gsLst>
              <a:lin ang="5400000" scaled="1"/>
            </a:gra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14" name="Text Box 6">
              <a:extLst>
                <a:ext uri="{FF2B5EF4-FFF2-40B4-BE49-F238E27FC236}">
                  <a16:creationId xmlns:a16="http://schemas.microsoft.com/office/drawing/2014/main" id="{05906225-49DB-490E-8762-41AAB2084E43}"/>
                </a:ext>
              </a:extLst>
            </p:cNvPr>
            <p:cNvSpPr txBox="1">
              <a:spLocks noChangeArrowheads="1"/>
            </p:cNvSpPr>
            <p:nvPr/>
          </p:nvSpPr>
          <p:spPr bwMode="auto">
            <a:xfrm>
              <a:off x="4514" y="300"/>
              <a:ext cx="86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易混！</a:t>
              </a:r>
            </a:p>
          </p:txBody>
        </p:sp>
      </p:grpSp>
      <p:sp>
        <p:nvSpPr>
          <p:cNvPr id="15" name="Rectangle 2">
            <a:extLst>
              <a:ext uri="{FF2B5EF4-FFF2-40B4-BE49-F238E27FC236}">
                <a16:creationId xmlns:a16="http://schemas.microsoft.com/office/drawing/2014/main" id="{566EC139-F123-4E7C-A131-B339F78B8ED5}"/>
              </a:ext>
            </a:extLst>
          </p:cNvPr>
          <p:cNvSpPr txBox="1">
            <a:spLocks noRot="1" noChangeArrowheads="1"/>
          </p:cNvSpPr>
          <p:nvPr/>
        </p:nvSpPr>
        <p:spPr bwMode="auto">
          <a:xfrm>
            <a:off x="1271464" y="3699624"/>
            <a:ext cx="16224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Tx/>
              <a:buSzTx/>
              <a:buFontTx/>
              <a:buChar char="•"/>
              <a:tabLst/>
              <a:defRPr/>
            </a:pPr>
            <a:r>
              <a:rPr kumimoji="0" lang="zh-CN" altLang="en-US" sz="2800" b="1" i="0" u="none" strike="noStrike" kern="0" cap="none" spc="0" normalizeH="0" baseline="0" noProof="0">
                <a:ln>
                  <a:noFill/>
                </a:ln>
                <a:solidFill>
                  <a:srgbClr val="003399"/>
                </a:solidFill>
                <a:effectLst/>
                <a:uLnTx/>
                <a:uFillTx/>
                <a:latin typeface="微软雅黑" panose="020B0503020204020204" pitchFamily="34" charset="-122"/>
                <a:ea typeface="微软雅黑" panose="020B0503020204020204" pitchFamily="34" charset="-122"/>
                <a:cs typeface="+mn-cs"/>
              </a:rPr>
              <a:t>作用：</a:t>
            </a:r>
            <a:endParaRPr kumimoji="0" lang="en-US" altLang="zh-CN" sz="2800" b="1" i="0" u="none" strike="noStrike" kern="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a:extLst>
              <a:ext uri="{FF2B5EF4-FFF2-40B4-BE49-F238E27FC236}">
                <a16:creationId xmlns:a16="http://schemas.microsoft.com/office/drawing/2014/main" id="{D2D85D2F-CB05-48BE-A228-29CA7A8175AD}"/>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079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1638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47D1A7FA-94C9-41E1-8214-15DBAE406D1D}"/>
              </a:ext>
            </a:extLst>
          </p:cNvPr>
          <p:cNvSpPr txBox="1">
            <a:spLocks noChangeArrowheads="1"/>
          </p:cNvSpPr>
          <p:nvPr/>
        </p:nvSpPr>
        <p:spPr bwMode="auto">
          <a:xfrm>
            <a:off x="2133923" y="3096114"/>
            <a:ext cx="3889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dirty="0">
                <a:solidFill>
                  <a:srgbClr val="6600CC"/>
                </a:solidFill>
                <a:latin typeface="微软雅黑" panose="020B0503020204020204" pitchFamily="34" charset="-122"/>
                <a:ea typeface="微软雅黑" panose="020B0503020204020204" pitchFamily="34" charset="-122"/>
              </a:rPr>
              <a:t>植物的向光性生长</a:t>
            </a:r>
          </a:p>
        </p:txBody>
      </p:sp>
      <p:sp>
        <p:nvSpPr>
          <p:cNvPr id="104451" name="Text Box 3">
            <a:extLst>
              <a:ext uri="{FF2B5EF4-FFF2-40B4-BE49-F238E27FC236}">
                <a16:creationId xmlns:a16="http://schemas.microsoft.com/office/drawing/2014/main" id="{F5A55237-5E9C-4984-A2E5-370B1C94A793}"/>
              </a:ext>
            </a:extLst>
          </p:cNvPr>
          <p:cNvSpPr txBox="1">
            <a:spLocks noChangeArrowheads="1"/>
          </p:cNvSpPr>
          <p:nvPr/>
        </p:nvSpPr>
        <p:spPr bwMode="auto">
          <a:xfrm>
            <a:off x="5731197" y="3096114"/>
            <a:ext cx="3963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339933"/>
                </a:solidFill>
                <a:latin typeface="微软雅黑" panose="020B0503020204020204" pitchFamily="34" charset="-122"/>
                <a:ea typeface="微软雅黑" panose="020B0503020204020204" pitchFamily="34" charset="-122"/>
              </a:rPr>
              <a:t>植物的向重力性生长</a:t>
            </a:r>
          </a:p>
        </p:txBody>
      </p:sp>
      <p:sp>
        <p:nvSpPr>
          <p:cNvPr id="104452" name="Text Box 4">
            <a:extLst>
              <a:ext uri="{FF2B5EF4-FFF2-40B4-BE49-F238E27FC236}">
                <a16:creationId xmlns:a16="http://schemas.microsoft.com/office/drawing/2014/main" id="{E5717E34-5A10-4227-9044-04BCD7AB21A8}"/>
              </a:ext>
            </a:extLst>
          </p:cNvPr>
          <p:cNvSpPr txBox="1">
            <a:spLocks noChangeArrowheads="1"/>
          </p:cNvSpPr>
          <p:nvPr/>
        </p:nvSpPr>
        <p:spPr bwMode="auto">
          <a:xfrm>
            <a:off x="5735960" y="3729527"/>
            <a:ext cx="3816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660066"/>
                </a:solidFill>
                <a:latin typeface="微软雅黑" panose="020B0503020204020204" pitchFamily="34" charset="-122"/>
                <a:ea typeface="微软雅黑" panose="020B0503020204020204" pitchFamily="34" charset="-122"/>
              </a:rPr>
              <a:t>植物的向水性生长</a:t>
            </a:r>
          </a:p>
        </p:txBody>
      </p:sp>
      <p:sp>
        <p:nvSpPr>
          <p:cNvPr id="104453" name="Text Box 5">
            <a:extLst>
              <a:ext uri="{FF2B5EF4-FFF2-40B4-BE49-F238E27FC236}">
                <a16:creationId xmlns:a16="http://schemas.microsoft.com/office/drawing/2014/main" id="{7AE034A2-ACA6-4513-AB9E-35DD5127B569}"/>
              </a:ext>
            </a:extLst>
          </p:cNvPr>
          <p:cNvSpPr txBox="1">
            <a:spLocks noChangeArrowheads="1"/>
          </p:cNvSpPr>
          <p:nvPr/>
        </p:nvSpPr>
        <p:spPr bwMode="auto">
          <a:xfrm>
            <a:off x="2133923" y="3743814"/>
            <a:ext cx="3960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0066"/>
                </a:solidFill>
                <a:latin typeface="微软雅黑" panose="020B0503020204020204" pitchFamily="34" charset="-122"/>
                <a:ea typeface="微软雅黑" panose="020B0503020204020204" pitchFamily="34" charset="-122"/>
              </a:rPr>
              <a:t>植物的向肥性生长</a:t>
            </a:r>
          </a:p>
        </p:txBody>
      </p:sp>
      <p:sp>
        <p:nvSpPr>
          <p:cNvPr id="10246" name="Text Box 6">
            <a:extLst>
              <a:ext uri="{FF2B5EF4-FFF2-40B4-BE49-F238E27FC236}">
                <a16:creationId xmlns:a16="http://schemas.microsoft.com/office/drawing/2014/main" id="{27561F95-960C-446B-B109-A9D7BEAD0EA4}"/>
              </a:ext>
            </a:extLst>
          </p:cNvPr>
          <p:cNvSpPr txBox="1">
            <a:spLocks noChangeArrowheads="1"/>
          </p:cNvSpPr>
          <p:nvPr/>
        </p:nvSpPr>
        <p:spPr bwMode="auto">
          <a:xfrm>
            <a:off x="1365238" y="5742561"/>
            <a:ext cx="510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4000" b="1">
              <a:latin typeface="微软雅黑" panose="020B0503020204020204" pitchFamily="34" charset="-122"/>
              <a:ea typeface="微软雅黑" panose="020B0503020204020204" pitchFamily="34" charset="-122"/>
            </a:endParaRPr>
          </a:p>
        </p:txBody>
      </p:sp>
      <p:sp>
        <p:nvSpPr>
          <p:cNvPr id="10247" name="Text Box 7">
            <a:extLst>
              <a:ext uri="{FF2B5EF4-FFF2-40B4-BE49-F238E27FC236}">
                <a16:creationId xmlns:a16="http://schemas.microsoft.com/office/drawing/2014/main" id="{431E162E-D0DC-49E0-BC4F-140134F4425A}"/>
              </a:ext>
            </a:extLst>
          </p:cNvPr>
          <p:cNvSpPr txBox="1">
            <a:spLocks noChangeArrowheads="1"/>
          </p:cNvSpPr>
          <p:nvPr/>
        </p:nvSpPr>
        <p:spPr bwMode="auto">
          <a:xfrm>
            <a:off x="623392" y="1340768"/>
            <a:ext cx="113052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Font typeface="Arial" panose="020B0604020202020204" pitchFamily="34" charset="0"/>
              <a:buChar char="•"/>
            </a:pPr>
            <a:r>
              <a:rPr kumimoji="1" lang="zh-CN" altLang="en-US" sz="3200" b="1" dirty="0">
                <a:solidFill>
                  <a:srgbClr val="C00000"/>
                </a:solidFill>
                <a:latin typeface="微软雅黑" panose="020B0503020204020204" pitchFamily="34" charset="-122"/>
                <a:ea typeface="微软雅黑" panose="020B0503020204020204" pitchFamily="34" charset="-122"/>
              </a:rPr>
              <a:t>向性运动：</a:t>
            </a:r>
            <a:r>
              <a:rPr kumimoji="1" lang="zh-CN" altLang="en-US" sz="3200" b="1" dirty="0">
                <a:latin typeface="微软雅黑" panose="020B0503020204020204" pitchFamily="34" charset="-122"/>
                <a:ea typeface="微软雅黑" panose="020B0503020204020204" pitchFamily="34" charset="-122"/>
              </a:rPr>
              <a:t>植物体受到</a:t>
            </a:r>
            <a:r>
              <a:rPr kumimoji="1" lang="zh-CN" altLang="en-US" sz="3200" b="1" dirty="0">
                <a:solidFill>
                  <a:srgbClr val="FF0000"/>
                </a:solidFill>
                <a:latin typeface="微软雅黑" panose="020B0503020204020204" pitchFamily="34" charset="-122"/>
                <a:ea typeface="微软雅黑" panose="020B0503020204020204" pitchFamily="34" charset="-122"/>
              </a:rPr>
              <a:t>定向</a:t>
            </a:r>
            <a:r>
              <a:rPr kumimoji="1" lang="zh-CN" altLang="en-US" sz="3200" b="1" dirty="0">
                <a:latin typeface="微软雅黑" panose="020B0503020204020204" pitchFamily="34" charset="-122"/>
                <a:ea typeface="微软雅黑" panose="020B0503020204020204" pitchFamily="34" charset="-122"/>
              </a:rPr>
              <a:t>的外界刺激而引起的定向运动。</a:t>
            </a:r>
          </a:p>
        </p:txBody>
      </p:sp>
      <p:grpSp>
        <p:nvGrpSpPr>
          <p:cNvPr id="2" name="组合 12">
            <a:extLst>
              <a:ext uri="{FF2B5EF4-FFF2-40B4-BE49-F238E27FC236}">
                <a16:creationId xmlns:a16="http://schemas.microsoft.com/office/drawing/2014/main" id="{35E9EBF0-656A-4742-B060-1DC04BFD9473}"/>
              </a:ext>
            </a:extLst>
          </p:cNvPr>
          <p:cNvGrpSpPr>
            <a:grpSpLocks/>
          </p:cNvGrpSpPr>
          <p:nvPr/>
        </p:nvGrpSpPr>
        <p:grpSpPr bwMode="auto">
          <a:xfrm>
            <a:off x="1054176" y="4664869"/>
            <a:ext cx="1547327" cy="584775"/>
            <a:chOff x="428596" y="4566402"/>
            <a:chExt cx="1285885" cy="585034"/>
          </a:xfrm>
        </p:grpSpPr>
        <p:sp>
          <p:nvSpPr>
            <p:cNvPr id="12" name="圆角矩形 11">
              <a:extLst>
                <a:ext uri="{FF2B5EF4-FFF2-40B4-BE49-F238E27FC236}">
                  <a16:creationId xmlns:a16="http://schemas.microsoft.com/office/drawing/2014/main" id="{C56D8BA5-FFEE-487C-80A7-F5D9EF71DF83}"/>
                </a:ext>
              </a:extLst>
            </p:cNvPr>
            <p:cNvSpPr/>
            <p:nvPr/>
          </p:nvSpPr>
          <p:spPr>
            <a:xfrm>
              <a:off x="428596" y="4572008"/>
              <a:ext cx="1214446" cy="571504"/>
            </a:xfrm>
            <a:prstGeom prst="roundRect">
              <a:avLst/>
            </a:prstGeom>
            <a:blipFill>
              <a:blip r:embed="rId3" cstate="print"/>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algn="ctr" eaLnBrk="1" hangingPunct="1">
                <a:defRPr/>
              </a:pPr>
              <a:endParaRPr lang="zh-CN" altLang="en-US" sz="2000">
                <a:latin typeface="微软雅黑" panose="020B0503020204020204" pitchFamily="34" charset="-122"/>
                <a:ea typeface="微软雅黑" panose="020B0503020204020204" pitchFamily="34" charset="-122"/>
              </a:endParaRPr>
            </a:p>
          </p:txBody>
        </p:sp>
        <p:sp>
          <p:nvSpPr>
            <p:cNvPr id="10257" name="Text Box 9">
              <a:extLst>
                <a:ext uri="{FF2B5EF4-FFF2-40B4-BE49-F238E27FC236}">
                  <a16:creationId xmlns:a16="http://schemas.microsoft.com/office/drawing/2014/main" id="{64C60369-ECE5-467F-A41F-9DB688EAE0B8}"/>
                </a:ext>
              </a:extLst>
            </p:cNvPr>
            <p:cNvSpPr txBox="1">
              <a:spLocks noChangeArrowheads="1"/>
            </p:cNvSpPr>
            <p:nvPr/>
          </p:nvSpPr>
          <p:spPr bwMode="auto">
            <a:xfrm>
              <a:off x="540330" y="4566402"/>
              <a:ext cx="1174151" cy="58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3200" b="1" dirty="0">
                  <a:latin typeface="微软雅黑" panose="020B0503020204020204" pitchFamily="34" charset="-122"/>
                  <a:ea typeface="微软雅黑" panose="020B0503020204020204" pitchFamily="34" charset="-122"/>
                </a:rPr>
                <a:t>意义？</a:t>
              </a:r>
              <a:endParaRPr kumimoji="1" lang="zh-CN" altLang="en-US" sz="3200" dirty="0">
                <a:latin typeface="微软雅黑" panose="020B0503020204020204" pitchFamily="34" charset="-122"/>
                <a:ea typeface="微软雅黑" panose="020B0503020204020204" pitchFamily="34" charset="-122"/>
              </a:endParaRPr>
            </a:p>
          </p:txBody>
        </p:sp>
      </p:grpSp>
      <p:sp>
        <p:nvSpPr>
          <p:cNvPr id="104458" name="Text Box 10">
            <a:extLst>
              <a:ext uri="{FF2B5EF4-FFF2-40B4-BE49-F238E27FC236}">
                <a16:creationId xmlns:a16="http://schemas.microsoft.com/office/drawing/2014/main" id="{DEB3BACC-C5E7-45D1-A278-EE7CB8DB3959}"/>
              </a:ext>
            </a:extLst>
          </p:cNvPr>
          <p:cNvSpPr txBox="1">
            <a:spLocks noChangeArrowheads="1"/>
          </p:cNvSpPr>
          <p:nvPr/>
        </p:nvSpPr>
        <p:spPr bwMode="auto">
          <a:xfrm>
            <a:off x="1659651" y="5661248"/>
            <a:ext cx="8870169" cy="646331"/>
          </a:xfrm>
          <a:prstGeom prst="rect">
            <a:avLst/>
          </a:prstGeom>
          <a:solidFill>
            <a:srgbClr val="CCFFCC"/>
          </a:solidFill>
          <a:ln w="9525">
            <a:noFill/>
            <a:miter lim="800000"/>
            <a:headEnd/>
            <a:tailEnd/>
          </a:ln>
          <a:effectLst/>
          <a:scene3d>
            <a:camera prst="orthographicFront"/>
            <a:lightRig rig="threePt" dir="t"/>
          </a:scene3d>
          <a:sp3d>
            <a:bevelT/>
          </a:sp3d>
        </p:spPr>
        <p:txBody>
          <a:bodyPr wrap="square">
            <a:spAutoFit/>
          </a:bodyPr>
          <a:lstStyle/>
          <a:p>
            <a:pPr eaLnBrk="1" hangingPunct="1">
              <a:spcBef>
                <a:spcPct val="50000"/>
              </a:spcBef>
              <a:defRPr/>
            </a:pPr>
            <a:r>
              <a:rPr kumimoji="1" lang="zh-CN" altLang="en-US" sz="3600" b="1" dirty="0">
                <a:solidFill>
                  <a:srgbClr val="0000CC"/>
                </a:solidFill>
                <a:latin typeface="微软雅黑" panose="020B0503020204020204" pitchFamily="34" charset="-122"/>
                <a:ea typeface="微软雅黑" panose="020B0503020204020204" pitchFamily="34" charset="-122"/>
              </a:rPr>
              <a:t>引起这些向性运动的内因究竟是什么？</a:t>
            </a:r>
          </a:p>
        </p:txBody>
      </p:sp>
      <p:sp>
        <p:nvSpPr>
          <p:cNvPr id="104473" name="Text Box 25">
            <a:extLst>
              <a:ext uri="{FF2B5EF4-FFF2-40B4-BE49-F238E27FC236}">
                <a16:creationId xmlns:a16="http://schemas.microsoft.com/office/drawing/2014/main" id="{1D14C238-29D4-4E47-943E-9E5A2433E91E}"/>
              </a:ext>
            </a:extLst>
          </p:cNvPr>
          <p:cNvSpPr txBox="1">
            <a:spLocks noChangeArrowheads="1"/>
          </p:cNvSpPr>
          <p:nvPr/>
        </p:nvSpPr>
        <p:spPr bwMode="auto">
          <a:xfrm>
            <a:off x="2798947" y="4711273"/>
            <a:ext cx="4350687" cy="523220"/>
          </a:xfrm>
          <a:prstGeom prst="rect">
            <a:avLst/>
          </a:prstGeom>
          <a:noFill/>
          <a:ln w="9525" algn="ctr">
            <a:noFill/>
            <a:miter lim="800000"/>
            <a:headEnd/>
            <a:tailEnd/>
          </a:ln>
          <a:effectLst/>
          <a:scene3d>
            <a:camera prst="orthographicFront"/>
            <a:lightRig rig="threePt" dir="t"/>
          </a:scene3d>
          <a:sp3d>
            <a:bevelT/>
          </a:sp3d>
        </p:spPr>
        <p:txBody>
          <a:bodyPr>
            <a:spAutoFit/>
          </a:bodyPr>
          <a:lstStyle/>
          <a:p>
            <a:pPr algn="ctr" eaLnBrk="1" hangingPunct="1">
              <a:spcBef>
                <a:spcPct val="50000"/>
              </a:spcBef>
              <a:defRPr/>
            </a:pPr>
            <a:r>
              <a:rPr kumimoji="1" lang="zh-CN" altLang="en-US" sz="2800" b="1" dirty="0">
                <a:latin typeface="微软雅黑" panose="020B0503020204020204" pitchFamily="34" charset="-122"/>
                <a:ea typeface="微软雅黑" panose="020B0503020204020204" pitchFamily="34" charset="-122"/>
              </a:rPr>
              <a:t>植物对外界环境的</a:t>
            </a:r>
            <a:r>
              <a:rPr kumimoji="1" lang="zh-CN" altLang="en-US" sz="2800" b="1" dirty="0">
                <a:solidFill>
                  <a:srgbClr val="CC0066"/>
                </a:solidFill>
                <a:latin typeface="微软雅黑" panose="020B0503020204020204" pitchFamily="34" charset="-122"/>
                <a:ea typeface="微软雅黑" panose="020B0503020204020204" pitchFamily="34" charset="-122"/>
              </a:rPr>
              <a:t>适应性。</a:t>
            </a:r>
          </a:p>
        </p:txBody>
      </p:sp>
      <p:sp>
        <p:nvSpPr>
          <p:cNvPr id="15" name="文本框 14">
            <a:extLst>
              <a:ext uri="{FF2B5EF4-FFF2-40B4-BE49-F238E27FC236}">
                <a16:creationId xmlns:a16="http://schemas.microsoft.com/office/drawing/2014/main" id="{3405EF70-DC94-4906-AE90-5645FF67D8C9}"/>
              </a:ext>
            </a:extLst>
          </p:cNvPr>
          <p:cNvSpPr txBox="1"/>
          <p:nvPr/>
        </p:nvSpPr>
        <p:spPr>
          <a:xfrm>
            <a:off x="1902990" y="2180183"/>
            <a:ext cx="9135296" cy="523220"/>
          </a:xfrm>
          <a:prstGeom prst="rect">
            <a:avLst/>
          </a:prstGeom>
          <a:noFill/>
        </p:spPr>
        <p:txBody>
          <a:bodyPr wrap="square">
            <a:spAutoFit/>
          </a:bodyPr>
          <a:lstStyle/>
          <a:p>
            <a:r>
              <a:rPr lang="en-US" altLang="zh-CN" sz="2800" b="1" i="0" dirty="0">
                <a:effectLst/>
                <a:latin typeface="微软雅黑" panose="020B0503020204020204" pitchFamily="34" charset="-122"/>
                <a:ea typeface="微软雅黑" panose="020B0503020204020204" pitchFamily="34" charset="-122"/>
              </a:rPr>
              <a:t>- </a:t>
            </a:r>
            <a:r>
              <a:rPr lang="zh-CN" altLang="en-US" sz="2800" b="1" i="0" dirty="0">
                <a:effectLst/>
                <a:latin typeface="微软雅黑" panose="020B0503020204020204" pitchFamily="34" charset="-122"/>
                <a:ea typeface="微软雅黑" panose="020B0503020204020204" pitchFamily="34" charset="-122"/>
              </a:rPr>
              <a:t>向性运动大多是生长性运动，是不可逆的运动过程。</a:t>
            </a:r>
            <a:endParaRPr lang="zh-CN" altLang="en-US" sz="2800" b="1" dirty="0">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DD843679-C56D-449D-8274-AB59E8486998}"/>
              </a:ext>
            </a:extLst>
          </p:cNvPr>
          <p:cNvSpPr>
            <a:spLocks noChangeArrowheads="1"/>
          </p:cNvSpPr>
          <p:nvPr/>
        </p:nvSpPr>
        <p:spPr bwMode="auto">
          <a:xfrm>
            <a:off x="839416" y="188640"/>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latin typeface="微软雅黑" panose="020B0503020204020204" pitchFamily="34" charset="-122"/>
                <a:ea typeface="微软雅黑" panose="020B0503020204020204" pitchFamily="34" charset="-122"/>
              </a:rPr>
              <a:t>植物的向性运动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blinds(horizontal)">
                                      <p:cBhvr>
                                        <p:cTn id="7" dur="500"/>
                                        <p:tgtEl>
                                          <p:spTgt spid="1044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4451"/>
                                        </p:tgtEl>
                                        <p:attrNameLst>
                                          <p:attrName>style.visibility</p:attrName>
                                        </p:attrNameLst>
                                      </p:cBhvr>
                                      <p:to>
                                        <p:strVal val="visible"/>
                                      </p:to>
                                    </p:set>
                                    <p:animEffect transition="in" filter="blinds(horizontal)">
                                      <p:cBhvr>
                                        <p:cTn id="10" dur="500"/>
                                        <p:tgtEl>
                                          <p:spTgt spid="10445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4453"/>
                                        </p:tgtEl>
                                        <p:attrNameLst>
                                          <p:attrName>style.visibility</p:attrName>
                                        </p:attrNameLst>
                                      </p:cBhvr>
                                      <p:to>
                                        <p:strVal val="visible"/>
                                      </p:to>
                                    </p:set>
                                    <p:animEffect transition="in" filter="blinds(horizontal)">
                                      <p:cBhvr>
                                        <p:cTn id="15" dur="500"/>
                                        <p:tgtEl>
                                          <p:spTgt spid="1044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4452"/>
                                        </p:tgtEl>
                                        <p:attrNameLst>
                                          <p:attrName>style.visibility</p:attrName>
                                        </p:attrNameLst>
                                      </p:cBhvr>
                                      <p:to>
                                        <p:strVal val="visible"/>
                                      </p:to>
                                    </p:set>
                                    <p:animEffect transition="in" filter="blinds(horizontal)">
                                      <p:cBhvr>
                                        <p:cTn id="18" dur="500"/>
                                        <p:tgtEl>
                                          <p:spTgt spid="1044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04473"/>
                                        </p:tgtEl>
                                        <p:attrNameLst>
                                          <p:attrName>style.visibility</p:attrName>
                                        </p:attrNameLst>
                                      </p:cBhvr>
                                      <p:to>
                                        <p:strVal val="visible"/>
                                      </p:to>
                                    </p:set>
                                    <p:anim calcmode="lin" valueType="num">
                                      <p:cBhvr additive="base">
                                        <p:cTn id="29" dur="500" fill="hold"/>
                                        <p:tgtEl>
                                          <p:spTgt spid="104473"/>
                                        </p:tgtEl>
                                        <p:attrNameLst>
                                          <p:attrName>ppt_x</p:attrName>
                                        </p:attrNameLst>
                                      </p:cBhvr>
                                      <p:tavLst>
                                        <p:tav tm="0">
                                          <p:val>
                                            <p:strVal val="#ppt_x"/>
                                          </p:val>
                                        </p:tav>
                                        <p:tav tm="100000">
                                          <p:val>
                                            <p:strVal val="#ppt_x"/>
                                          </p:val>
                                        </p:tav>
                                      </p:tavLst>
                                    </p:anim>
                                    <p:anim calcmode="lin" valueType="num">
                                      <p:cBhvr additive="base">
                                        <p:cTn id="30" dur="500" fill="hold"/>
                                        <p:tgtEl>
                                          <p:spTgt spid="10447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104458"/>
                                        </p:tgtEl>
                                        <p:attrNameLst>
                                          <p:attrName>style.visibility</p:attrName>
                                        </p:attrNameLst>
                                      </p:cBhvr>
                                      <p:to>
                                        <p:strVal val="visible"/>
                                      </p:to>
                                    </p:set>
                                    <p:anim calcmode="lin" valueType="num">
                                      <p:cBhvr additive="base">
                                        <p:cTn id="35" dur="500" fill="hold"/>
                                        <p:tgtEl>
                                          <p:spTgt spid="104458"/>
                                        </p:tgtEl>
                                        <p:attrNameLst>
                                          <p:attrName>ppt_x</p:attrName>
                                        </p:attrNameLst>
                                      </p:cBhvr>
                                      <p:tavLst>
                                        <p:tav tm="0">
                                          <p:val>
                                            <p:strVal val="0-#ppt_w/2"/>
                                          </p:val>
                                        </p:tav>
                                        <p:tav tm="100000">
                                          <p:val>
                                            <p:strVal val="#ppt_x"/>
                                          </p:val>
                                        </p:tav>
                                      </p:tavLst>
                                    </p:anim>
                                    <p:anim calcmode="lin" valueType="num">
                                      <p:cBhvr additive="base">
                                        <p:cTn id="36" dur="500" fill="hold"/>
                                        <p:tgtEl>
                                          <p:spTgt spid="104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p:bldP spid="104452" grpId="0"/>
      <p:bldP spid="10445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a:extLst>
              <a:ext uri="{FF2B5EF4-FFF2-40B4-BE49-F238E27FC236}">
                <a16:creationId xmlns:a16="http://schemas.microsoft.com/office/drawing/2014/main" id="{8BBFE721-B03E-488F-9D6A-34A97F207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124744"/>
            <a:ext cx="8548687"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5">
            <a:extLst>
              <a:ext uri="{FF2B5EF4-FFF2-40B4-BE49-F238E27FC236}">
                <a16:creationId xmlns:a16="http://schemas.microsoft.com/office/drawing/2014/main" id="{FA971AA2-6952-4BB2-BEC7-31F4BC449540}"/>
              </a:ext>
            </a:extLst>
          </p:cNvPr>
          <p:cNvSpPr>
            <a:spLocks noChangeArrowheads="1"/>
          </p:cNvSpPr>
          <p:nvPr/>
        </p:nvSpPr>
        <p:spPr bwMode="auto">
          <a:xfrm>
            <a:off x="749294" y="222542"/>
            <a:ext cx="11507042" cy="53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40902"/>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赤霉素对大麦等谷物种子萌发过程中养分的动员作用</a:t>
            </a:r>
            <a:endParaRPr kumimoji="0" lang="en-US" altLang="zh-CN" sz="60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73732" name="Text Box 6">
            <a:extLst>
              <a:ext uri="{FF2B5EF4-FFF2-40B4-BE49-F238E27FC236}">
                <a16:creationId xmlns:a16="http://schemas.microsoft.com/office/drawing/2014/main" id="{8FC0895F-559A-4AF8-9BA3-9B1CFA28D388}"/>
              </a:ext>
            </a:extLst>
          </p:cNvPr>
          <p:cNvSpPr txBox="1">
            <a:spLocks noChangeArrowheads="1"/>
          </p:cNvSpPr>
          <p:nvPr/>
        </p:nvSpPr>
        <p:spPr bwMode="auto">
          <a:xfrm>
            <a:off x="1721159" y="1206828"/>
            <a:ext cx="2139154" cy="67710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solidFill>
                  <a:srgbClr val="000099"/>
                </a:solidFill>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赤霉素（</a:t>
            </a:r>
            <a:r>
              <a:rPr kumimoji="0" lang="en-US" altLang="zh-CN"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GA</a:t>
            </a: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）向糊粉粒发送信号</a:t>
            </a:r>
            <a:endParaRPr kumimoji="0" lang="en-US" altLang="zh-CN"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73733" name="Text Box 7">
            <a:extLst>
              <a:ext uri="{FF2B5EF4-FFF2-40B4-BE49-F238E27FC236}">
                <a16:creationId xmlns:a16="http://schemas.microsoft.com/office/drawing/2014/main" id="{AAB4F068-8E0A-48A5-82E4-8729BE779BF2}"/>
              </a:ext>
            </a:extLst>
          </p:cNvPr>
          <p:cNvSpPr txBox="1">
            <a:spLocks noChangeArrowheads="1"/>
          </p:cNvSpPr>
          <p:nvPr/>
        </p:nvSpPr>
        <p:spPr bwMode="auto">
          <a:xfrm>
            <a:off x="4650891" y="1238633"/>
            <a:ext cx="2827211" cy="67710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200" b="1">
                <a:solidFill>
                  <a:srgbClr val="000099"/>
                </a:solidFill>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糊粉粒分泌</a:t>
            </a:r>
            <a:r>
              <a:rPr kumimoji="0" lang="en-US" altLang="zh-CN"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α-</a:t>
            </a: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淀粉酶和其他酶</a:t>
            </a:r>
            <a:endParaRPr kumimoji="0" lang="en-US" altLang="zh-CN"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73734" name="Text Box 8">
            <a:extLst>
              <a:ext uri="{FF2B5EF4-FFF2-40B4-BE49-F238E27FC236}">
                <a16:creationId xmlns:a16="http://schemas.microsoft.com/office/drawing/2014/main" id="{6E7DA09F-9746-416F-94F9-685D6312D3F4}"/>
              </a:ext>
            </a:extLst>
          </p:cNvPr>
          <p:cNvSpPr txBox="1">
            <a:spLocks noChangeArrowheads="1"/>
          </p:cNvSpPr>
          <p:nvPr/>
        </p:nvSpPr>
        <p:spPr bwMode="auto">
          <a:xfrm>
            <a:off x="8210003" y="1232117"/>
            <a:ext cx="2406648" cy="67710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200" b="1">
                <a:solidFill>
                  <a:srgbClr val="000099"/>
                </a:solidFill>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糖和其他营养物质被消耗</a:t>
            </a:r>
            <a:endParaRPr kumimoji="0" lang="en-US" altLang="zh-CN"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73735" name="Text Box 9">
            <a:extLst>
              <a:ext uri="{FF2B5EF4-FFF2-40B4-BE49-F238E27FC236}">
                <a16:creationId xmlns:a16="http://schemas.microsoft.com/office/drawing/2014/main" id="{D804A979-6CDA-4753-9FC6-A4763BB8B4E8}"/>
              </a:ext>
            </a:extLst>
          </p:cNvPr>
          <p:cNvSpPr txBox="1">
            <a:spLocks noChangeArrowheads="1"/>
          </p:cNvSpPr>
          <p:nvPr/>
        </p:nvSpPr>
        <p:spPr bwMode="auto">
          <a:xfrm>
            <a:off x="2320305" y="2701082"/>
            <a:ext cx="966788"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糊粉粒</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736" name="Text Box 10">
            <a:extLst>
              <a:ext uri="{FF2B5EF4-FFF2-40B4-BE49-F238E27FC236}">
                <a16:creationId xmlns:a16="http://schemas.microsoft.com/office/drawing/2014/main" id="{2B557B3B-7442-49E1-B331-F13378D87D7F}"/>
              </a:ext>
            </a:extLst>
          </p:cNvPr>
          <p:cNvSpPr txBox="1">
            <a:spLocks noChangeArrowheads="1"/>
          </p:cNvSpPr>
          <p:nvPr/>
        </p:nvSpPr>
        <p:spPr bwMode="auto">
          <a:xfrm>
            <a:off x="3287093" y="2875036"/>
            <a:ext cx="1098550"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胚乳</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737" name="Line 11">
            <a:extLst>
              <a:ext uri="{FF2B5EF4-FFF2-40B4-BE49-F238E27FC236}">
                <a16:creationId xmlns:a16="http://schemas.microsoft.com/office/drawing/2014/main" id="{7585D2A4-DAE0-4822-AAB3-20086749A924}"/>
              </a:ext>
            </a:extLst>
          </p:cNvPr>
          <p:cNvSpPr>
            <a:spLocks noChangeShapeType="1"/>
          </p:cNvSpPr>
          <p:nvPr/>
        </p:nvSpPr>
        <p:spPr bwMode="auto">
          <a:xfrm>
            <a:off x="2689473" y="3001168"/>
            <a:ext cx="449263" cy="355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38" name="Line 12">
            <a:extLst>
              <a:ext uri="{FF2B5EF4-FFF2-40B4-BE49-F238E27FC236}">
                <a16:creationId xmlns:a16="http://schemas.microsoft.com/office/drawing/2014/main" id="{0430BCBD-6585-43C9-886D-C3A8628C3CB3}"/>
              </a:ext>
            </a:extLst>
          </p:cNvPr>
          <p:cNvSpPr>
            <a:spLocks noChangeShapeType="1"/>
          </p:cNvSpPr>
          <p:nvPr/>
        </p:nvSpPr>
        <p:spPr bwMode="auto">
          <a:xfrm flipV="1">
            <a:off x="3311772" y="3237706"/>
            <a:ext cx="58738" cy="3603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39" name="Text Box 13">
            <a:extLst>
              <a:ext uri="{FF2B5EF4-FFF2-40B4-BE49-F238E27FC236}">
                <a16:creationId xmlns:a16="http://schemas.microsoft.com/office/drawing/2014/main" id="{968FAD49-C1DA-449C-AA4B-D8E5ED6EC096}"/>
              </a:ext>
            </a:extLst>
          </p:cNvPr>
          <p:cNvSpPr txBox="1">
            <a:spLocks noChangeArrowheads="1"/>
          </p:cNvSpPr>
          <p:nvPr/>
        </p:nvSpPr>
        <p:spPr bwMode="auto">
          <a:xfrm>
            <a:off x="3838823" y="4760118"/>
            <a:ext cx="574675" cy="2032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5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rPr>
              <a:t>Water</a:t>
            </a:r>
            <a:endParaRPr kumimoji="0" lang="en-US" altLang="zh-CN" sz="1600" b="1" i="0" u="none" strike="noStrike" kern="1200" cap="none" spc="0" normalizeH="0" baseline="0" noProof="0">
              <a:ln>
                <a:noFill/>
              </a:ln>
              <a:solidFill>
                <a:srgbClr val="563A84"/>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40" name="Text Box 14">
            <a:extLst>
              <a:ext uri="{FF2B5EF4-FFF2-40B4-BE49-F238E27FC236}">
                <a16:creationId xmlns:a16="http://schemas.microsoft.com/office/drawing/2014/main" id="{F346D6B1-90E7-47C0-9AA4-45309A6D4D64}"/>
              </a:ext>
            </a:extLst>
          </p:cNvPr>
          <p:cNvSpPr txBox="1">
            <a:spLocks noChangeArrowheads="1"/>
          </p:cNvSpPr>
          <p:nvPr/>
        </p:nvSpPr>
        <p:spPr bwMode="auto">
          <a:xfrm>
            <a:off x="3508622" y="5425281"/>
            <a:ext cx="1104900"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741" name="Line 15">
            <a:extLst>
              <a:ext uri="{FF2B5EF4-FFF2-40B4-BE49-F238E27FC236}">
                <a16:creationId xmlns:a16="http://schemas.microsoft.com/office/drawing/2014/main" id="{E2E7E58A-3F46-4FD4-B896-6C8933D5FF94}"/>
              </a:ext>
            </a:extLst>
          </p:cNvPr>
          <p:cNvSpPr>
            <a:spLocks noChangeShapeType="1"/>
          </p:cNvSpPr>
          <p:nvPr/>
        </p:nvSpPr>
        <p:spPr bwMode="auto">
          <a:xfrm>
            <a:off x="3121272" y="5012532"/>
            <a:ext cx="350838" cy="485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42" name="Line 16">
            <a:extLst>
              <a:ext uri="{FF2B5EF4-FFF2-40B4-BE49-F238E27FC236}">
                <a16:creationId xmlns:a16="http://schemas.microsoft.com/office/drawing/2014/main" id="{5E2097E8-D3C4-42FF-8B4E-3D7B5A5D62BB}"/>
              </a:ext>
            </a:extLst>
          </p:cNvPr>
          <p:cNvSpPr>
            <a:spLocks noChangeShapeType="1"/>
          </p:cNvSpPr>
          <p:nvPr/>
        </p:nvSpPr>
        <p:spPr bwMode="auto">
          <a:xfrm>
            <a:off x="5318372" y="4847432"/>
            <a:ext cx="393700" cy="56196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43" name="Text Box 17">
            <a:extLst>
              <a:ext uri="{FF2B5EF4-FFF2-40B4-BE49-F238E27FC236}">
                <a16:creationId xmlns:a16="http://schemas.microsoft.com/office/drawing/2014/main" id="{B8EAC283-F45A-47C2-94AE-DFEA6B571CAA}"/>
              </a:ext>
            </a:extLst>
          </p:cNvPr>
          <p:cNvSpPr txBox="1">
            <a:spLocks noChangeArrowheads="1"/>
          </p:cNvSpPr>
          <p:nvPr/>
        </p:nvSpPr>
        <p:spPr bwMode="auto">
          <a:xfrm>
            <a:off x="5712072" y="5350668"/>
            <a:ext cx="704850" cy="30777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0" indent="0">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vl2pPr marL="914400" indent="-457200">
              <a:defRPr kumimoji="1" sz="3000"/>
            </a:lvl2pPr>
            <a:lvl3pPr marL="1371600" indent="-457200">
              <a:defRPr kumimoji="1" sz="3000"/>
            </a:lvl3pPr>
            <a:lvl4pPr marL="1943100" indent="-457200">
              <a:defRPr kumimoji="1" sz="3000"/>
            </a:lvl4pPr>
            <a:lvl5pPr marL="2590800" indent="-457200">
              <a:defRPr kumimoji="1" sz="3000"/>
            </a:lvl5pPr>
            <a:lvl6pPr marL="3048000" indent="-457200" eaLnBrk="0" fontAlgn="base" hangingPunct="0">
              <a:spcBef>
                <a:spcPct val="0"/>
              </a:spcBef>
              <a:spcAft>
                <a:spcPct val="0"/>
              </a:spcAft>
              <a:defRPr kumimoji="1" sz="3000"/>
            </a:lvl6pPr>
            <a:lvl7pPr marL="3505200" indent="-457200" eaLnBrk="0" fontAlgn="base" hangingPunct="0">
              <a:spcBef>
                <a:spcPct val="0"/>
              </a:spcBef>
              <a:spcAft>
                <a:spcPct val="0"/>
              </a:spcAft>
              <a:defRPr kumimoji="1" sz="3000"/>
            </a:lvl7pPr>
            <a:lvl8pPr marL="3962400" indent="-457200" eaLnBrk="0" fontAlgn="base" hangingPunct="0">
              <a:spcBef>
                <a:spcPct val="0"/>
              </a:spcBef>
              <a:spcAft>
                <a:spcPct val="0"/>
              </a:spcAft>
              <a:defRPr kumimoji="1" sz="3000"/>
            </a:lvl8pPr>
            <a:lvl9pPr marL="4419600" indent="-457200" eaLnBrk="0" fontAlgn="base" hangingPunct="0">
              <a:spcBef>
                <a:spcPct val="0"/>
              </a:spcBef>
              <a:spcAft>
                <a:spcPct val="0"/>
              </a:spcAft>
              <a:defRPr kumimoji="1" sz="3000"/>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胚根</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744" name="Line 18">
            <a:extLst>
              <a:ext uri="{FF2B5EF4-FFF2-40B4-BE49-F238E27FC236}">
                <a16:creationId xmlns:a16="http://schemas.microsoft.com/office/drawing/2014/main" id="{746325A0-5896-40C6-8160-8856AD18C1F6}"/>
              </a:ext>
            </a:extLst>
          </p:cNvPr>
          <p:cNvSpPr>
            <a:spLocks noChangeShapeType="1"/>
          </p:cNvSpPr>
          <p:nvPr/>
        </p:nvSpPr>
        <p:spPr bwMode="auto">
          <a:xfrm flipH="1">
            <a:off x="6428036" y="5452268"/>
            <a:ext cx="947737" cy="15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1" name="Line 25">
            <a:extLst>
              <a:ext uri="{FF2B5EF4-FFF2-40B4-BE49-F238E27FC236}">
                <a16:creationId xmlns:a16="http://schemas.microsoft.com/office/drawing/2014/main" id="{1B4F9A43-C750-43B3-8C5A-D88238410F43}"/>
              </a:ext>
            </a:extLst>
          </p:cNvPr>
          <p:cNvSpPr>
            <a:spLocks noChangeShapeType="1"/>
          </p:cNvSpPr>
          <p:nvPr/>
        </p:nvSpPr>
        <p:spPr bwMode="auto">
          <a:xfrm>
            <a:off x="1586160" y="1929607"/>
            <a:ext cx="2232000" cy="1587"/>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2" name="Line 26">
            <a:extLst>
              <a:ext uri="{FF2B5EF4-FFF2-40B4-BE49-F238E27FC236}">
                <a16:creationId xmlns:a16="http://schemas.microsoft.com/office/drawing/2014/main" id="{7BEB3461-EB8E-4A16-9B50-A503B26F0E0E}"/>
              </a:ext>
            </a:extLst>
          </p:cNvPr>
          <p:cNvSpPr>
            <a:spLocks noChangeShapeType="1"/>
          </p:cNvSpPr>
          <p:nvPr/>
        </p:nvSpPr>
        <p:spPr bwMode="auto">
          <a:xfrm flipV="1">
            <a:off x="4407148" y="1928018"/>
            <a:ext cx="2968625" cy="1588"/>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3" name="Line 27">
            <a:extLst>
              <a:ext uri="{FF2B5EF4-FFF2-40B4-BE49-F238E27FC236}">
                <a16:creationId xmlns:a16="http://schemas.microsoft.com/office/drawing/2014/main" id="{51BE4C41-CB0A-4DE1-A865-5E2B06F39D93}"/>
              </a:ext>
            </a:extLst>
          </p:cNvPr>
          <p:cNvSpPr>
            <a:spLocks noChangeShapeType="1"/>
          </p:cNvSpPr>
          <p:nvPr/>
        </p:nvSpPr>
        <p:spPr bwMode="auto">
          <a:xfrm>
            <a:off x="8001247" y="1928018"/>
            <a:ext cx="2338388" cy="1588"/>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4" name="Line 28">
            <a:extLst>
              <a:ext uri="{FF2B5EF4-FFF2-40B4-BE49-F238E27FC236}">
                <a16:creationId xmlns:a16="http://schemas.microsoft.com/office/drawing/2014/main" id="{181653B7-7988-48F4-9E61-677121013CB7}"/>
              </a:ext>
            </a:extLst>
          </p:cNvPr>
          <p:cNvSpPr>
            <a:spLocks noChangeShapeType="1"/>
          </p:cNvSpPr>
          <p:nvPr/>
        </p:nvSpPr>
        <p:spPr bwMode="auto">
          <a:xfrm flipH="1" flipV="1">
            <a:off x="2830761" y="1924844"/>
            <a:ext cx="2319337" cy="1801813"/>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5" name="Oval 29">
            <a:extLst>
              <a:ext uri="{FF2B5EF4-FFF2-40B4-BE49-F238E27FC236}">
                <a16:creationId xmlns:a16="http://schemas.microsoft.com/office/drawing/2014/main" id="{7FB86147-FC88-41D4-8531-6B99B1EE0B3E}"/>
              </a:ext>
            </a:extLst>
          </p:cNvPr>
          <p:cNvSpPr>
            <a:spLocks noChangeArrowheads="1"/>
          </p:cNvSpPr>
          <p:nvPr/>
        </p:nvSpPr>
        <p:spPr bwMode="auto">
          <a:xfrm>
            <a:off x="5105647" y="3682206"/>
            <a:ext cx="69850" cy="6985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0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56" name="Line 30">
            <a:extLst>
              <a:ext uri="{FF2B5EF4-FFF2-40B4-BE49-F238E27FC236}">
                <a16:creationId xmlns:a16="http://schemas.microsoft.com/office/drawing/2014/main" id="{8EC02A4D-5D48-475F-99C5-5E30AB04A26B}"/>
              </a:ext>
            </a:extLst>
          </p:cNvPr>
          <p:cNvSpPr>
            <a:spLocks noChangeShapeType="1"/>
          </p:cNvSpPr>
          <p:nvPr/>
        </p:nvSpPr>
        <p:spPr bwMode="auto">
          <a:xfrm flipH="1" flipV="1">
            <a:off x="5858122" y="1926431"/>
            <a:ext cx="960438" cy="1555750"/>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57" name="Oval 31">
            <a:extLst>
              <a:ext uri="{FF2B5EF4-FFF2-40B4-BE49-F238E27FC236}">
                <a16:creationId xmlns:a16="http://schemas.microsoft.com/office/drawing/2014/main" id="{69196E21-B257-4645-AF42-6D5E34E4D328}"/>
              </a:ext>
            </a:extLst>
          </p:cNvPr>
          <p:cNvSpPr>
            <a:spLocks noChangeArrowheads="1"/>
          </p:cNvSpPr>
          <p:nvPr/>
        </p:nvSpPr>
        <p:spPr bwMode="auto">
          <a:xfrm>
            <a:off x="6797922" y="3466306"/>
            <a:ext cx="69850" cy="6985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0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58" name="Oval 32">
            <a:extLst>
              <a:ext uri="{FF2B5EF4-FFF2-40B4-BE49-F238E27FC236}">
                <a16:creationId xmlns:a16="http://schemas.microsoft.com/office/drawing/2014/main" id="{051608BF-BBEE-461A-93F6-D19B71FCA225}"/>
              </a:ext>
            </a:extLst>
          </p:cNvPr>
          <p:cNvSpPr>
            <a:spLocks noChangeArrowheads="1"/>
          </p:cNvSpPr>
          <p:nvPr/>
        </p:nvSpPr>
        <p:spPr bwMode="auto">
          <a:xfrm>
            <a:off x="8831510" y="3574256"/>
            <a:ext cx="69850" cy="6985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0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59" name="Line 33">
            <a:extLst>
              <a:ext uri="{FF2B5EF4-FFF2-40B4-BE49-F238E27FC236}">
                <a16:creationId xmlns:a16="http://schemas.microsoft.com/office/drawing/2014/main" id="{10F37331-4FD1-4F7F-B27C-8A7CFD4ACC9C}"/>
              </a:ext>
            </a:extLst>
          </p:cNvPr>
          <p:cNvSpPr>
            <a:spLocks noChangeShapeType="1"/>
          </p:cNvSpPr>
          <p:nvPr/>
        </p:nvSpPr>
        <p:spPr bwMode="auto">
          <a:xfrm flipV="1">
            <a:off x="8872786" y="1929606"/>
            <a:ext cx="331787" cy="1657350"/>
          </a:xfrm>
          <a:prstGeom prst="line">
            <a:avLst/>
          </a:prstGeom>
          <a:noFill/>
          <a:ln w="25400">
            <a:solidFill>
              <a:srgbClr val="0092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3760" name="Text Box 34">
            <a:extLst>
              <a:ext uri="{FF2B5EF4-FFF2-40B4-BE49-F238E27FC236}">
                <a16:creationId xmlns:a16="http://schemas.microsoft.com/office/drawing/2014/main" id="{0DF18766-AF24-4184-A2AF-26FE76E3B086}"/>
              </a:ext>
            </a:extLst>
          </p:cNvPr>
          <p:cNvSpPr txBox="1">
            <a:spLocks noChangeArrowheads="1"/>
          </p:cNvSpPr>
          <p:nvPr/>
        </p:nvSpPr>
        <p:spPr bwMode="auto">
          <a:xfrm>
            <a:off x="4942136" y="3929857"/>
            <a:ext cx="250825" cy="1492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rPr>
              <a:t>GA</a:t>
            </a:r>
            <a:endParaRPr kumimoji="0" lang="en-US" altLang="zh-CN" sz="1200" b="1" i="0" u="none" strike="noStrike" kern="1200" cap="none" spc="0" normalizeH="0" baseline="0" noProof="0" dirty="0">
              <a:ln>
                <a:noFill/>
              </a:ln>
              <a:solidFill>
                <a:srgbClr val="563A84"/>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61" name="Text Box 35">
            <a:extLst>
              <a:ext uri="{FF2B5EF4-FFF2-40B4-BE49-F238E27FC236}">
                <a16:creationId xmlns:a16="http://schemas.microsoft.com/office/drawing/2014/main" id="{C2547C13-A0EB-40FD-82C0-EBE9F392E0B4}"/>
              </a:ext>
            </a:extLst>
          </p:cNvPr>
          <p:cNvSpPr txBox="1">
            <a:spLocks noChangeArrowheads="1"/>
          </p:cNvSpPr>
          <p:nvPr/>
        </p:nvSpPr>
        <p:spPr bwMode="auto">
          <a:xfrm>
            <a:off x="5234236" y="4552157"/>
            <a:ext cx="250825" cy="1492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2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rPr>
              <a:t>GA</a:t>
            </a:r>
            <a:endParaRPr kumimoji="0" lang="en-US" altLang="zh-CN" sz="1200" b="1" i="0" u="none" strike="noStrike" kern="1200" cap="none" spc="0" normalizeH="0" baseline="0" noProof="0">
              <a:ln>
                <a:noFill/>
              </a:ln>
              <a:solidFill>
                <a:srgbClr val="563A84"/>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62" name="Text Box 36">
            <a:extLst>
              <a:ext uri="{FF2B5EF4-FFF2-40B4-BE49-F238E27FC236}">
                <a16:creationId xmlns:a16="http://schemas.microsoft.com/office/drawing/2014/main" id="{B7F8DD7C-C5D0-4583-A124-37C0EF513BD6}"/>
              </a:ext>
            </a:extLst>
          </p:cNvPr>
          <p:cNvSpPr txBox="1">
            <a:spLocks noChangeArrowheads="1"/>
          </p:cNvSpPr>
          <p:nvPr/>
        </p:nvSpPr>
        <p:spPr bwMode="auto">
          <a:xfrm>
            <a:off x="6502815" y="3701424"/>
            <a:ext cx="739775" cy="1492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1"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α-</a:t>
            </a:r>
            <a:r>
              <a:rPr kumimoji="1"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淀粉酶</a:t>
            </a:r>
            <a:endParaRPr kumimoji="0" lang="en-US" altLang="zh-CN" sz="20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73763" name="Text Box 37">
            <a:extLst>
              <a:ext uri="{FF2B5EF4-FFF2-40B4-BE49-F238E27FC236}">
                <a16:creationId xmlns:a16="http://schemas.microsoft.com/office/drawing/2014/main" id="{EBBF1636-F959-4792-80A3-1D9CEE4DAD72}"/>
              </a:ext>
            </a:extLst>
          </p:cNvPr>
          <p:cNvSpPr txBox="1">
            <a:spLocks noChangeArrowheads="1"/>
          </p:cNvSpPr>
          <p:nvPr/>
        </p:nvSpPr>
        <p:spPr bwMode="auto">
          <a:xfrm>
            <a:off x="8550523" y="3793332"/>
            <a:ext cx="46037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2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sym typeface="Symbol" panose="05050102010706020507" pitchFamily="18" charset="2"/>
              </a:rPr>
              <a:t>Sugar</a:t>
            </a:r>
            <a:endParaRPr kumimoji="0" lang="en-US" altLang="zh-CN" sz="1200" b="1" i="0" u="none" strike="noStrike" kern="1200" cap="none" spc="0" normalizeH="0" baseline="0" noProof="0">
              <a:ln>
                <a:noFill/>
              </a:ln>
              <a:solidFill>
                <a:srgbClr val="563A84"/>
              </a:solidFill>
              <a:effectLst/>
              <a:uLnTx/>
              <a:uFillTx/>
              <a:latin typeface="Arial" panose="020B0604020202020204" pitchFamily="34" charset="0"/>
              <a:ea typeface="宋体" panose="02010600030101010101" pitchFamily="2" charset="-122"/>
              <a:cs typeface="+mn-cs"/>
              <a:sym typeface="Symbol" panose="05050102010706020507" pitchFamily="18" charset="2"/>
            </a:endParaRPr>
          </a:p>
        </p:txBody>
      </p:sp>
      <p:sp>
        <p:nvSpPr>
          <p:cNvPr id="73764" name="Line 38">
            <a:extLst>
              <a:ext uri="{FF2B5EF4-FFF2-40B4-BE49-F238E27FC236}">
                <a16:creationId xmlns:a16="http://schemas.microsoft.com/office/drawing/2014/main" id="{EC8C3AAE-8EFE-4DA9-BDF3-4A4E2A65FC8E}"/>
              </a:ext>
            </a:extLst>
          </p:cNvPr>
          <p:cNvSpPr>
            <a:spLocks noChangeShapeType="1"/>
          </p:cNvSpPr>
          <p:nvPr/>
        </p:nvSpPr>
        <p:spPr bwMode="auto">
          <a:xfrm flipH="1" flipV="1">
            <a:off x="3403847" y="4642643"/>
            <a:ext cx="406400" cy="196850"/>
          </a:xfrm>
          <a:prstGeom prst="line">
            <a:avLst/>
          </a:prstGeom>
          <a:noFill/>
          <a:ln w="25400">
            <a:solidFill>
              <a:srgbClr val="0092C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nvGrpSpPr>
          <p:cNvPr id="40" name="组合 39">
            <a:extLst>
              <a:ext uri="{FF2B5EF4-FFF2-40B4-BE49-F238E27FC236}">
                <a16:creationId xmlns:a16="http://schemas.microsoft.com/office/drawing/2014/main" id="{D84A2286-F910-4BB6-9B56-1E21C3DD9311}"/>
              </a:ext>
            </a:extLst>
          </p:cNvPr>
          <p:cNvGrpSpPr/>
          <p:nvPr/>
        </p:nvGrpSpPr>
        <p:grpSpPr>
          <a:xfrm>
            <a:off x="1297610" y="1219113"/>
            <a:ext cx="330190" cy="329693"/>
            <a:chOff x="2093991" y="4694238"/>
            <a:chExt cx="330190" cy="329693"/>
          </a:xfrm>
        </p:grpSpPr>
        <p:sp>
          <p:nvSpPr>
            <p:cNvPr id="41" name="Oval 12">
              <a:extLst>
                <a:ext uri="{FF2B5EF4-FFF2-40B4-BE49-F238E27FC236}">
                  <a16:creationId xmlns:a16="http://schemas.microsoft.com/office/drawing/2014/main" id="{8619E0F9-2BCC-4558-99BF-297671F9914D}"/>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42" name="Text Box 13">
              <a:extLst>
                <a:ext uri="{FF2B5EF4-FFF2-40B4-BE49-F238E27FC236}">
                  <a16:creationId xmlns:a16="http://schemas.microsoft.com/office/drawing/2014/main" id="{38651524-C103-4212-B210-10ED1B62DA4A}"/>
                </a:ext>
              </a:extLst>
            </p:cNvPr>
            <p:cNvSpPr txBox="1">
              <a:spLocks noChangeArrowheads="1"/>
            </p:cNvSpPr>
            <p:nvPr/>
          </p:nvSpPr>
          <p:spPr bwMode="auto">
            <a:xfrm>
              <a:off x="2176532" y="4755643"/>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1</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grpSp>
        <p:nvGrpSpPr>
          <p:cNvPr id="43" name="组合 42">
            <a:extLst>
              <a:ext uri="{FF2B5EF4-FFF2-40B4-BE49-F238E27FC236}">
                <a16:creationId xmlns:a16="http://schemas.microsoft.com/office/drawing/2014/main" id="{DAFC828C-5077-4C0A-A20A-21D923ED3221}"/>
              </a:ext>
            </a:extLst>
          </p:cNvPr>
          <p:cNvGrpSpPr/>
          <p:nvPr/>
        </p:nvGrpSpPr>
        <p:grpSpPr>
          <a:xfrm>
            <a:off x="4196137" y="1238633"/>
            <a:ext cx="345558" cy="324000"/>
            <a:chOff x="2093991" y="4694238"/>
            <a:chExt cx="345558" cy="324000"/>
          </a:xfrm>
        </p:grpSpPr>
        <p:sp>
          <p:nvSpPr>
            <p:cNvPr id="44" name="Oval 12">
              <a:extLst>
                <a:ext uri="{FF2B5EF4-FFF2-40B4-BE49-F238E27FC236}">
                  <a16:creationId xmlns:a16="http://schemas.microsoft.com/office/drawing/2014/main" id="{3A3F9B66-F0A5-4AFD-A997-76940C9BB7F2}"/>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45" name="Text Box 13">
              <a:extLst>
                <a:ext uri="{FF2B5EF4-FFF2-40B4-BE49-F238E27FC236}">
                  <a16:creationId xmlns:a16="http://schemas.microsoft.com/office/drawing/2014/main" id="{0BA00A3D-254E-42BA-BC82-C2B188EADDCE}"/>
                </a:ext>
              </a:extLst>
            </p:cNvPr>
            <p:cNvSpPr txBox="1">
              <a:spLocks noChangeArrowheads="1"/>
            </p:cNvSpPr>
            <p:nvPr/>
          </p:nvSpPr>
          <p:spPr bwMode="auto">
            <a:xfrm>
              <a:off x="2191900" y="4740275"/>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2</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grpSp>
        <p:nvGrpSpPr>
          <p:cNvPr id="46" name="组合 45">
            <a:extLst>
              <a:ext uri="{FF2B5EF4-FFF2-40B4-BE49-F238E27FC236}">
                <a16:creationId xmlns:a16="http://schemas.microsoft.com/office/drawing/2014/main" id="{49F9822C-6827-4FBF-AB49-EB4F39349B9E}"/>
              </a:ext>
            </a:extLst>
          </p:cNvPr>
          <p:cNvGrpSpPr/>
          <p:nvPr/>
        </p:nvGrpSpPr>
        <p:grpSpPr>
          <a:xfrm>
            <a:off x="7731385" y="1253967"/>
            <a:ext cx="330190" cy="329693"/>
            <a:chOff x="2093991" y="4694238"/>
            <a:chExt cx="330190" cy="329693"/>
          </a:xfrm>
        </p:grpSpPr>
        <p:sp>
          <p:nvSpPr>
            <p:cNvPr id="47" name="Oval 12">
              <a:extLst>
                <a:ext uri="{FF2B5EF4-FFF2-40B4-BE49-F238E27FC236}">
                  <a16:creationId xmlns:a16="http://schemas.microsoft.com/office/drawing/2014/main" id="{A366BB60-421B-43A0-B059-D1E9353909DB}"/>
                </a:ext>
              </a:extLst>
            </p:cNvPr>
            <p:cNvSpPr>
              <a:spLocks noChangeArrowheads="1"/>
            </p:cNvSpPr>
            <p:nvPr/>
          </p:nvSpPr>
          <p:spPr bwMode="auto">
            <a:xfrm>
              <a:off x="2093991" y="4694238"/>
              <a:ext cx="322185" cy="324000"/>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000">
                  <a:solidFill>
                    <a:schemeClr val="tx1"/>
                  </a:solidFill>
                  <a:latin typeface="Arial" panose="020B0604020202020204" pitchFamily="34" charset="0"/>
                  <a:sym typeface="Symbol" panose="05050102010706020507" pitchFamily="18" charset="2"/>
                </a:defRPr>
              </a:lvl1pPr>
              <a:lvl2pPr marL="742950" indent="-285750">
                <a:defRPr kumimoji="1" sz="3000">
                  <a:solidFill>
                    <a:schemeClr val="tx1"/>
                  </a:solidFill>
                  <a:latin typeface="Arial" panose="020B0604020202020204" pitchFamily="34" charset="0"/>
                  <a:sym typeface="Symbol" panose="05050102010706020507" pitchFamily="18" charset="2"/>
                </a:defRPr>
              </a:lvl2pPr>
              <a:lvl3pPr marL="1143000" indent="-228600">
                <a:defRPr kumimoji="1" sz="3000">
                  <a:solidFill>
                    <a:schemeClr val="tx1"/>
                  </a:solidFill>
                  <a:latin typeface="Arial" panose="020B0604020202020204" pitchFamily="34" charset="0"/>
                  <a:sym typeface="Symbol" panose="05050102010706020507" pitchFamily="18" charset="2"/>
                </a:defRPr>
              </a:lvl3pPr>
              <a:lvl4pPr marL="1600200" indent="-228600">
                <a:defRPr kumimoji="1" sz="3000">
                  <a:solidFill>
                    <a:schemeClr val="tx1"/>
                  </a:solidFill>
                  <a:latin typeface="Arial" panose="020B0604020202020204" pitchFamily="34" charset="0"/>
                  <a:sym typeface="Symbol" panose="05050102010706020507" pitchFamily="18" charset="2"/>
                </a:defRPr>
              </a:lvl4pPr>
              <a:lvl5pPr marL="2057400" indent="-228600">
                <a:defRPr kumimoji="1" sz="30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48" name="Text Box 13">
              <a:extLst>
                <a:ext uri="{FF2B5EF4-FFF2-40B4-BE49-F238E27FC236}">
                  <a16:creationId xmlns:a16="http://schemas.microsoft.com/office/drawing/2014/main" id="{16C6007B-B752-42AF-96B6-5EF681F7AC0A}"/>
                </a:ext>
              </a:extLst>
            </p:cNvPr>
            <p:cNvSpPr txBox="1">
              <a:spLocks noChangeArrowheads="1"/>
            </p:cNvSpPr>
            <p:nvPr/>
          </p:nvSpPr>
          <p:spPr bwMode="auto">
            <a:xfrm>
              <a:off x="2176532" y="4755643"/>
              <a:ext cx="247649" cy="2682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3</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grpSp>
    </p:spTree>
    <p:extLst>
      <p:ext uri="{BB962C8B-B14F-4D97-AF65-F5344CB8AC3E}">
        <p14:creationId xmlns:p14="http://schemas.microsoft.com/office/powerpoint/2010/main" val="153956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left)">
                                      <p:cBhvr>
                                        <p:cTn id="7" dur="500"/>
                                        <p:tgtEl>
                                          <p:spTgt spid="7373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751"/>
                                        </p:tgtEl>
                                        <p:attrNameLst>
                                          <p:attrName>style.visibility</p:attrName>
                                        </p:attrNameLst>
                                      </p:cBhvr>
                                      <p:to>
                                        <p:strVal val="visible"/>
                                      </p:to>
                                    </p:set>
                                    <p:animEffect transition="in" filter="wipe(left)">
                                      <p:cBhvr>
                                        <p:cTn id="10" dur="500"/>
                                        <p:tgtEl>
                                          <p:spTgt spid="73751"/>
                                        </p:tgtEl>
                                      </p:cBhvr>
                                    </p:animEffect>
                                  </p:childTnLst>
                                </p:cTn>
                              </p:par>
                              <p:par>
                                <p:cTn id="11" presetID="22" presetClass="entr" presetSubtype="8"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3754"/>
                                        </p:tgtEl>
                                        <p:attrNameLst>
                                          <p:attrName>style.visibility</p:attrName>
                                        </p:attrNameLst>
                                      </p:cBhvr>
                                      <p:to>
                                        <p:strVal val="visible"/>
                                      </p:to>
                                    </p:set>
                                    <p:animEffect transition="in" filter="wipe(left)">
                                      <p:cBhvr>
                                        <p:cTn id="16" dur="500"/>
                                        <p:tgtEl>
                                          <p:spTgt spid="737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3733"/>
                                        </p:tgtEl>
                                        <p:attrNameLst>
                                          <p:attrName>style.visibility</p:attrName>
                                        </p:attrNameLst>
                                      </p:cBhvr>
                                      <p:to>
                                        <p:strVal val="visible"/>
                                      </p:to>
                                    </p:set>
                                    <p:animEffect transition="in" filter="wipe(left)">
                                      <p:cBhvr>
                                        <p:cTn id="21" dur="500"/>
                                        <p:tgtEl>
                                          <p:spTgt spid="7373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3752"/>
                                        </p:tgtEl>
                                        <p:attrNameLst>
                                          <p:attrName>style.visibility</p:attrName>
                                        </p:attrNameLst>
                                      </p:cBhvr>
                                      <p:to>
                                        <p:strVal val="visible"/>
                                      </p:to>
                                    </p:set>
                                    <p:animEffect transition="in" filter="wipe(left)">
                                      <p:cBhvr>
                                        <p:cTn id="24" dur="500"/>
                                        <p:tgtEl>
                                          <p:spTgt spid="73752"/>
                                        </p:tgtEl>
                                      </p:cBhvr>
                                    </p:animEffect>
                                  </p:childTnLst>
                                </p:cTn>
                              </p:par>
                              <p:par>
                                <p:cTn id="25" presetID="22" presetClass="entr" presetSubtype="8"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3756"/>
                                        </p:tgtEl>
                                        <p:attrNameLst>
                                          <p:attrName>style.visibility</p:attrName>
                                        </p:attrNameLst>
                                      </p:cBhvr>
                                      <p:to>
                                        <p:strVal val="visible"/>
                                      </p:to>
                                    </p:set>
                                    <p:animEffect transition="in" filter="wipe(left)">
                                      <p:cBhvr>
                                        <p:cTn id="30" dur="500"/>
                                        <p:tgtEl>
                                          <p:spTgt spid="737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3734"/>
                                        </p:tgtEl>
                                        <p:attrNameLst>
                                          <p:attrName>style.visibility</p:attrName>
                                        </p:attrNameLst>
                                      </p:cBhvr>
                                      <p:to>
                                        <p:strVal val="visible"/>
                                      </p:to>
                                    </p:set>
                                    <p:animEffect transition="in" filter="wipe(left)">
                                      <p:cBhvr>
                                        <p:cTn id="35" dur="500"/>
                                        <p:tgtEl>
                                          <p:spTgt spid="7373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3753"/>
                                        </p:tgtEl>
                                        <p:attrNameLst>
                                          <p:attrName>style.visibility</p:attrName>
                                        </p:attrNameLst>
                                      </p:cBhvr>
                                      <p:to>
                                        <p:strVal val="visible"/>
                                      </p:to>
                                    </p:set>
                                    <p:animEffect transition="in" filter="wipe(left)">
                                      <p:cBhvr>
                                        <p:cTn id="38" dur="500"/>
                                        <p:tgtEl>
                                          <p:spTgt spid="737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3758"/>
                                        </p:tgtEl>
                                        <p:attrNameLst>
                                          <p:attrName>style.visibility</p:attrName>
                                        </p:attrNameLst>
                                      </p:cBhvr>
                                      <p:to>
                                        <p:strVal val="visible"/>
                                      </p:to>
                                    </p:set>
                                    <p:animEffect transition="in" filter="wipe(left)">
                                      <p:cBhvr>
                                        <p:cTn id="41" dur="500"/>
                                        <p:tgtEl>
                                          <p:spTgt spid="7375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3759"/>
                                        </p:tgtEl>
                                        <p:attrNameLst>
                                          <p:attrName>style.visibility</p:attrName>
                                        </p:attrNameLst>
                                      </p:cBhvr>
                                      <p:to>
                                        <p:strVal val="visible"/>
                                      </p:to>
                                    </p:set>
                                    <p:animEffect transition="in" filter="wipe(left)">
                                      <p:cBhvr>
                                        <p:cTn id="44" dur="500"/>
                                        <p:tgtEl>
                                          <p:spTgt spid="7375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3763"/>
                                        </p:tgtEl>
                                        <p:attrNameLst>
                                          <p:attrName>style.visibility</p:attrName>
                                        </p:attrNameLst>
                                      </p:cBhvr>
                                      <p:to>
                                        <p:strVal val="visible"/>
                                      </p:to>
                                    </p:set>
                                    <p:animEffect transition="in" filter="wipe(left)">
                                      <p:cBhvr>
                                        <p:cTn id="47" dur="500"/>
                                        <p:tgtEl>
                                          <p:spTgt spid="7376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3" grpId="0"/>
      <p:bldP spid="73734" grpId="0"/>
      <p:bldP spid="73751" grpId="0" animBg="1"/>
      <p:bldP spid="73752" grpId="0" animBg="1"/>
      <p:bldP spid="73753" grpId="0" animBg="1"/>
      <p:bldP spid="73754" grpId="0" animBg="1"/>
      <p:bldP spid="73756" grpId="0" animBg="1"/>
      <p:bldP spid="73758" grpId="0" animBg="1"/>
      <p:bldP spid="73759" grpId="0" animBg="1"/>
      <p:bldP spid="7376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D85D2F-CB05-48BE-A228-29CA7A8175AD}"/>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100" kern="1200">
                <a:solidFill>
                  <a:schemeClr val="tx1">
                    <a:lumMod val="65000"/>
                    <a:lumOff val="3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prstClr val="black">
                    <a:lumMod val="65000"/>
                    <a:lumOff val="35000"/>
                  </a:prst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1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宋体" panose="02010600030101010101" pitchFamily="2" charset="-122"/>
              <a:cs typeface="+mn-cs"/>
            </a:endParaRPr>
          </a:p>
        </p:txBody>
      </p:sp>
      <p:sp>
        <p:nvSpPr>
          <p:cNvPr id="16386" name="Rectangle 2">
            <a:extLst>
              <a:ext uri="{FF2B5EF4-FFF2-40B4-BE49-F238E27FC236}">
                <a16:creationId xmlns:a16="http://schemas.microsoft.com/office/drawing/2014/main" id="{EEC89091-6C60-4AD2-95E7-F94FC54C69F0}"/>
              </a:ext>
            </a:extLst>
          </p:cNvPr>
          <p:cNvSpPr>
            <a:spLocks noGrp="1" noRot="1" noChangeArrowheads="1"/>
          </p:cNvSpPr>
          <p:nvPr>
            <p:ph type="body" idx="4294967295"/>
          </p:nvPr>
        </p:nvSpPr>
        <p:spPr bwMode="auto">
          <a:xfrm>
            <a:off x="2878028" y="3699624"/>
            <a:ext cx="7777162" cy="2535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lnSpc>
                <a:spcPct val="110000"/>
              </a:lnSpc>
            </a:pPr>
            <a:r>
              <a:rPr lang="zh-CN" altLang="en-US" sz="2600" b="1" dirty="0"/>
              <a:t>促进</a:t>
            </a:r>
            <a:r>
              <a:rPr lang="zh-CN" altLang="en-US" sz="2600" b="1" u="sng" dirty="0">
                <a:solidFill>
                  <a:srgbClr val="FF0000"/>
                </a:solidFill>
              </a:rPr>
              <a:t>种子萌发</a:t>
            </a:r>
            <a:r>
              <a:rPr lang="zh-CN" altLang="en-US" sz="2600" b="1" dirty="0"/>
              <a:t>，</a:t>
            </a:r>
            <a:endParaRPr lang="en-US" altLang="zh-CN" sz="2600" b="1" dirty="0"/>
          </a:p>
          <a:p>
            <a:pPr eaLnBrk="1" hangingPunct="1">
              <a:lnSpc>
                <a:spcPct val="110000"/>
              </a:lnSpc>
              <a:spcBef>
                <a:spcPts val="1200"/>
              </a:spcBef>
            </a:pPr>
            <a:r>
              <a:rPr lang="zh-CN" altLang="en-US" sz="2600" b="1" dirty="0"/>
              <a:t>促进</a:t>
            </a:r>
            <a:r>
              <a:rPr lang="zh-CN" altLang="en-US" sz="2600" b="1" u="sng" dirty="0"/>
              <a:t>麦芽糖的转化（</a:t>
            </a:r>
            <a:r>
              <a:rPr lang="zh-CN" altLang="en-US" sz="2600" b="1" u="sng" dirty="0">
                <a:solidFill>
                  <a:srgbClr val="FF0000"/>
                </a:solidFill>
              </a:rPr>
              <a:t>诱导</a:t>
            </a:r>
            <a:r>
              <a:rPr lang="en-US" altLang="zh-CN" sz="2600" b="1" u="sng" dirty="0">
                <a:solidFill>
                  <a:srgbClr val="FF0000"/>
                </a:solidFill>
              </a:rPr>
              <a:t>α-</a:t>
            </a:r>
            <a:r>
              <a:rPr lang="zh-CN" altLang="en-US" sz="2600" b="1" u="sng" dirty="0">
                <a:solidFill>
                  <a:srgbClr val="FF0000"/>
                </a:solidFill>
              </a:rPr>
              <a:t>淀粉酶形成</a:t>
            </a:r>
            <a:r>
              <a:rPr lang="zh-CN" altLang="en-US" sz="2600" b="1" u="sng" dirty="0"/>
              <a:t>）</a:t>
            </a:r>
            <a:r>
              <a:rPr lang="zh-CN" altLang="en-US" sz="2600" b="1" dirty="0"/>
              <a:t>；</a:t>
            </a:r>
            <a:endParaRPr lang="en-US" altLang="zh-CN" sz="2600" b="1" dirty="0"/>
          </a:p>
          <a:p>
            <a:pPr eaLnBrk="1" hangingPunct="1">
              <a:lnSpc>
                <a:spcPct val="110000"/>
              </a:lnSpc>
            </a:pPr>
            <a:r>
              <a:rPr lang="zh-CN" altLang="en-US" sz="2600" b="1" dirty="0"/>
              <a:t>促进营养生长（对</a:t>
            </a:r>
            <a:r>
              <a:rPr lang="zh-CN" altLang="en-US" sz="2600" b="1" u="sng" dirty="0">
                <a:solidFill>
                  <a:srgbClr val="FF0000"/>
                </a:solidFill>
              </a:rPr>
              <a:t>根的生长无促进作用</a:t>
            </a:r>
            <a:r>
              <a:rPr lang="zh-CN" altLang="en-US" sz="2600" b="1" dirty="0"/>
              <a:t>，但</a:t>
            </a:r>
            <a:r>
              <a:rPr lang="zh-CN" altLang="en-US" sz="2600" b="1" u="sng" dirty="0">
                <a:solidFill>
                  <a:srgbClr val="FF0000"/>
                </a:solidFill>
              </a:rPr>
              <a:t>显著促进茎叶的生长</a:t>
            </a:r>
            <a:r>
              <a:rPr lang="zh-CN" altLang="en-US" sz="2600" b="1" dirty="0"/>
              <a:t>），</a:t>
            </a:r>
            <a:endParaRPr lang="en-US" altLang="zh-CN" sz="2600" b="1" dirty="0"/>
          </a:p>
          <a:p>
            <a:pPr eaLnBrk="1" hangingPunct="1">
              <a:lnSpc>
                <a:spcPct val="110000"/>
              </a:lnSpc>
            </a:pPr>
            <a:r>
              <a:rPr lang="zh-CN" altLang="en-US" sz="2600" b="1" dirty="0"/>
              <a:t>防止器官脱落和</a:t>
            </a:r>
            <a:r>
              <a:rPr lang="zh-CN" altLang="en-US" sz="2600" b="1" dirty="0">
                <a:solidFill>
                  <a:srgbClr val="FF0000"/>
                </a:solidFill>
              </a:rPr>
              <a:t>打破休眠</a:t>
            </a:r>
            <a:r>
              <a:rPr lang="zh-CN" altLang="en-US" sz="2600" b="1" dirty="0"/>
              <a:t>等。</a:t>
            </a:r>
          </a:p>
        </p:txBody>
      </p:sp>
      <p:sp>
        <p:nvSpPr>
          <p:cNvPr id="16387" name="Rectangle 7">
            <a:extLst>
              <a:ext uri="{FF2B5EF4-FFF2-40B4-BE49-F238E27FC236}">
                <a16:creationId xmlns:a16="http://schemas.microsoft.com/office/drawing/2014/main" id="{F4AC4697-A5C0-4E03-AB29-E06B15B1EDBE}"/>
              </a:ext>
            </a:extLst>
          </p:cNvPr>
          <p:cNvSpPr>
            <a:spLocks noChangeArrowheads="1"/>
          </p:cNvSpPr>
          <p:nvPr/>
        </p:nvSpPr>
        <p:spPr bwMode="auto">
          <a:xfrm>
            <a:off x="983432" y="1350274"/>
            <a:ext cx="10585176" cy="211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ts val="0"/>
              </a:spcBef>
              <a:spcAft>
                <a:spcPct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赤霉素</a:t>
            </a:r>
            <a:r>
              <a:rPr kumimoji="0" lang="en-US" altLang="zh-CN" sz="28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最突出的作用是</a:t>
            </a:r>
            <a:r>
              <a:rPr kumimoji="0" lang="zh-CN" altLang="en-US" sz="28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加速细胞的伸长</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（赤霉素可以提高植物体内生长素的含量，而生长素直接调节细胞的伸长），对细胞的分裂也有促进作用，它可以促进细胞的扩大</a:t>
            </a:r>
            <a:r>
              <a:rPr kumimoji="0" lang="zh-CN" altLang="en-US" sz="2800" b="0"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（赤霉素使细胞壁内的钙离子运到原生质体，导致细胞壁疏松，使细胞伸长）</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0" name="Text Box 3">
            <a:extLst>
              <a:ext uri="{FF2B5EF4-FFF2-40B4-BE49-F238E27FC236}">
                <a16:creationId xmlns:a16="http://schemas.microsoft.com/office/drawing/2014/main" id="{0852E7E8-AD10-40DC-86B6-D8501799A2AB}"/>
              </a:ext>
            </a:extLst>
          </p:cNvPr>
          <p:cNvSpPr txBox="1">
            <a:spLocks noChangeArrowheads="1"/>
          </p:cNvSpPr>
          <p:nvPr/>
        </p:nvSpPr>
        <p:spPr bwMode="auto">
          <a:xfrm>
            <a:off x="811212" y="198655"/>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生长素和赤霉素</a:t>
            </a:r>
          </a:p>
        </p:txBody>
      </p:sp>
      <p:grpSp>
        <p:nvGrpSpPr>
          <p:cNvPr id="12" name="Group 4">
            <a:extLst>
              <a:ext uri="{FF2B5EF4-FFF2-40B4-BE49-F238E27FC236}">
                <a16:creationId xmlns:a16="http://schemas.microsoft.com/office/drawing/2014/main" id="{5E1F3E60-6E61-490D-96FB-0FA2F68B921C}"/>
              </a:ext>
            </a:extLst>
          </p:cNvPr>
          <p:cNvGrpSpPr>
            <a:grpSpLocks/>
          </p:cNvGrpSpPr>
          <p:nvPr/>
        </p:nvGrpSpPr>
        <p:grpSpPr bwMode="auto">
          <a:xfrm>
            <a:off x="4799856" y="59194"/>
            <a:ext cx="2160587" cy="1081088"/>
            <a:chOff x="4241" y="164"/>
            <a:chExt cx="1179" cy="545"/>
          </a:xfrm>
        </p:grpSpPr>
        <p:sp>
          <p:nvSpPr>
            <p:cNvPr id="13" name="AutoShape 5">
              <a:extLst>
                <a:ext uri="{FF2B5EF4-FFF2-40B4-BE49-F238E27FC236}">
                  <a16:creationId xmlns:a16="http://schemas.microsoft.com/office/drawing/2014/main" id="{7F0510DD-6C24-43AB-B830-F93A2A724C29}"/>
                </a:ext>
              </a:extLst>
            </p:cNvPr>
            <p:cNvSpPr>
              <a:spLocks noChangeArrowheads="1"/>
            </p:cNvSpPr>
            <p:nvPr/>
          </p:nvSpPr>
          <p:spPr bwMode="auto">
            <a:xfrm>
              <a:off x="4241" y="164"/>
              <a:ext cx="1179" cy="545"/>
            </a:xfrm>
            <a:prstGeom prst="irregularSeal2">
              <a:avLst/>
            </a:prstGeom>
            <a:gradFill rotWithShape="1">
              <a:gsLst>
                <a:gs pos="0">
                  <a:srgbClr val="FF0000">
                    <a:gamma/>
                    <a:shade val="38039"/>
                    <a:invGamma/>
                    <a:alpha val="78999"/>
                  </a:srgbClr>
                </a:gs>
                <a:gs pos="50000">
                  <a:srgbClr val="FF0000"/>
                </a:gs>
                <a:gs pos="100000">
                  <a:srgbClr val="FF0000">
                    <a:gamma/>
                    <a:shade val="38039"/>
                    <a:invGamma/>
                    <a:alpha val="78999"/>
                  </a:srgbClr>
                </a:gs>
              </a:gsLst>
              <a:lin ang="5400000" scaled="1"/>
            </a:gra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
          <p:nvSpPr>
            <p:cNvPr id="14" name="Text Box 6">
              <a:extLst>
                <a:ext uri="{FF2B5EF4-FFF2-40B4-BE49-F238E27FC236}">
                  <a16:creationId xmlns:a16="http://schemas.microsoft.com/office/drawing/2014/main" id="{05906225-49DB-490E-8762-41AAB2084E43}"/>
                </a:ext>
              </a:extLst>
            </p:cNvPr>
            <p:cNvSpPr txBox="1">
              <a:spLocks noChangeArrowheads="1"/>
            </p:cNvSpPr>
            <p:nvPr/>
          </p:nvSpPr>
          <p:spPr bwMode="auto">
            <a:xfrm>
              <a:off x="4514" y="300"/>
              <a:ext cx="86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易混！</a:t>
              </a:r>
            </a:p>
          </p:txBody>
        </p:sp>
      </p:grpSp>
      <p:sp>
        <p:nvSpPr>
          <p:cNvPr id="15" name="Rectangle 2">
            <a:extLst>
              <a:ext uri="{FF2B5EF4-FFF2-40B4-BE49-F238E27FC236}">
                <a16:creationId xmlns:a16="http://schemas.microsoft.com/office/drawing/2014/main" id="{566EC139-F123-4E7C-A131-B339F78B8ED5}"/>
              </a:ext>
            </a:extLst>
          </p:cNvPr>
          <p:cNvSpPr txBox="1">
            <a:spLocks noRot="1" noChangeArrowheads="1"/>
          </p:cNvSpPr>
          <p:nvPr/>
        </p:nvSpPr>
        <p:spPr bwMode="auto">
          <a:xfrm>
            <a:off x="1271464" y="3699624"/>
            <a:ext cx="16224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Tx/>
              <a:buSzTx/>
              <a:buFontTx/>
              <a:buChar char="•"/>
              <a:tabLst/>
              <a:defRPr/>
            </a:pPr>
            <a:r>
              <a:rPr kumimoji="0" lang="zh-CN" altLang="en-US" sz="2800" b="1" i="0" u="none" strike="noStrike" kern="0" cap="none" spc="0" normalizeH="0" baseline="0" noProof="0">
                <a:ln>
                  <a:noFill/>
                </a:ln>
                <a:solidFill>
                  <a:srgbClr val="003399"/>
                </a:solidFill>
                <a:effectLst/>
                <a:uLnTx/>
                <a:uFillTx/>
                <a:latin typeface="微软雅黑" panose="020B0503020204020204" pitchFamily="34" charset="-122"/>
                <a:ea typeface="微软雅黑" panose="020B0503020204020204" pitchFamily="34" charset="-122"/>
                <a:cs typeface="+mn-cs"/>
              </a:rPr>
              <a:t>作用：</a:t>
            </a:r>
            <a:endParaRPr kumimoji="0" lang="en-US" altLang="zh-CN" sz="2800" b="1" i="0" u="none" strike="noStrike" kern="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666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044DE-FFBD-48E3-8DF5-D31A803C5AFE}"/>
              </a:ext>
            </a:extLst>
          </p:cNvPr>
          <p:cNvSpPr>
            <a:spLocks noGrp="1"/>
          </p:cNvSpPr>
          <p:nvPr>
            <p:ph type="title"/>
          </p:nvPr>
        </p:nvSpPr>
        <p:spPr>
          <a:xfrm>
            <a:off x="789807" y="100919"/>
            <a:ext cx="10972800" cy="796950"/>
          </a:xfrm>
        </p:spPr>
        <p:txBody>
          <a:bodyPr/>
          <a:lstStyle/>
          <a:p>
            <a:r>
              <a:rPr lang="zh-CN" altLang="en-US" dirty="0"/>
              <a:t>细胞分裂素</a:t>
            </a:r>
          </a:p>
        </p:txBody>
      </p:sp>
      <p:sp>
        <p:nvSpPr>
          <p:cNvPr id="3" name="灯片编号占位符 2">
            <a:extLst>
              <a:ext uri="{FF2B5EF4-FFF2-40B4-BE49-F238E27FC236}">
                <a16:creationId xmlns:a16="http://schemas.microsoft.com/office/drawing/2014/main" id="{CBB9737A-4301-4DA2-BDA9-B49DC7D3499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911424" y="1315214"/>
            <a:ext cx="9505056" cy="3139321"/>
          </a:xfrm>
          <a:prstGeom prst="rect">
            <a:avLst/>
          </a:prstGeom>
        </p:spPr>
        <p:txBody>
          <a:bodyPr wrap="square">
            <a:spAutoFit/>
          </a:bodyPr>
          <a:lstStyle/>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合成部位：主要是根尖</a:t>
            </a:r>
            <a:endParaRPr lang="en-US" altLang="zh-CN" sz="2800" b="1" dirty="0">
              <a:latin typeface="微软雅黑" panose="020B0503020204020204" pitchFamily="34" charset="-122"/>
              <a:ea typeface="微软雅黑" panose="020B0503020204020204" pitchFamily="34" charset="-122"/>
            </a:endParaRPr>
          </a:p>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主要作用：</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促进细胞分裂</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促进芽的分化、侧枝发育、叶绿素合成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883" y="3429000"/>
            <a:ext cx="2565161" cy="249755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2988" t="24801" r="15350" b="13251"/>
          <a:stretch/>
        </p:blipFill>
        <p:spPr>
          <a:xfrm>
            <a:off x="6816080" y="836501"/>
            <a:ext cx="3456384" cy="2240952"/>
          </a:xfrm>
          <a:prstGeom prst="rect">
            <a:avLst/>
          </a:prstGeom>
        </p:spPr>
      </p:pic>
    </p:spTree>
    <p:extLst>
      <p:ext uri="{BB962C8B-B14F-4D97-AF65-F5344CB8AC3E}">
        <p14:creationId xmlns:p14="http://schemas.microsoft.com/office/powerpoint/2010/main" val="1319368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607504A-CB05-4D5C-AB3F-CE63EB7AAC5D}"/>
              </a:ext>
            </a:extLst>
          </p:cNvPr>
          <p:cNvSpPr>
            <a:spLocks noRot="1" noChangeArrowheads="1"/>
          </p:cNvSpPr>
          <p:nvPr/>
        </p:nvSpPr>
        <p:spPr bwMode="auto">
          <a:xfrm>
            <a:off x="807664" y="1196752"/>
            <a:ext cx="1072919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细胞分裂素：</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引起</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细胞分裂</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，诱导</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芽的形成和促进芽的生长</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base" latinLnBrk="0" hangingPunct="1">
              <a:lnSpc>
                <a:spcPct val="130000"/>
              </a:lnSpc>
              <a:spcBef>
                <a:spcPts val="600"/>
              </a:spcBef>
              <a:spcAft>
                <a:spcPct val="0"/>
              </a:spcAft>
              <a:buClrTx/>
              <a:buSzTx/>
              <a:buFont typeface="Times New Roman" panose="02020603050405020304" pitchFamily="18" charset="0"/>
              <a:buChar char="⁃"/>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对组织培养的烟草髓或茎切段，细胞分裂素可使已停止分裂的髓细胞重新分裂</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base" latinLnBrk="0" hangingPunct="1">
              <a:lnSpc>
                <a:spcPct val="130000"/>
              </a:lnSpc>
              <a:spcBef>
                <a:spcPts val="600"/>
              </a:spcBef>
              <a:spcAft>
                <a:spcPct val="0"/>
              </a:spcAft>
              <a:buClrTx/>
              <a:buSzTx/>
              <a:buFont typeface="Times New Roman" panose="02020603050405020304" pitchFamily="18" charset="0"/>
              <a:buChar char="⁃"/>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如对抑制的腋芽局部施用细胞分裂素，可以解除顶端对腋芽的抑制</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D82044DE-FFBD-48E3-8DF5-D31A803C5AFE}"/>
              </a:ext>
            </a:extLst>
          </p:cNvPr>
          <p:cNvSpPr>
            <a:spLocks noGrp="1"/>
          </p:cNvSpPr>
          <p:nvPr>
            <p:ph type="title"/>
          </p:nvPr>
        </p:nvSpPr>
        <p:spPr>
          <a:xfrm>
            <a:off x="789807" y="100919"/>
            <a:ext cx="10972800" cy="796950"/>
          </a:xfrm>
        </p:spPr>
        <p:txBody>
          <a:bodyPr/>
          <a:lstStyle/>
          <a:p>
            <a:r>
              <a:rPr lang="zh-CN" altLang="en-US" dirty="0"/>
              <a:t>细胞分裂素</a:t>
            </a:r>
          </a:p>
        </p:txBody>
      </p:sp>
      <p:sp>
        <p:nvSpPr>
          <p:cNvPr id="3" name="灯片编号占位符 2">
            <a:extLst>
              <a:ext uri="{FF2B5EF4-FFF2-40B4-BE49-F238E27FC236}">
                <a16:creationId xmlns:a16="http://schemas.microsoft.com/office/drawing/2014/main" id="{CBB9737A-4301-4DA2-BDA9-B49DC7D3499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7396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35A9E430-B052-486E-82DE-54F50C2AAD35}"/>
              </a:ext>
            </a:extLst>
          </p:cNvPr>
          <p:cNvGrpSpPr/>
          <p:nvPr/>
        </p:nvGrpSpPr>
        <p:grpSpPr>
          <a:xfrm>
            <a:off x="2558255" y="14521"/>
            <a:ext cx="7786818" cy="6811892"/>
            <a:chOff x="2558255" y="14521"/>
            <a:chExt cx="7786818" cy="6811892"/>
          </a:xfrm>
        </p:grpSpPr>
        <p:pic>
          <p:nvPicPr>
            <p:cNvPr id="21" name="图片 20">
              <a:extLst>
                <a:ext uri="{FF2B5EF4-FFF2-40B4-BE49-F238E27FC236}">
                  <a16:creationId xmlns:a16="http://schemas.microsoft.com/office/drawing/2014/main" id="{3D178E96-C8DE-415A-8FF7-299B2F15B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521"/>
              <a:ext cx="5784366" cy="6811892"/>
            </a:xfrm>
            <a:prstGeom prst="rect">
              <a:avLst/>
            </a:prstGeom>
          </p:spPr>
        </p:pic>
        <p:sp>
          <p:nvSpPr>
            <p:cNvPr id="2" name="文本框 1">
              <a:extLst>
                <a:ext uri="{FF2B5EF4-FFF2-40B4-BE49-F238E27FC236}">
                  <a16:creationId xmlns:a16="http://schemas.microsoft.com/office/drawing/2014/main" id="{9C3DC889-7117-4056-9CE7-BC0C19A494D9}"/>
                </a:ext>
              </a:extLst>
            </p:cNvPr>
            <p:cNvSpPr txBox="1"/>
            <p:nvPr/>
          </p:nvSpPr>
          <p:spPr>
            <a:xfrm>
              <a:off x="7392144" y="338753"/>
              <a:ext cx="2232248"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侧芽萌发受高浓度生长素抑制</a:t>
              </a:r>
            </a:p>
          </p:txBody>
        </p:sp>
        <p:sp>
          <p:nvSpPr>
            <p:cNvPr id="5" name="文本框 4">
              <a:extLst>
                <a:ext uri="{FF2B5EF4-FFF2-40B4-BE49-F238E27FC236}">
                  <a16:creationId xmlns:a16="http://schemas.microsoft.com/office/drawing/2014/main" id="{2CE86553-1DEE-4B1C-9D5F-608DD0044C14}"/>
                </a:ext>
              </a:extLst>
            </p:cNvPr>
            <p:cNvSpPr txBox="1"/>
            <p:nvPr/>
          </p:nvSpPr>
          <p:spPr>
            <a:xfrm>
              <a:off x="6312024" y="31587"/>
              <a:ext cx="93610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茎尖</a:t>
              </a:r>
            </a:p>
          </p:txBody>
        </p:sp>
        <p:sp>
          <p:nvSpPr>
            <p:cNvPr id="6" name="文本框 5">
              <a:extLst>
                <a:ext uri="{FF2B5EF4-FFF2-40B4-BE49-F238E27FC236}">
                  <a16:creationId xmlns:a16="http://schemas.microsoft.com/office/drawing/2014/main" id="{D3CD2D23-858E-4241-8AA7-C24F1CAA5F94}"/>
                </a:ext>
              </a:extLst>
            </p:cNvPr>
            <p:cNvSpPr txBox="1"/>
            <p:nvPr/>
          </p:nvSpPr>
          <p:spPr>
            <a:xfrm>
              <a:off x="7392745" y="1268760"/>
              <a:ext cx="2952328" cy="707886"/>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生长素</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细胞分裂素比例恰当，侧芽萌发成侧枝</a:t>
              </a:r>
            </a:p>
          </p:txBody>
        </p:sp>
        <p:sp>
          <p:nvSpPr>
            <p:cNvPr id="7" name="文本框 6">
              <a:extLst>
                <a:ext uri="{FF2B5EF4-FFF2-40B4-BE49-F238E27FC236}">
                  <a16:creationId xmlns:a16="http://schemas.microsoft.com/office/drawing/2014/main" id="{5084E915-44A9-43C9-A1C5-9891465D6C9F}"/>
                </a:ext>
              </a:extLst>
            </p:cNvPr>
            <p:cNvSpPr txBox="1"/>
            <p:nvPr/>
          </p:nvSpPr>
          <p:spPr>
            <a:xfrm>
              <a:off x="7890476" y="2448801"/>
              <a:ext cx="2405714" cy="707886"/>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侧枝在细胞分裂素作用下产生新芽</a:t>
              </a:r>
            </a:p>
          </p:txBody>
        </p:sp>
        <p:sp>
          <p:nvSpPr>
            <p:cNvPr id="12" name="文本框 11">
              <a:extLst>
                <a:ext uri="{FF2B5EF4-FFF2-40B4-BE49-F238E27FC236}">
                  <a16:creationId xmlns:a16="http://schemas.microsoft.com/office/drawing/2014/main" id="{CDCC0C81-1B90-4620-AE34-30948931DFE7}"/>
                </a:ext>
              </a:extLst>
            </p:cNvPr>
            <p:cNvSpPr txBox="1"/>
            <p:nvPr/>
          </p:nvSpPr>
          <p:spPr>
            <a:xfrm>
              <a:off x="3098315" y="596587"/>
              <a:ext cx="1872208"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生长素（高）</a:t>
              </a:r>
            </a:p>
          </p:txBody>
        </p:sp>
        <p:sp>
          <p:nvSpPr>
            <p:cNvPr id="16" name="文本框 15">
              <a:extLst>
                <a:ext uri="{FF2B5EF4-FFF2-40B4-BE49-F238E27FC236}">
                  <a16:creationId xmlns:a16="http://schemas.microsoft.com/office/drawing/2014/main" id="{D12B14AF-85FF-4224-A0E5-B6B16580DF90}"/>
                </a:ext>
              </a:extLst>
            </p:cNvPr>
            <p:cNvSpPr txBox="1"/>
            <p:nvPr/>
          </p:nvSpPr>
          <p:spPr>
            <a:xfrm>
              <a:off x="2558255" y="5861303"/>
              <a:ext cx="2952328"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细胞分裂素（高）</a:t>
              </a:r>
            </a:p>
          </p:txBody>
        </p:sp>
        <p:sp>
          <p:nvSpPr>
            <p:cNvPr id="17" name="文本框 16">
              <a:extLst>
                <a:ext uri="{FF2B5EF4-FFF2-40B4-BE49-F238E27FC236}">
                  <a16:creationId xmlns:a16="http://schemas.microsoft.com/office/drawing/2014/main" id="{A70E45D8-A6D3-4B77-8104-68299F93B4B2}"/>
                </a:ext>
              </a:extLst>
            </p:cNvPr>
            <p:cNvSpPr txBox="1"/>
            <p:nvPr/>
          </p:nvSpPr>
          <p:spPr>
            <a:xfrm>
              <a:off x="3431704" y="4149080"/>
              <a:ext cx="1031237"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（低）</a:t>
              </a:r>
            </a:p>
          </p:txBody>
        </p:sp>
        <p:sp>
          <p:nvSpPr>
            <p:cNvPr id="19" name="文本框 18">
              <a:extLst>
                <a:ext uri="{FF2B5EF4-FFF2-40B4-BE49-F238E27FC236}">
                  <a16:creationId xmlns:a16="http://schemas.microsoft.com/office/drawing/2014/main" id="{C54F0857-E8D4-4EBD-986D-387B13B9A277}"/>
                </a:ext>
              </a:extLst>
            </p:cNvPr>
            <p:cNvSpPr txBox="1"/>
            <p:nvPr/>
          </p:nvSpPr>
          <p:spPr>
            <a:xfrm>
              <a:off x="2783632" y="2437775"/>
              <a:ext cx="1080120"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（低）</a:t>
              </a:r>
            </a:p>
          </p:txBody>
        </p:sp>
      </p:grpSp>
    </p:spTree>
    <p:extLst>
      <p:ext uri="{BB962C8B-B14F-4D97-AF65-F5344CB8AC3E}">
        <p14:creationId xmlns:p14="http://schemas.microsoft.com/office/powerpoint/2010/main" val="366582796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607504A-CB05-4D5C-AB3F-CE63EB7AAC5D}"/>
              </a:ext>
            </a:extLst>
          </p:cNvPr>
          <p:cNvSpPr>
            <a:spLocks noRot="1" noChangeArrowheads="1"/>
          </p:cNvSpPr>
          <p:nvPr/>
        </p:nvSpPr>
        <p:spPr bwMode="auto">
          <a:xfrm>
            <a:off x="911424" y="1052737"/>
            <a:ext cx="1072919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30000"/>
              </a:lnSpc>
              <a:spcBef>
                <a:spcPts val="60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细胞分裂素：</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引起</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细胞分裂</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，诱导</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芽的形成和促进芽的生长</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base" latinLnBrk="0" hangingPunct="1">
              <a:lnSpc>
                <a:spcPct val="130000"/>
              </a:lnSpc>
              <a:spcBef>
                <a:spcPts val="600"/>
              </a:spcBef>
              <a:spcAft>
                <a:spcPct val="0"/>
              </a:spcAft>
              <a:buClrTx/>
              <a:buSzTx/>
              <a:buFont typeface="Times New Roman" panose="02020603050405020304" pitchFamily="18" charset="0"/>
              <a:buChar char="⁃"/>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对组织培养的烟草髓或茎切段，细胞分裂素可使已停止分裂的髓细胞重新分裂</a:t>
            </a:r>
            <a:endParaRPr kumimoji="0" lang="en-US" altLang="zh-CN"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720000" marR="0" lvl="1" indent="-360000" algn="l" defTabSz="914400" rtl="0" eaLnBrk="1" fontAlgn="base" latinLnBrk="0" hangingPunct="1">
              <a:lnSpc>
                <a:spcPct val="130000"/>
              </a:lnSpc>
              <a:spcBef>
                <a:spcPts val="600"/>
              </a:spcBef>
              <a:spcAft>
                <a:spcPct val="0"/>
              </a:spcAft>
              <a:buClrTx/>
              <a:buSzTx/>
              <a:buFont typeface="Times New Roman" panose="02020603050405020304" pitchFamily="18" charset="0"/>
              <a:buChar char="⁃"/>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如对抑制的腋芽局部施用细胞分裂素，可以解除顶端对腋芽的抑制</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459" name="Rectangle 3">
            <a:extLst>
              <a:ext uri="{FF2B5EF4-FFF2-40B4-BE49-F238E27FC236}">
                <a16:creationId xmlns:a16="http://schemas.microsoft.com/office/drawing/2014/main" id="{7C893353-D2A9-4C2D-8515-72527D9E7241}"/>
              </a:ext>
            </a:extLst>
          </p:cNvPr>
          <p:cNvSpPr>
            <a:spLocks noChangeArrowheads="1"/>
          </p:cNvSpPr>
          <p:nvPr/>
        </p:nvSpPr>
        <p:spPr bwMode="auto">
          <a:xfrm>
            <a:off x="1178128" y="3789040"/>
            <a:ext cx="10117124"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30000"/>
              </a:lnSpc>
              <a:spcBef>
                <a:spcPct val="20000"/>
              </a:spcBef>
              <a:spcAft>
                <a:spcPct val="0"/>
              </a:spcAft>
              <a:buClrTx/>
              <a:buSzTx/>
              <a:buFontTx/>
              <a:buChar char="•"/>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防止离体叶片衰老、保绿</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。这主要是由于它能维持蛋白质和核酸的合成。可用于蔬菜保鲜</a:t>
            </a:r>
          </a:p>
        </p:txBody>
      </p:sp>
      <p:sp>
        <p:nvSpPr>
          <p:cNvPr id="3" name="灯片编号占位符 2">
            <a:extLst>
              <a:ext uri="{FF2B5EF4-FFF2-40B4-BE49-F238E27FC236}">
                <a16:creationId xmlns:a16="http://schemas.microsoft.com/office/drawing/2014/main" id="{CBB9737A-4301-4DA2-BDA9-B49DC7D34999}"/>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100" kern="1200">
                <a:solidFill>
                  <a:schemeClr val="tx1">
                    <a:lumMod val="65000"/>
                    <a:lumOff val="3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
        <p:nvSpPr>
          <p:cNvPr id="2" name="标题 1">
            <a:extLst>
              <a:ext uri="{FF2B5EF4-FFF2-40B4-BE49-F238E27FC236}">
                <a16:creationId xmlns:a16="http://schemas.microsoft.com/office/drawing/2014/main" id="{D82044DE-FFBD-48E3-8DF5-D31A803C5AFE}"/>
              </a:ext>
            </a:extLst>
          </p:cNvPr>
          <p:cNvSpPr>
            <a:spLocks noGrp="1"/>
          </p:cNvSpPr>
          <p:nvPr>
            <p:ph type="title" idx="4294967295"/>
          </p:nvPr>
        </p:nvSpPr>
        <p:spPr>
          <a:xfrm>
            <a:off x="877033" y="116632"/>
            <a:ext cx="10972800" cy="796925"/>
          </a:xfrm>
        </p:spPr>
        <p:txBody>
          <a:bodyPr/>
          <a:lstStyle/>
          <a:p>
            <a:r>
              <a:rPr lang="zh-CN" altLang="en-US" dirty="0"/>
              <a:t>细胞分裂素</a:t>
            </a:r>
          </a:p>
        </p:txBody>
      </p:sp>
    </p:spTree>
    <p:extLst>
      <p:ext uri="{BB962C8B-B14F-4D97-AF65-F5344CB8AC3E}">
        <p14:creationId xmlns:p14="http://schemas.microsoft.com/office/powerpoint/2010/main" val="29108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F828-D343-4C63-A9D7-F40FF13E6B68}"/>
              </a:ext>
            </a:extLst>
          </p:cNvPr>
          <p:cNvSpPr>
            <a:spLocks noGrp="1"/>
          </p:cNvSpPr>
          <p:nvPr>
            <p:ph type="title"/>
          </p:nvPr>
        </p:nvSpPr>
        <p:spPr/>
        <p:txBody>
          <a:bodyPr/>
          <a:lstStyle/>
          <a:p>
            <a:r>
              <a:rPr lang="zh-CN" altLang="en-US" dirty="0"/>
              <a:t>生长素、细胞分裂素、赤霉素</a:t>
            </a:r>
          </a:p>
        </p:txBody>
      </p:sp>
      <p:sp>
        <p:nvSpPr>
          <p:cNvPr id="4" name="文本框 3">
            <a:extLst>
              <a:ext uri="{FF2B5EF4-FFF2-40B4-BE49-F238E27FC236}">
                <a16:creationId xmlns:a16="http://schemas.microsoft.com/office/drawing/2014/main" id="{CDB821A8-6C12-42C6-80F1-C9B6DF1AAD2E}"/>
              </a:ext>
            </a:extLst>
          </p:cNvPr>
          <p:cNvSpPr txBox="1"/>
          <p:nvPr/>
        </p:nvSpPr>
        <p:spPr>
          <a:xfrm>
            <a:off x="623392" y="1052736"/>
            <a:ext cx="10972800" cy="2501582"/>
          </a:xfrm>
          <a:prstGeom prst="rect">
            <a:avLst/>
          </a:prstGeom>
          <a:noFill/>
        </p:spPr>
        <p:txBody>
          <a:bodyPr wrap="square">
            <a:spAutoFit/>
          </a:bodyPr>
          <a:lstStyle/>
          <a:p>
            <a:pPr marL="342900" marR="0" lvl="0" indent="-342900" algn="l" defTabSz="914400" rtl="0" eaLnBrk="0" fontAlgn="base" latinLnBrk="0" hangingPunct="0">
              <a:lnSpc>
                <a:spcPct val="120000"/>
              </a:lnSpc>
              <a:spcBef>
                <a:spcPts val="600"/>
              </a:spcBef>
              <a:spcAft>
                <a:spcPts val="60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三者都能促进植物的生长发育，但是具体的作用和作用部位有所不同：</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促进植物的伸长生长、促进插枝生根。主要作用于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植物分生区和嫩芽的尖端</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赤霉素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促进细胞伸长，从而引起茎秆伸长和增高，主要作用于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植物茎部分生区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770DD64E-26AB-418A-AB3B-29350F55E737}"/>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80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a:extLst>
              <a:ext uri="{FF2B5EF4-FFF2-40B4-BE49-F238E27FC236}">
                <a16:creationId xmlns:a16="http://schemas.microsoft.com/office/drawing/2014/main" id="{F1C1AC2C-D1E7-429B-ABC9-C7D1E344B7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837"/>
          <a:stretch/>
        </p:blipFill>
        <p:spPr bwMode="auto">
          <a:xfrm>
            <a:off x="1271464" y="476672"/>
            <a:ext cx="9477811" cy="544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 Box 6">
            <a:extLst>
              <a:ext uri="{FF2B5EF4-FFF2-40B4-BE49-F238E27FC236}">
                <a16:creationId xmlns:a16="http://schemas.microsoft.com/office/drawing/2014/main" id="{32502BE0-25EF-4BE9-9AF3-7B9D5C77688D}"/>
              </a:ext>
            </a:extLst>
          </p:cNvPr>
          <p:cNvSpPr txBox="1">
            <a:spLocks noChangeArrowheads="1"/>
          </p:cNvSpPr>
          <p:nvPr/>
        </p:nvSpPr>
        <p:spPr bwMode="auto">
          <a:xfrm>
            <a:off x="1271464" y="5926458"/>
            <a:ext cx="4629986" cy="58698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Times" panose="02020603050405020304" pitchFamily="18" charset="0"/>
              <a:buAutoNum type="alphaLcParenBoth"/>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赤霉素促进拟南芥茎的伸长</a:t>
            </a:r>
            <a:endParaRPr kumimoji="0" lang="en-US" altLang="zh-CN" sz="28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71685" name="Text Box 7">
            <a:extLst>
              <a:ext uri="{FF2B5EF4-FFF2-40B4-BE49-F238E27FC236}">
                <a16:creationId xmlns:a16="http://schemas.microsoft.com/office/drawing/2014/main" id="{E70203C8-367D-4E02-8B7F-3A0B8236D930}"/>
              </a:ext>
            </a:extLst>
          </p:cNvPr>
          <p:cNvSpPr txBox="1">
            <a:spLocks noChangeArrowheads="1"/>
          </p:cNvSpPr>
          <p:nvPr/>
        </p:nvSpPr>
        <p:spPr bwMode="auto">
          <a:xfrm>
            <a:off x="6246288" y="4293021"/>
            <a:ext cx="4629986" cy="58698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Times" panose="02020603050405020304" pitchFamily="18" charset="0"/>
              <a:buNone/>
              <a:tabLst/>
              <a:defRPr/>
            </a:pPr>
            <a:endParaRPr kumimoji="0" lang="zh-CN" altLang="zh-CN" sz="2800" b="1" i="0" u="none" strike="noStrike" kern="1200" cap="none" spc="0" normalizeH="0" baseline="0" noProof="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71686" name="Text Box 8">
            <a:extLst>
              <a:ext uri="{FF2B5EF4-FFF2-40B4-BE49-F238E27FC236}">
                <a16:creationId xmlns:a16="http://schemas.microsoft.com/office/drawing/2014/main" id="{4FA4B4D7-ABC1-4A75-9535-6127613C3171}"/>
              </a:ext>
            </a:extLst>
          </p:cNvPr>
          <p:cNvSpPr txBox="1">
            <a:spLocks noChangeArrowheads="1"/>
          </p:cNvSpPr>
          <p:nvPr/>
        </p:nvSpPr>
        <p:spPr bwMode="auto">
          <a:xfrm>
            <a:off x="6384032" y="3708349"/>
            <a:ext cx="5182707" cy="586981"/>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marL="457200" marR="0" lvl="0" indent="-45720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(b)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赤霉素促进葡萄果实生长</a:t>
            </a:r>
            <a:endParaRPr kumimoji="0" lang="en-US" altLang="zh-CN" sz="2000" b="1" i="0" u="none" strike="noStrike" kern="1200" cap="none" spc="0" normalizeH="0" baseline="0" noProof="0" dirty="0">
              <a:ln>
                <a:noFill/>
              </a:ln>
              <a:solidFill>
                <a:srgbClr val="563A84"/>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2" name="灯片编号占位符 1">
            <a:extLst>
              <a:ext uri="{FF2B5EF4-FFF2-40B4-BE49-F238E27FC236}">
                <a16:creationId xmlns:a16="http://schemas.microsoft.com/office/drawing/2014/main" id="{BC0F1E3A-318A-4AE7-90E1-53C90F17E28B}"/>
              </a:ext>
            </a:extLst>
          </p:cNvPr>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80513AC-2608-4859-9B8F-7792E978D38F}"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1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8306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F828-D343-4C63-A9D7-F40FF13E6B68}"/>
              </a:ext>
            </a:extLst>
          </p:cNvPr>
          <p:cNvSpPr>
            <a:spLocks noGrp="1"/>
          </p:cNvSpPr>
          <p:nvPr>
            <p:ph type="title"/>
          </p:nvPr>
        </p:nvSpPr>
        <p:spPr/>
        <p:txBody>
          <a:bodyPr/>
          <a:lstStyle/>
          <a:p>
            <a:r>
              <a:rPr lang="zh-CN" altLang="en-US" dirty="0"/>
              <a:t>生长素、细胞分裂素、赤霉素</a:t>
            </a:r>
          </a:p>
        </p:txBody>
      </p:sp>
      <p:sp>
        <p:nvSpPr>
          <p:cNvPr id="4" name="文本框 3">
            <a:extLst>
              <a:ext uri="{FF2B5EF4-FFF2-40B4-BE49-F238E27FC236}">
                <a16:creationId xmlns:a16="http://schemas.microsoft.com/office/drawing/2014/main" id="{CDB821A8-6C12-42C6-80F1-C9B6DF1AAD2E}"/>
              </a:ext>
            </a:extLst>
          </p:cNvPr>
          <p:cNvSpPr txBox="1"/>
          <p:nvPr/>
        </p:nvSpPr>
        <p:spPr>
          <a:xfrm>
            <a:off x="623392" y="1052736"/>
            <a:ext cx="10972800" cy="4428264"/>
          </a:xfrm>
          <a:prstGeom prst="rect">
            <a:avLst/>
          </a:prstGeom>
          <a:noFill/>
        </p:spPr>
        <p:txBody>
          <a:bodyPr wrap="square">
            <a:spAutoFit/>
          </a:bodyPr>
          <a:lstStyle/>
          <a:p>
            <a:pPr marL="342900" marR="0" lvl="0" indent="-342900" algn="l" defTabSz="914400" rtl="0" eaLnBrk="0" fontAlgn="base" latinLnBrk="0" hangingPunct="0">
              <a:lnSpc>
                <a:spcPct val="120000"/>
              </a:lnSpc>
              <a:spcBef>
                <a:spcPts val="600"/>
              </a:spcBef>
              <a:spcAft>
                <a:spcPts val="60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三者都能促进植物的生长发育，但是具体的作用和作用部位有所不同：</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促进植物的伸长生长、促进插枝</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生根</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植物分生区和嫩芽的尖端</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赤霉素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促进细胞伸长，从而引起茎秆伸长和增高，主要作用于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植物茎部分生区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促进细胞分裂和扩大，诱导</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芽的分化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，延缓叶片衰老的作用，主要产生于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植物根部分生区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Tx/>
              <a:buSzTx/>
              <a:buFont typeface="+mj-lt"/>
              <a:buAutoNum type="arabicPeriod"/>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生长素浓度大于细胞分裂素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时，植物组织进行</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脱分化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形成愈伤组织。当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生长素浓度小于细胞分裂素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时，植物愈伤组织进行</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再分化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a:extLst>
              <a:ext uri="{FF2B5EF4-FFF2-40B4-BE49-F238E27FC236}">
                <a16:creationId xmlns:a16="http://schemas.microsoft.com/office/drawing/2014/main" id="{78DEA52C-A692-4EE5-89AC-79F1DB9D428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352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6DDD442F-10C4-4C1E-AF8F-1A920718049D}"/>
              </a:ext>
            </a:extLst>
          </p:cNvPr>
          <p:cNvSpPr>
            <a:spLocks noGrp="1" noChangeArrowheads="1"/>
          </p:cNvSpPr>
          <p:nvPr>
            <p:ph type="title"/>
          </p:nvPr>
        </p:nvSpPr>
        <p:spPr>
          <a:xfrm>
            <a:off x="839416" y="-5306"/>
            <a:ext cx="10972800" cy="1143000"/>
          </a:xfrm>
        </p:spPr>
        <p:txBody>
          <a:bodyPr/>
          <a:lstStyle/>
          <a:p>
            <a:pPr eaLnBrk="1" hangingPunct="1"/>
            <a:r>
              <a:rPr lang="zh-CN" altLang="en-US" dirty="0"/>
              <a:t>植物组织培养</a:t>
            </a:r>
          </a:p>
        </p:txBody>
      </p:sp>
      <p:sp>
        <p:nvSpPr>
          <p:cNvPr id="53252" name="Line 4">
            <a:extLst>
              <a:ext uri="{FF2B5EF4-FFF2-40B4-BE49-F238E27FC236}">
                <a16:creationId xmlns:a16="http://schemas.microsoft.com/office/drawing/2014/main" id="{9600CE60-7BD4-4EAC-B7CE-987A336288BC}"/>
              </a:ext>
            </a:extLst>
          </p:cNvPr>
          <p:cNvSpPr>
            <a:spLocks noChangeShapeType="1"/>
          </p:cNvSpPr>
          <p:nvPr/>
        </p:nvSpPr>
        <p:spPr bwMode="auto">
          <a:xfrm>
            <a:off x="3574312" y="1702982"/>
            <a:ext cx="0" cy="609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253" name="Line 5">
            <a:extLst>
              <a:ext uri="{FF2B5EF4-FFF2-40B4-BE49-F238E27FC236}">
                <a16:creationId xmlns:a16="http://schemas.microsoft.com/office/drawing/2014/main" id="{958BD43C-F373-459D-BFB0-1E42EAA8D142}"/>
              </a:ext>
            </a:extLst>
          </p:cNvPr>
          <p:cNvSpPr>
            <a:spLocks noChangeShapeType="1"/>
          </p:cNvSpPr>
          <p:nvPr/>
        </p:nvSpPr>
        <p:spPr bwMode="auto">
          <a:xfrm>
            <a:off x="3574312" y="2845982"/>
            <a:ext cx="0" cy="990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254" name="Line 6">
            <a:extLst>
              <a:ext uri="{FF2B5EF4-FFF2-40B4-BE49-F238E27FC236}">
                <a16:creationId xmlns:a16="http://schemas.microsoft.com/office/drawing/2014/main" id="{46338E46-A826-4346-8560-738637748A50}"/>
              </a:ext>
            </a:extLst>
          </p:cNvPr>
          <p:cNvSpPr>
            <a:spLocks noChangeShapeType="1"/>
          </p:cNvSpPr>
          <p:nvPr/>
        </p:nvSpPr>
        <p:spPr bwMode="auto">
          <a:xfrm>
            <a:off x="3574312" y="4446182"/>
            <a:ext cx="0" cy="609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258" name="Rectangle 10">
            <a:extLst>
              <a:ext uri="{FF2B5EF4-FFF2-40B4-BE49-F238E27FC236}">
                <a16:creationId xmlns:a16="http://schemas.microsoft.com/office/drawing/2014/main" id="{CD86F228-1A87-4188-B3AC-8442D1682AEA}"/>
              </a:ext>
            </a:extLst>
          </p:cNvPr>
          <p:cNvSpPr>
            <a:spLocks noChangeArrowheads="1"/>
          </p:cNvSpPr>
          <p:nvPr/>
        </p:nvSpPr>
        <p:spPr bwMode="auto">
          <a:xfrm>
            <a:off x="2539262" y="1115608"/>
            <a:ext cx="5022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离体的植物器官、组织或细胞</a:t>
            </a:r>
          </a:p>
        </p:txBody>
      </p:sp>
      <p:sp>
        <p:nvSpPr>
          <p:cNvPr id="53259" name="Rectangle 11">
            <a:extLst>
              <a:ext uri="{FF2B5EF4-FFF2-40B4-BE49-F238E27FC236}">
                <a16:creationId xmlns:a16="http://schemas.microsoft.com/office/drawing/2014/main" id="{1EBD396B-3318-4714-BB69-8404CD99DFE7}"/>
              </a:ext>
            </a:extLst>
          </p:cNvPr>
          <p:cNvSpPr>
            <a:spLocks noChangeArrowheads="1"/>
          </p:cNvSpPr>
          <p:nvPr/>
        </p:nvSpPr>
        <p:spPr bwMode="auto">
          <a:xfrm>
            <a:off x="3687026" y="177918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脱分化（又叫去分化）</a:t>
            </a:r>
          </a:p>
        </p:txBody>
      </p:sp>
      <p:sp>
        <p:nvSpPr>
          <p:cNvPr id="53260" name="Rectangle 12">
            <a:extLst>
              <a:ext uri="{FF2B5EF4-FFF2-40B4-BE49-F238E27FC236}">
                <a16:creationId xmlns:a16="http://schemas.microsoft.com/office/drawing/2014/main" id="{36B72956-8065-4E83-B7E0-2913148C00DA}"/>
              </a:ext>
            </a:extLst>
          </p:cNvPr>
          <p:cNvSpPr>
            <a:spLocks noChangeArrowheads="1"/>
          </p:cNvSpPr>
          <p:nvPr/>
        </p:nvSpPr>
        <p:spPr bwMode="auto">
          <a:xfrm>
            <a:off x="2810726" y="2282420"/>
            <a:ext cx="18001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431925" indent="-143192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1431925" marR="0" lvl="0" indent="-1431925"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愈伤组织</a:t>
            </a:r>
            <a:endParaRPr kumimoji="1" lang="zh-CN" altLang="en-US" sz="1800" b="1" i="0" u="none" strike="noStrike" kern="1200" cap="none" spc="0" normalizeH="0" baseline="0" noProof="0" dirty="0">
              <a:ln>
                <a:noFill/>
              </a:ln>
              <a:solidFill>
                <a:srgbClr val="222222"/>
              </a:solidFill>
              <a:effectLst/>
              <a:uLnTx/>
              <a:uFillTx/>
              <a:latin typeface="微软雅黑" panose="020B0503020204020204" pitchFamily="34" charset="-122"/>
              <a:ea typeface="微软雅黑" panose="020B0503020204020204" pitchFamily="34" charset="-122"/>
              <a:cs typeface="+mn-cs"/>
            </a:endParaRPr>
          </a:p>
        </p:txBody>
      </p:sp>
      <p:sp>
        <p:nvSpPr>
          <p:cNvPr id="53261" name="Rectangle 13">
            <a:extLst>
              <a:ext uri="{FF2B5EF4-FFF2-40B4-BE49-F238E27FC236}">
                <a16:creationId xmlns:a16="http://schemas.microsoft.com/office/drawing/2014/main" id="{6D265427-212E-4C70-A3DE-F686C62B0375}"/>
              </a:ext>
            </a:extLst>
          </p:cNvPr>
          <p:cNvSpPr>
            <a:spLocks noChangeArrowheads="1"/>
          </p:cNvSpPr>
          <p:nvPr/>
        </p:nvSpPr>
        <p:spPr bwMode="auto">
          <a:xfrm>
            <a:off x="3617969" y="3151229"/>
            <a:ext cx="14398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rPr>
              <a:t>再分化</a:t>
            </a:r>
          </a:p>
        </p:txBody>
      </p:sp>
      <p:sp>
        <p:nvSpPr>
          <p:cNvPr id="53262" name="Rectangle 14">
            <a:extLst>
              <a:ext uri="{FF2B5EF4-FFF2-40B4-BE49-F238E27FC236}">
                <a16:creationId xmlns:a16="http://schemas.microsoft.com/office/drawing/2014/main" id="{1075C749-0D08-42BE-B47A-20110AB27FB2}"/>
              </a:ext>
            </a:extLst>
          </p:cNvPr>
          <p:cNvSpPr>
            <a:spLocks noChangeArrowheads="1"/>
          </p:cNvSpPr>
          <p:nvPr/>
        </p:nvSpPr>
        <p:spPr bwMode="auto">
          <a:xfrm>
            <a:off x="2666262" y="3850870"/>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根或芽等器官</a:t>
            </a:r>
          </a:p>
        </p:txBody>
      </p:sp>
      <p:sp>
        <p:nvSpPr>
          <p:cNvPr id="53263" name="Rectangle 15">
            <a:extLst>
              <a:ext uri="{FF2B5EF4-FFF2-40B4-BE49-F238E27FC236}">
                <a16:creationId xmlns:a16="http://schemas.microsoft.com/office/drawing/2014/main" id="{17EC74EB-ADF2-4888-AC7F-2A7FB18B5581}"/>
              </a:ext>
            </a:extLst>
          </p:cNvPr>
          <p:cNvSpPr>
            <a:spLocks noChangeArrowheads="1"/>
          </p:cNvSpPr>
          <p:nvPr/>
        </p:nvSpPr>
        <p:spPr bwMode="auto">
          <a:xfrm>
            <a:off x="3098063" y="5019270"/>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CC0000"/>
                </a:solidFill>
                <a:effectLst/>
                <a:uLnTx/>
                <a:uFillTx/>
                <a:latin typeface="微软雅黑" panose="020B0503020204020204" pitchFamily="34" charset="-122"/>
                <a:ea typeface="微软雅黑" panose="020B0503020204020204" pitchFamily="34" charset="-122"/>
                <a:cs typeface="+mn-cs"/>
              </a:rPr>
              <a:t>植物体</a:t>
            </a:r>
          </a:p>
        </p:txBody>
      </p:sp>
      <p:sp>
        <p:nvSpPr>
          <p:cNvPr id="53271" name="AutoShape 23">
            <a:extLst>
              <a:ext uri="{FF2B5EF4-FFF2-40B4-BE49-F238E27FC236}">
                <a16:creationId xmlns:a16="http://schemas.microsoft.com/office/drawing/2014/main" id="{0466153F-F6F5-4201-B754-BC618705E176}"/>
              </a:ext>
            </a:extLst>
          </p:cNvPr>
          <p:cNvSpPr>
            <a:spLocks noChangeArrowheads="1"/>
          </p:cNvSpPr>
          <p:nvPr/>
        </p:nvSpPr>
        <p:spPr bwMode="auto">
          <a:xfrm>
            <a:off x="7674825" y="968113"/>
            <a:ext cx="4304157" cy="1194642"/>
          </a:xfrm>
          <a:prstGeom prst="wedgeRoundRectCallout">
            <a:avLst>
              <a:gd name="adj1" fmla="val -71978"/>
              <a:gd name="adj2" fmla="val 34877"/>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已经</a:t>
            </a:r>
            <a:r>
              <a:rPr kumimoji="1" lang="zh-CN" altLang="en-US" sz="2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高度分化</a:t>
            </a:r>
            <a:r>
              <a:rPr kumimoji="1"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的植物细胞经诱导后逐渐失去原来的结构和功能，转变成</a:t>
            </a:r>
            <a:r>
              <a:rPr kumimoji="1" lang="zh-CN" altLang="en-US" sz="2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未分化</a:t>
            </a:r>
            <a:r>
              <a:rPr kumimoji="1"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细胞的过程，即形成愈伤组织。</a:t>
            </a:r>
          </a:p>
        </p:txBody>
      </p:sp>
      <p:sp>
        <p:nvSpPr>
          <p:cNvPr id="53272" name="AutoShape 24">
            <a:extLst>
              <a:ext uri="{FF2B5EF4-FFF2-40B4-BE49-F238E27FC236}">
                <a16:creationId xmlns:a16="http://schemas.microsoft.com/office/drawing/2014/main" id="{0CF2A0E1-A152-4776-8DB7-3B4443F82DDF}"/>
              </a:ext>
            </a:extLst>
          </p:cNvPr>
          <p:cNvSpPr>
            <a:spLocks noChangeArrowheads="1"/>
          </p:cNvSpPr>
          <p:nvPr/>
        </p:nvSpPr>
        <p:spPr bwMode="auto">
          <a:xfrm>
            <a:off x="5416825" y="2826267"/>
            <a:ext cx="3057198" cy="806483"/>
          </a:xfrm>
          <a:prstGeom prst="wedgeRoundRectCallout">
            <a:avLst>
              <a:gd name="adj1" fmla="val -73911"/>
              <a:gd name="adj2" fmla="val 194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愈伤组织</a:t>
            </a:r>
            <a:r>
              <a:rPr kumimoji="1"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重新分化</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成根或芽等器官的过程</a:t>
            </a:r>
          </a:p>
        </p:txBody>
      </p:sp>
      <p:sp>
        <p:nvSpPr>
          <p:cNvPr id="2" name="文本框 1">
            <a:extLst>
              <a:ext uri="{FF2B5EF4-FFF2-40B4-BE49-F238E27FC236}">
                <a16:creationId xmlns:a16="http://schemas.microsoft.com/office/drawing/2014/main" id="{0EFF48B0-D8F0-40A2-AA53-B0EDFD6A2231}"/>
              </a:ext>
            </a:extLst>
          </p:cNvPr>
          <p:cNvSpPr txBox="1"/>
          <p:nvPr/>
        </p:nvSpPr>
        <p:spPr>
          <a:xfrm>
            <a:off x="589481" y="968113"/>
            <a:ext cx="2277028" cy="523220"/>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步骤：</a:t>
            </a:r>
          </a:p>
        </p:txBody>
      </p:sp>
      <p:grpSp>
        <p:nvGrpSpPr>
          <p:cNvPr id="4" name="组合 3">
            <a:extLst>
              <a:ext uri="{FF2B5EF4-FFF2-40B4-BE49-F238E27FC236}">
                <a16:creationId xmlns:a16="http://schemas.microsoft.com/office/drawing/2014/main" id="{1033FAD0-45CE-45C5-8CB9-F8068E8F0B0A}"/>
              </a:ext>
            </a:extLst>
          </p:cNvPr>
          <p:cNvGrpSpPr/>
          <p:nvPr/>
        </p:nvGrpSpPr>
        <p:grpSpPr>
          <a:xfrm>
            <a:off x="8747646" y="2506841"/>
            <a:ext cx="2353614" cy="2087014"/>
            <a:chOff x="8216508" y="1948522"/>
            <a:chExt cx="2353614" cy="2087014"/>
          </a:xfrm>
        </p:grpSpPr>
        <p:pic>
          <p:nvPicPr>
            <p:cNvPr id="53274" name="Picture 26" descr="000104f02a">
              <a:extLst>
                <a:ext uri="{FF2B5EF4-FFF2-40B4-BE49-F238E27FC236}">
                  <a16:creationId xmlns:a16="http://schemas.microsoft.com/office/drawing/2014/main" id="{21B724E7-A603-48E0-8DD8-643D1805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508" y="1948522"/>
              <a:ext cx="22320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6FF9140-2007-406D-AF56-78938E9C9437}"/>
                </a:ext>
              </a:extLst>
            </p:cNvPr>
            <p:cNvSpPr txBox="1"/>
            <p:nvPr/>
          </p:nvSpPr>
          <p:spPr>
            <a:xfrm>
              <a:off x="9255035" y="3666204"/>
              <a:ext cx="1315087"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愈伤组织</a:t>
              </a:r>
            </a:p>
          </p:txBody>
        </p:sp>
      </p:grpSp>
      <p:grpSp>
        <p:nvGrpSpPr>
          <p:cNvPr id="5" name="组合 4">
            <a:extLst>
              <a:ext uri="{FF2B5EF4-FFF2-40B4-BE49-F238E27FC236}">
                <a16:creationId xmlns:a16="http://schemas.microsoft.com/office/drawing/2014/main" id="{9C5C79A0-85DB-41F2-B04B-A3A00E590FF7}"/>
              </a:ext>
            </a:extLst>
          </p:cNvPr>
          <p:cNvGrpSpPr/>
          <p:nvPr/>
        </p:nvGrpSpPr>
        <p:grpSpPr>
          <a:xfrm>
            <a:off x="5143776" y="4050684"/>
            <a:ext cx="2996395" cy="2384178"/>
            <a:chOff x="8281543" y="4202304"/>
            <a:chExt cx="2996395" cy="2384178"/>
          </a:xfrm>
        </p:grpSpPr>
        <p:pic>
          <p:nvPicPr>
            <p:cNvPr id="18" name="Picture 2">
              <a:extLst>
                <a:ext uri="{FF2B5EF4-FFF2-40B4-BE49-F238E27FC236}">
                  <a16:creationId xmlns:a16="http://schemas.microsoft.com/office/drawing/2014/main" id="{0D0D9349-B931-41C6-8612-1541E3BD1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543" y="4202304"/>
              <a:ext cx="2996395" cy="236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A0324991-7737-4801-A2B6-EBC0A8727D87}"/>
                </a:ext>
              </a:extLst>
            </p:cNvPr>
            <p:cNvSpPr txBox="1"/>
            <p:nvPr/>
          </p:nvSpPr>
          <p:spPr>
            <a:xfrm>
              <a:off x="9962851" y="6217150"/>
              <a:ext cx="1315087" cy="369332"/>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试管苗</a:t>
              </a:r>
            </a:p>
          </p:txBody>
        </p:sp>
      </p:grpSp>
      <p:sp>
        <p:nvSpPr>
          <p:cNvPr id="6" name="矩形 5">
            <a:extLst>
              <a:ext uri="{FF2B5EF4-FFF2-40B4-BE49-F238E27FC236}">
                <a16:creationId xmlns:a16="http://schemas.microsoft.com/office/drawing/2014/main" id="{E87EB18D-11B3-4C74-A0D2-4E2A50E32296}"/>
              </a:ext>
            </a:extLst>
          </p:cNvPr>
          <p:cNvSpPr/>
          <p:nvPr/>
        </p:nvSpPr>
        <p:spPr>
          <a:xfrm>
            <a:off x="8261760" y="4586289"/>
            <a:ext cx="3717229" cy="7078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222222"/>
                </a:solidFill>
                <a:effectLst/>
                <a:uLnTx/>
                <a:uFillTx/>
                <a:latin typeface="黑体" panose="02010609060101010101" pitchFamily="49" charset="-122"/>
                <a:ea typeface="黑体" panose="02010609060101010101" pitchFamily="49" charset="-122"/>
                <a:cs typeface="+mn-cs"/>
              </a:rPr>
              <a:t>排列疏松而无规则，高度液泡化的呈无定形状态的薄壁细胞</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a:extLst>
              <a:ext uri="{FF2B5EF4-FFF2-40B4-BE49-F238E27FC236}">
                <a16:creationId xmlns:a16="http://schemas.microsoft.com/office/drawing/2014/main" id="{4FB2D934-05D7-4A28-82A1-CD0BAA28B315}"/>
              </a:ext>
            </a:extLst>
          </p:cNvPr>
          <p:cNvSpPr>
            <a:spLocks noGrp="1"/>
          </p:cNvSpPr>
          <p:nvPr>
            <p:ph type="sldNum" sz="quarter" idx="4294967295"/>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zh-CN"/>
            </a:defPPr>
            <a:lvl1pPr marL="0" algn="ctr" defTabSz="914400" rtl="0" eaLnBrk="1" latinLnBrk="0" hangingPunct="1">
              <a:defRPr sz="1000" kern="1200" smtClean="0">
                <a:solidFill>
                  <a:schemeClr val="tx1"/>
                </a:solidFill>
                <a:latin typeface="+mn-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CB104A84-5955-4F7E-89A5-E8CA42F49DD4}" type="slidenum">
              <a:rPr kumimoji="0" lang="en-US" altLang="zh-CN" sz="1000" b="0" i="0" u="none" strike="noStrike" kern="1200" cap="none" spc="0" normalizeH="0" baseline="0" noProof="0" smtClean="0">
                <a:ln>
                  <a:noFill/>
                </a:ln>
                <a:solidFill>
                  <a:srgbClr val="00000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69</a:t>
            </a:fld>
            <a:endParaRPr kumimoji="0" lang="en-US" altLang="zh-CN" sz="10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266399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2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2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P spid="53253" grpId="0" animBg="1"/>
      <p:bldP spid="53254" grpId="0" animBg="1"/>
      <p:bldP spid="53258" grpId="0"/>
      <p:bldP spid="53259" grpId="0"/>
      <p:bldP spid="53260" grpId="0"/>
      <p:bldP spid="53261" grpId="0"/>
      <p:bldP spid="53262" grpId="0"/>
      <p:bldP spid="53263" grpId="0"/>
      <p:bldP spid="53271" grpId="0" animBg="1"/>
      <p:bldP spid="53272"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a:extLst>
              <a:ext uri="{FF2B5EF4-FFF2-40B4-BE49-F238E27FC236}">
                <a16:creationId xmlns:a16="http://schemas.microsoft.com/office/drawing/2014/main" id="{C0E4BEAA-F056-4D72-86E6-1AE87A274138}"/>
              </a:ext>
            </a:extLst>
          </p:cNvPr>
          <p:cNvSpPr/>
          <p:nvPr/>
        </p:nvSpPr>
        <p:spPr>
          <a:xfrm>
            <a:off x="5482086" y="1443250"/>
            <a:ext cx="1643074" cy="571504"/>
          </a:xfrm>
          <a:prstGeom prst="roundRect">
            <a:avLst/>
          </a:prstGeom>
          <a:blipFill>
            <a:blip r:embed="rId2" cstate="print"/>
            <a:tile tx="0" ty="0" sx="100000" sy="100000" flip="none" algn="tl"/>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pic>
        <p:nvPicPr>
          <p:cNvPr id="11267" name="Picture 3" descr="1D">
            <a:extLst>
              <a:ext uri="{FF2B5EF4-FFF2-40B4-BE49-F238E27FC236}">
                <a16:creationId xmlns:a16="http://schemas.microsoft.com/office/drawing/2014/main" id="{7F0AE8DE-8581-4418-83C2-A04770B6E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1143000"/>
            <a:ext cx="3494087"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Line 4">
            <a:extLst>
              <a:ext uri="{FF2B5EF4-FFF2-40B4-BE49-F238E27FC236}">
                <a16:creationId xmlns:a16="http://schemas.microsoft.com/office/drawing/2014/main" id="{C6373E93-FB3D-4D17-8BB8-B61E91BEE28B}"/>
              </a:ext>
            </a:extLst>
          </p:cNvPr>
          <p:cNvSpPr>
            <a:spLocks noChangeShapeType="1"/>
          </p:cNvSpPr>
          <p:nvPr/>
        </p:nvSpPr>
        <p:spPr bwMode="auto">
          <a:xfrm flipV="1">
            <a:off x="2693989" y="1785939"/>
            <a:ext cx="2687637" cy="603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9" name="Text Box 5">
            <a:extLst>
              <a:ext uri="{FF2B5EF4-FFF2-40B4-BE49-F238E27FC236}">
                <a16:creationId xmlns:a16="http://schemas.microsoft.com/office/drawing/2014/main" id="{D68B69E1-70DB-4F77-922C-8BB599D2E9C8}"/>
              </a:ext>
            </a:extLst>
          </p:cNvPr>
          <p:cNvSpPr txBox="1">
            <a:spLocks noChangeArrowheads="1"/>
          </p:cNvSpPr>
          <p:nvPr/>
        </p:nvSpPr>
        <p:spPr bwMode="auto">
          <a:xfrm>
            <a:off x="5524501" y="1428750"/>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dirty="0">
                <a:latin typeface="微软雅黑" panose="020B0503020204020204" pitchFamily="34" charset="-122"/>
                <a:ea typeface="微软雅黑" panose="020B0503020204020204" pitchFamily="34" charset="-122"/>
              </a:rPr>
              <a:t>胚芽鞘</a:t>
            </a:r>
          </a:p>
        </p:txBody>
      </p:sp>
      <p:sp>
        <p:nvSpPr>
          <p:cNvPr id="11270" name="Rectangle 6">
            <a:extLst>
              <a:ext uri="{FF2B5EF4-FFF2-40B4-BE49-F238E27FC236}">
                <a16:creationId xmlns:a16="http://schemas.microsoft.com/office/drawing/2014/main" id="{86864E13-D653-4FA1-9500-F9DDAF4DF93F}"/>
              </a:ext>
            </a:extLst>
          </p:cNvPr>
          <p:cNvSpPr>
            <a:spLocks noChangeArrowheads="1"/>
          </p:cNvSpPr>
          <p:nvPr/>
        </p:nvSpPr>
        <p:spPr bwMode="auto">
          <a:xfrm>
            <a:off x="5591944" y="2276872"/>
            <a:ext cx="6186982" cy="324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单子叶植物，特别是禾本科植物胚芽外的锥形套状物叫做胚芽鞘。它能保护生长中的胚芽。种子萌发时，胚芽鞘首先钻出地面，出土后还能进行光合作用。</a:t>
            </a:r>
          </a:p>
        </p:txBody>
      </p:sp>
      <p:grpSp>
        <p:nvGrpSpPr>
          <p:cNvPr id="13321" name="Group 5">
            <a:extLst>
              <a:ext uri="{FF2B5EF4-FFF2-40B4-BE49-F238E27FC236}">
                <a16:creationId xmlns:a16="http://schemas.microsoft.com/office/drawing/2014/main" id="{2644647E-46C7-4465-92A0-AA0AB3E3BB04}"/>
              </a:ext>
            </a:extLst>
          </p:cNvPr>
          <p:cNvGrpSpPr>
            <a:grpSpLocks/>
          </p:cNvGrpSpPr>
          <p:nvPr/>
        </p:nvGrpSpPr>
        <p:grpSpPr bwMode="auto">
          <a:xfrm>
            <a:off x="335360" y="279609"/>
            <a:ext cx="574675" cy="520700"/>
            <a:chOff x="1448" y="1847"/>
            <a:chExt cx="362" cy="328"/>
          </a:xfrm>
        </p:grpSpPr>
        <p:grpSp>
          <p:nvGrpSpPr>
            <p:cNvPr id="13323" name="Group 6">
              <a:extLst>
                <a:ext uri="{FF2B5EF4-FFF2-40B4-BE49-F238E27FC236}">
                  <a16:creationId xmlns:a16="http://schemas.microsoft.com/office/drawing/2014/main" id="{232932BF-DDE7-4263-B9A6-262B13D79CD2}"/>
                </a:ext>
              </a:extLst>
            </p:cNvPr>
            <p:cNvGrpSpPr>
              <a:grpSpLocks/>
            </p:cNvGrpSpPr>
            <p:nvPr/>
          </p:nvGrpSpPr>
          <p:grpSpPr bwMode="auto">
            <a:xfrm>
              <a:off x="1448" y="1847"/>
              <a:ext cx="362" cy="328"/>
              <a:chOff x="1248" y="1554"/>
              <a:chExt cx="770" cy="699"/>
            </a:xfrm>
          </p:grpSpPr>
          <p:sp>
            <p:nvSpPr>
              <p:cNvPr id="11" name="Oval 7">
                <a:extLst>
                  <a:ext uri="{FF2B5EF4-FFF2-40B4-BE49-F238E27FC236}">
                    <a16:creationId xmlns:a16="http://schemas.microsoft.com/office/drawing/2014/main" id="{2DB38552-77CD-4D2B-8BD5-1968936BA9B9}"/>
                  </a:ext>
                </a:extLst>
              </p:cNvPr>
              <p:cNvSpPr>
                <a:spLocks noChangeArrowheads="1"/>
              </p:cNvSpPr>
              <p:nvPr/>
            </p:nvSpPr>
            <p:spPr bwMode="gray">
              <a:xfrm>
                <a:off x="1248" y="1554"/>
                <a:ext cx="348" cy="69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2" name="Oval 8">
                <a:extLst>
                  <a:ext uri="{FF2B5EF4-FFF2-40B4-BE49-F238E27FC236}">
                    <a16:creationId xmlns:a16="http://schemas.microsoft.com/office/drawing/2014/main" id="{AFBCE892-D430-483B-B15C-6A3BC351DB35}"/>
                  </a:ext>
                </a:extLst>
              </p:cNvPr>
              <p:cNvSpPr>
                <a:spLocks noChangeArrowheads="1"/>
              </p:cNvSpPr>
              <p:nvPr/>
            </p:nvSpPr>
            <p:spPr bwMode="gray">
              <a:xfrm>
                <a:off x="1248" y="1554"/>
                <a:ext cx="348" cy="698"/>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ndParaRPr>
              </a:p>
            </p:txBody>
          </p:sp>
          <p:sp>
            <p:nvSpPr>
              <p:cNvPr id="13" name="Oval 9">
                <a:extLst>
                  <a:ext uri="{FF2B5EF4-FFF2-40B4-BE49-F238E27FC236}">
                    <a16:creationId xmlns:a16="http://schemas.microsoft.com/office/drawing/2014/main" id="{FEDB9292-7CDB-4A36-A537-DCE67D0BEDCF}"/>
                  </a:ext>
                </a:extLst>
              </p:cNvPr>
              <p:cNvSpPr>
                <a:spLocks noChangeArrowheads="1"/>
              </p:cNvSpPr>
              <p:nvPr/>
            </p:nvSpPr>
            <p:spPr bwMode="gray">
              <a:xfrm>
                <a:off x="1301" y="1554"/>
                <a:ext cx="715" cy="698"/>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14" name="Oval 10">
                <a:extLst>
                  <a:ext uri="{FF2B5EF4-FFF2-40B4-BE49-F238E27FC236}">
                    <a16:creationId xmlns:a16="http://schemas.microsoft.com/office/drawing/2014/main" id="{76AEF910-7125-4CA4-9C97-A0173AE152F1}"/>
                  </a:ext>
                </a:extLst>
              </p:cNvPr>
              <p:cNvSpPr>
                <a:spLocks noChangeArrowheads="1"/>
              </p:cNvSpPr>
              <p:nvPr/>
            </p:nvSpPr>
            <p:spPr bwMode="gray">
              <a:xfrm>
                <a:off x="1303" y="1554"/>
                <a:ext cx="715" cy="698"/>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ndParaRPr>
              </a:p>
            </p:txBody>
          </p:sp>
          <p:sp>
            <p:nvSpPr>
              <p:cNvPr id="13329" name="Oval 11">
                <a:extLst>
                  <a:ext uri="{FF2B5EF4-FFF2-40B4-BE49-F238E27FC236}">
                    <a16:creationId xmlns:a16="http://schemas.microsoft.com/office/drawing/2014/main" id="{4B9339EB-1274-4839-9F35-611CB2741E72}"/>
                  </a:ext>
                </a:extLst>
              </p:cNvPr>
              <p:cNvSpPr>
                <a:spLocks noChangeArrowheads="1"/>
              </p:cNvSpPr>
              <p:nvPr/>
            </p:nvSpPr>
            <p:spPr bwMode="gray">
              <a:xfrm>
                <a:off x="1337" y="1556"/>
                <a:ext cx="643" cy="697"/>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330" name="Group 12">
                <a:extLst>
                  <a:ext uri="{FF2B5EF4-FFF2-40B4-BE49-F238E27FC236}">
                    <a16:creationId xmlns:a16="http://schemas.microsoft.com/office/drawing/2014/main" id="{5BBED7E2-65C6-4A5A-8CA1-AF827751AFB9}"/>
                  </a:ext>
                </a:extLst>
              </p:cNvPr>
              <p:cNvGrpSpPr>
                <a:grpSpLocks/>
              </p:cNvGrpSpPr>
              <p:nvPr/>
            </p:nvGrpSpPr>
            <p:grpSpPr bwMode="auto">
              <a:xfrm>
                <a:off x="1348" y="1588"/>
                <a:ext cx="621" cy="628"/>
                <a:chOff x="4166" y="1706"/>
                <a:chExt cx="1252" cy="1252"/>
              </a:xfrm>
            </p:grpSpPr>
            <p:sp>
              <p:nvSpPr>
                <p:cNvPr id="13331" name="Oval 13">
                  <a:extLst>
                    <a:ext uri="{FF2B5EF4-FFF2-40B4-BE49-F238E27FC236}">
                      <a16:creationId xmlns:a16="http://schemas.microsoft.com/office/drawing/2014/main" id="{2F7CBD2E-1CF2-4FE1-8A51-04B29767A2AE}"/>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2" name="Oval 14">
                  <a:extLst>
                    <a:ext uri="{FF2B5EF4-FFF2-40B4-BE49-F238E27FC236}">
                      <a16:creationId xmlns:a16="http://schemas.microsoft.com/office/drawing/2014/main" id="{B4C1BC1F-B6E2-4233-B490-76FF4C475925}"/>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3" name="Oval 15">
                  <a:extLst>
                    <a:ext uri="{FF2B5EF4-FFF2-40B4-BE49-F238E27FC236}">
                      <a16:creationId xmlns:a16="http://schemas.microsoft.com/office/drawing/2014/main" id="{F898E653-60B8-4504-9F8F-1995A270F5F7}"/>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4" name="Oval 16">
                  <a:extLst>
                    <a:ext uri="{FF2B5EF4-FFF2-40B4-BE49-F238E27FC236}">
                      <a16:creationId xmlns:a16="http://schemas.microsoft.com/office/drawing/2014/main" id="{032263D8-B472-4415-9351-A34468D1C864}"/>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3324" name="Text Box 17">
              <a:extLst>
                <a:ext uri="{FF2B5EF4-FFF2-40B4-BE49-F238E27FC236}">
                  <a16:creationId xmlns:a16="http://schemas.microsoft.com/office/drawing/2014/main" id="{8586CDE3-6EF1-4FC0-9CB5-E73C05028E26}"/>
                </a:ext>
              </a:extLst>
            </p:cNvPr>
            <p:cNvSpPr txBox="1">
              <a:spLocks noChangeArrowheads="1"/>
            </p:cNvSpPr>
            <p:nvPr/>
          </p:nvSpPr>
          <p:spPr bwMode="auto">
            <a:xfrm>
              <a:off x="1529" y="1875"/>
              <a:ext cx="2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t>2</a:t>
              </a:r>
            </a:p>
          </p:txBody>
        </p:sp>
      </p:grpSp>
      <p:sp>
        <p:nvSpPr>
          <p:cNvPr id="21" name="矩形 20">
            <a:extLst>
              <a:ext uri="{FF2B5EF4-FFF2-40B4-BE49-F238E27FC236}">
                <a16:creationId xmlns:a16="http://schemas.microsoft.com/office/drawing/2014/main" id="{C041765E-DE23-4C6D-AE07-67E799E10ACE}"/>
              </a:ext>
            </a:extLst>
          </p:cNvPr>
          <p:cNvSpPr/>
          <p:nvPr/>
        </p:nvSpPr>
        <p:spPr>
          <a:xfrm>
            <a:off x="951763" y="201097"/>
            <a:ext cx="4288353"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zh-CN" altLang="en-US" sz="4000" b="1" dirty="0">
                <a:ln w="11430"/>
                <a:latin typeface="微软雅黑" panose="020B0503020204020204" pitchFamily="34" charset="-122"/>
                <a:ea typeface="微软雅黑" panose="020B0503020204020204" pitchFamily="34" charset="-122"/>
              </a:rPr>
              <a:t>生长素的发现过程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Horizontal)">
                                      <p:cBhvr>
                                        <p:cTn id="7" dur="500"/>
                                        <p:tgtEl>
                                          <p:spTgt spid="22"/>
                                        </p:tgtEl>
                                      </p:cBhvr>
                                    </p:animEffect>
                                  </p:childTnLst>
                                </p:cTn>
                              </p:par>
                              <p:par>
                                <p:cTn id="8" presetID="16" presetClass="entr" presetSubtype="26"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barn(inHorizontal)">
                                      <p:cBhvr>
                                        <p:cTn id="10" dur="500"/>
                                        <p:tgtEl>
                                          <p:spTgt spid="11267"/>
                                        </p:tgtEl>
                                      </p:cBhvr>
                                    </p:animEffect>
                                  </p:childTnLst>
                                </p:cTn>
                              </p:par>
                              <p:par>
                                <p:cTn id="11" presetID="16" presetClass="entr" presetSubtype="26"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barn(inHorizontal)">
                                      <p:cBhvr>
                                        <p:cTn id="13" dur="500"/>
                                        <p:tgtEl>
                                          <p:spTgt spid="11268"/>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11269"/>
                                        </p:tgtEl>
                                        <p:attrNameLst>
                                          <p:attrName>style.visibility</p:attrName>
                                        </p:attrNameLst>
                                      </p:cBhvr>
                                      <p:to>
                                        <p:strVal val="visible"/>
                                      </p:to>
                                    </p:set>
                                    <p:animEffect transition="in" filter="barn(inHorizontal)">
                                      <p:cBhvr>
                                        <p:cTn id="16" dur="500"/>
                                        <p:tgtEl>
                                          <p:spTgt spid="11269"/>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11270"/>
                                        </p:tgtEl>
                                        <p:attrNameLst>
                                          <p:attrName>style.visibility</p:attrName>
                                        </p:attrNameLst>
                                      </p:cBhvr>
                                      <p:to>
                                        <p:strVal val="visible"/>
                                      </p:to>
                                    </p:set>
                                    <p:animEffect transition="in" filter="barn(inHorizontal)">
                                      <p:cBhvr>
                                        <p:cTn id="19"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F828-D343-4C63-A9D7-F40FF13E6B68}"/>
              </a:ext>
            </a:extLst>
          </p:cNvPr>
          <p:cNvSpPr>
            <a:spLocks noGrp="1"/>
          </p:cNvSpPr>
          <p:nvPr>
            <p:ph type="title"/>
          </p:nvPr>
        </p:nvSpPr>
        <p:spPr/>
        <p:txBody>
          <a:bodyPr/>
          <a:lstStyle/>
          <a:p>
            <a:r>
              <a:rPr lang="zh-CN" altLang="en-US" dirty="0"/>
              <a:t>生长素、细胞分裂素、赤霉素</a:t>
            </a:r>
          </a:p>
        </p:txBody>
      </p:sp>
      <p:sp>
        <p:nvSpPr>
          <p:cNvPr id="4" name="文本框 3">
            <a:extLst>
              <a:ext uri="{FF2B5EF4-FFF2-40B4-BE49-F238E27FC236}">
                <a16:creationId xmlns:a16="http://schemas.microsoft.com/office/drawing/2014/main" id="{CDB821A8-6C12-42C6-80F1-C9B6DF1AAD2E}"/>
              </a:ext>
            </a:extLst>
          </p:cNvPr>
          <p:cNvSpPr txBox="1"/>
          <p:nvPr/>
        </p:nvSpPr>
        <p:spPr>
          <a:xfrm>
            <a:off x="623392" y="1052736"/>
            <a:ext cx="10972800" cy="5391604"/>
          </a:xfrm>
          <a:prstGeom prst="rect">
            <a:avLst/>
          </a:prstGeom>
          <a:noFill/>
        </p:spPr>
        <p:txBody>
          <a:bodyPr wrap="square">
            <a:spAutoFit/>
          </a:bodyPr>
          <a:lstStyle/>
          <a:p>
            <a:pPr marL="342900" marR="0" lvl="0" indent="-342900" algn="l" defTabSz="914400" rtl="0" eaLnBrk="0" fontAlgn="base" latinLnBrk="0" hangingPunct="0">
              <a:lnSpc>
                <a:spcPct val="120000"/>
              </a:lnSpc>
              <a:spcBef>
                <a:spcPts val="600"/>
              </a:spcBef>
              <a:spcAft>
                <a:spcPts val="60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三者都能促进植物的生长发育，但是具体的作用和作用部位有所不同：</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促进植物的伸长生长、促进插枝</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生根</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植物分生区和嫩芽的尖端</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赤霉素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促进细胞伸长，从而引起茎秆伸长和增高，主要作用于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植物茎部分生区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
                <a:srgbClr val="000000"/>
              </a:buClr>
              <a:buSzTx/>
              <a:buFont typeface="+mj-lt"/>
              <a:buAutoNum type="arabicPeriod"/>
              <a:tabLst/>
              <a:defRPr/>
            </a:pP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促进细胞分裂和扩大，</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诱导芽的分化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，延缓叶片衰老的作用，主要产生于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植物根部分生区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Tx/>
              <a:buSzTx/>
              <a:buFont typeface="+mj-lt"/>
              <a:buAutoNum type="arabicPeriod"/>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生长素浓度大于细胞分裂素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时，植物组织进行</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脱分化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形成愈伤组织；当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生长素浓度小于细胞分裂素</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时，植物愈伤组织进行</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再分化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0" fontAlgn="base" latinLnBrk="0" hangingPunct="0">
              <a:lnSpc>
                <a:spcPct val="120000"/>
              </a:lnSpc>
              <a:spcBef>
                <a:spcPts val="600"/>
              </a:spcBef>
              <a:spcAft>
                <a:spcPct val="0"/>
              </a:spcAft>
              <a:buClrTx/>
              <a:buSzTx/>
              <a:buFont typeface="+mj-lt"/>
              <a:buAutoNum type="arabicPeriod"/>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生长素/细胞分裂素比值高</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促进根的生长、分化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a:t>
            </a:r>
            <a:r>
              <a:rPr kumimoji="0" lang="zh-CN" altLang="en-US" sz="24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生长素/细胞分裂素比值低</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促进芽的分化、生长</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3" name="灯片编号占位符 2">
            <a:extLst>
              <a:ext uri="{FF2B5EF4-FFF2-40B4-BE49-F238E27FC236}">
                <a16:creationId xmlns:a16="http://schemas.microsoft.com/office/drawing/2014/main" id="{78DEA52C-A692-4EE5-89AC-79F1DB9D428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7554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D8903-7D35-453D-9979-2A90F4BEFD44}"/>
              </a:ext>
            </a:extLst>
          </p:cNvPr>
          <p:cNvSpPr>
            <a:spLocks noGrp="1"/>
          </p:cNvSpPr>
          <p:nvPr>
            <p:ph type="title"/>
          </p:nvPr>
        </p:nvSpPr>
        <p:spPr>
          <a:xfrm>
            <a:off x="767408" y="120659"/>
            <a:ext cx="10972800" cy="796950"/>
          </a:xfrm>
        </p:spPr>
        <p:txBody>
          <a:bodyPr/>
          <a:lstStyle/>
          <a:p>
            <a:r>
              <a:rPr lang="zh-CN" altLang="en-US" dirty="0"/>
              <a:t>脱落酸</a:t>
            </a:r>
          </a:p>
        </p:txBody>
      </p:sp>
      <p:sp>
        <p:nvSpPr>
          <p:cNvPr id="3" name="灯片编号占位符 2">
            <a:extLst>
              <a:ext uri="{FF2B5EF4-FFF2-40B4-BE49-F238E27FC236}">
                <a16:creationId xmlns:a16="http://schemas.microsoft.com/office/drawing/2014/main" id="{DB0AE260-1AC2-49A1-BD63-FBE8B20B559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
        <p:nvSpPr>
          <p:cNvPr id="4" name="矩形 3"/>
          <p:cNvSpPr/>
          <p:nvPr/>
        </p:nvSpPr>
        <p:spPr>
          <a:xfrm>
            <a:off x="1127448" y="1058465"/>
            <a:ext cx="6096000" cy="4924425"/>
          </a:xfrm>
          <a:prstGeom prst="rect">
            <a:avLst/>
          </a:prstGeom>
        </p:spPr>
        <p:txBody>
          <a:bodyPr wrap="square">
            <a:spAutoFit/>
          </a:bodyPr>
          <a:lstStyle/>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合成部位：根冠、萎蔫的叶片等</a:t>
            </a:r>
            <a:endParaRPr lang="en-US" altLang="zh-CN" sz="2800" b="1" dirty="0">
              <a:latin typeface="微软雅黑" panose="020B0503020204020204" pitchFamily="34" charset="-122"/>
              <a:ea typeface="微软雅黑" panose="020B0503020204020204" pitchFamily="34" charset="-122"/>
            </a:endParaRPr>
          </a:p>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分布：将要脱落的器官和组织</a:t>
            </a:r>
            <a:endParaRPr lang="en-US" altLang="zh-CN" sz="2800" b="1" dirty="0">
              <a:latin typeface="微软雅黑" panose="020B0503020204020204" pitchFamily="34" charset="-122"/>
              <a:ea typeface="微软雅黑" panose="020B0503020204020204" pitchFamily="34" charset="-122"/>
            </a:endParaRPr>
          </a:p>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主要作用：</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抑制细胞分裂</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促进气孔关闭</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促进叶和果实的衰老和脱落</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solidFill>
                  <a:srgbClr val="C00000"/>
                </a:solidFill>
                <a:latin typeface="微软雅黑" panose="020B0503020204020204" pitchFamily="34" charset="-122"/>
                <a:ea typeface="微软雅黑" panose="020B0503020204020204" pitchFamily="34" charset="-122"/>
              </a:rPr>
              <a:t>维持种子休眠，抑制发芽</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5648"/>
          <a:stretch/>
        </p:blipFill>
        <p:spPr>
          <a:xfrm>
            <a:off x="7410316" y="1058466"/>
            <a:ext cx="3816000" cy="2400313"/>
          </a:xfrm>
          <a:prstGeom prst="rect">
            <a:avLst/>
          </a:prstGeom>
          <a:ln>
            <a:solidFill>
              <a:schemeClr val="tx1"/>
            </a:solidFill>
          </a:ln>
        </p:spPr>
      </p:pic>
      <p:pic>
        <p:nvPicPr>
          <p:cNvPr id="6" name="图片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06614" y="3605131"/>
            <a:ext cx="3816000" cy="2346962"/>
          </a:xfrm>
          <a:prstGeom prst="rect">
            <a:avLst/>
          </a:prstGeom>
          <a:ln>
            <a:solidFill>
              <a:schemeClr val="tx1"/>
            </a:solidFill>
          </a:ln>
        </p:spPr>
      </p:pic>
    </p:spTree>
    <p:extLst>
      <p:ext uri="{BB962C8B-B14F-4D97-AF65-F5344CB8AC3E}">
        <p14:creationId xmlns:p14="http://schemas.microsoft.com/office/powerpoint/2010/main" val="71526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A9BE6-1B22-49CA-869B-96827A8A1A6E}"/>
              </a:ext>
            </a:extLst>
          </p:cNvPr>
          <p:cNvSpPr>
            <a:spLocks noGrp="1"/>
          </p:cNvSpPr>
          <p:nvPr>
            <p:ph type="title"/>
          </p:nvPr>
        </p:nvSpPr>
        <p:spPr/>
        <p:txBody>
          <a:bodyPr/>
          <a:lstStyle/>
          <a:p>
            <a:r>
              <a:rPr lang="zh-CN" altLang="en-US" dirty="0"/>
              <a:t>乙烯</a:t>
            </a:r>
          </a:p>
        </p:txBody>
      </p:sp>
      <p:sp>
        <p:nvSpPr>
          <p:cNvPr id="3" name="灯片编号占位符 2">
            <a:extLst>
              <a:ext uri="{FF2B5EF4-FFF2-40B4-BE49-F238E27FC236}">
                <a16:creationId xmlns:a16="http://schemas.microsoft.com/office/drawing/2014/main" id="{E8244B37-4AC3-4D47-8BB9-C8362ADC6DD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
        <p:nvSpPr>
          <p:cNvPr id="4" name="矩形 3"/>
          <p:cNvSpPr/>
          <p:nvPr/>
        </p:nvSpPr>
        <p:spPr>
          <a:xfrm>
            <a:off x="911424" y="1412776"/>
            <a:ext cx="9110186" cy="3477875"/>
          </a:xfrm>
          <a:prstGeom prst="rect">
            <a:avLst/>
          </a:prstGeom>
        </p:spPr>
        <p:txBody>
          <a:bodyPr wrap="square">
            <a:spAutoFit/>
          </a:bodyPr>
          <a:lstStyle/>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合成部位：植物体各个部位</a:t>
            </a:r>
            <a:endParaRPr lang="en-US" altLang="zh-CN" sz="2800" b="1" dirty="0">
              <a:latin typeface="微软雅黑" panose="020B0503020204020204" pitchFamily="34" charset="-122"/>
              <a:ea typeface="微软雅黑" panose="020B0503020204020204" pitchFamily="34" charset="-122"/>
            </a:endParaRPr>
          </a:p>
          <a:p>
            <a:pPr marL="457200" indent="-457200">
              <a:lnSpc>
                <a:spcPct val="150000"/>
              </a:lnSpc>
              <a:spcBef>
                <a:spcPts val="12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主要作用：</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促进果实成熟</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促进开花</a:t>
            </a:r>
            <a:endParaRPr lang="en-US" altLang="zh-CN" sz="2800" b="1" dirty="0">
              <a:latin typeface="微软雅黑" panose="020B0503020204020204" pitchFamily="34" charset="-122"/>
              <a:ea typeface="微软雅黑" panose="020B0503020204020204" pitchFamily="34" charset="-122"/>
            </a:endParaRPr>
          </a:p>
          <a:p>
            <a:pPr marL="914400" lvl="1" indent="-457200">
              <a:lnSpc>
                <a:spcPct val="150000"/>
              </a:lnSpc>
              <a:spcBef>
                <a:spcPts val="0"/>
              </a:spcBef>
              <a:buFont typeface="微软雅黑" panose="020B0503020204020204" pitchFamily="34" charset="-122"/>
              <a:buChar char="−"/>
            </a:pPr>
            <a:r>
              <a:rPr lang="zh-CN" altLang="en-US" sz="2800" b="1" dirty="0">
                <a:latin typeface="微软雅黑" panose="020B0503020204020204" pitchFamily="34" charset="-122"/>
                <a:ea typeface="微软雅黑" panose="020B0503020204020204" pitchFamily="34" charset="-122"/>
              </a:rPr>
              <a:t>促进叶、花、果实脱落</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088" y="1851373"/>
            <a:ext cx="4623431" cy="2600680"/>
          </a:xfrm>
          <a:prstGeom prst="rect">
            <a:avLst/>
          </a:prstGeom>
        </p:spPr>
      </p:pic>
    </p:spTree>
    <p:extLst>
      <p:ext uri="{BB962C8B-B14F-4D97-AF65-F5344CB8AC3E}">
        <p14:creationId xmlns:p14="http://schemas.microsoft.com/office/powerpoint/2010/main" val="3237943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0" y="136525"/>
            <a:ext cx="56642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Line 5"/>
          <p:cNvSpPr>
            <a:spLocks noChangeShapeType="1"/>
          </p:cNvSpPr>
          <p:nvPr/>
        </p:nvSpPr>
        <p:spPr bwMode="auto">
          <a:xfrm flipH="1">
            <a:off x="4970463" y="5405438"/>
            <a:ext cx="1350962" cy="512762"/>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0116" name="Line 6"/>
          <p:cNvSpPr>
            <a:spLocks noChangeShapeType="1"/>
          </p:cNvSpPr>
          <p:nvPr/>
        </p:nvSpPr>
        <p:spPr bwMode="auto">
          <a:xfrm>
            <a:off x="6494464" y="5334000"/>
            <a:ext cx="498475" cy="579438"/>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117" name="Rectangle 7"/>
          <p:cNvSpPr>
            <a:spLocks noChangeArrowheads="1"/>
          </p:cNvSpPr>
          <p:nvPr/>
        </p:nvSpPr>
        <p:spPr bwMode="auto">
          <a:xfrm>
            <a:off x="513062" y="226768"/>
            <a:ext cx="2716460" cy="6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defRPr sz="32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pPr>
            <a:r>
              <a:rPr lang="zh-CN" altLang="en-US" sz="3600" b="1" dirty="0">
                <a:solidFill>
                  <a:schemeClr val="tx2"/>
                </a:solidFill>
                <a:latin typeface="微软雅黑" panose="020B0503020204020204" pitchFamily="34" charset="-122"/>
                <a:ea typeface="微软雅黑" panose="020B0503020204020204" pitchFamily="34" charset="-122"/>
              </a:rPr>
              <a:t>枫叶脱落</a:t>
            </a:r>
          </a:p>
        </p:txBody>
      </p:sp>
      <p:sp>
        <p:nvSpPr>
          <p:cNvPr id="90118" name="Text Box 8"/>
          <p:cNvSpPr txBox="1">
            <a:spLocks noChangeArrowheads="1"/>
          </p:cNvSpPr>
          <p:nvPr/>
        </p:nvSpPr>
        <p:spPr bwMode="auto">
          <a:xfrm>
            <a:off x="8150225" y="2230438"/>
            <a:ext cx="13160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a:lnSpc>
                <a:spcPct val="90000"/>
              </a:lnSpc>
              <a:buFont typeface="Arial" panose="020B0604020202020204" pitchFamily="34" charset="0"/>
              <a:buNone/>
            </a:pPr>
            <a:r>
              <a:rPr kumimoji="0" lang="en-US" altLang="zh-CN" sz="1500" b="1">
                <a:latin typeface="微软雅黑" panose="020B0503020204020204" pitchFamily="34" charset="-122"/>
                <a:ea typeface="微软雅黑" panose="020B0503020204020204" pitchFamily="34" charset="-122"/>
              </a:rPr>
              <a:t>0.5 mm</a:t>
            </a:r>
          </a:p>
        </p:txBody>
      </p:sp>
      <p:sp>
        <p:nvSpPr>
          <p:cNvPr id="90119" name="Text Box 9"/>
          <p:cNvSpPr txBox="1">
            <a:spLocks noChangeArrowheads="1"/>
          </p:cNvSpPr>
          <p:nvPr/>
        </p:nvSpPr>
        <p:spPr bwMode="auto">
          <a:xfrm>
            <a:off x="4430713" y="5935664"/>
            <a:ext cx="1511300"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algn="ctr">
              <a:lnSpc>
                <a:spcPct val="9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保护层</a:t>
            </a:r>
            <a:endParaRPr kumimoji="0" lang="en-US" altLang="zh-CN" sz="2000" b="1" dirty="0">
              <a:latin typeface="微软雅黑" panose="020B0503020204020204" pitchFamily="34" charset="-122"/>
              <a:ea typeface="微软雅黑" panose="020B0503020204020204" pitchFamily="34" charset="-122"/>
            </a:endParaRPr>
          </a:p>
        </p:txBody>
      </p:sp>
      <p:sp>
        <p:nvSpPr>
          <p:cNvPr id="90120" name="Line 10"/>
          <p:cNvSpPr>
            <a:spLocks noChangeShapeType="1"/>
          </p:cNvSpPr>
          <p:nvPr/>
        </p:nvSpPr>
        <p:spPr bwMode="auto">
          <a:xfrm>
            <a:off x="8051800" y="2413000"/>
            <a:ext cx="0" cy="1095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121" name="Line 11"/>
          <p:cNvSpPr>
            <a:spLocks noChangeShapeType="1"/>
          </p:cNvSpPr>
          <p:nvPr/>
        </p:nvSpPr>
        <p:spPr bwMode="auto">
          <a:xfrm>
            <a:off x="8882063" y="2403475"/>
            <a:ext cx="0" cy="1095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122" name="Line 12"/>
          <p:cNvSpPr>
            <a:spLocks noChangeShapeType="1"/>
          </p:cNvSpPr>
          <p:nvPr/>
        </p:nvSpPr>
        <p:spPr bwMode="auto">
          <a:xfrm>
            <a:off x="8047038" y="2463800"/>
            <a:ext cx="83026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123" name="Text Box 13"/>
          <p:cNvSpPr txBox="1">
            <a:spLocks noChangeArrowheads="1"/>
          </p:cNvSpPr>
          <p:nvPr/>
        </p:nvSpPr>
        <p:spPr bwMode="auto">
          <a:xfrm>
            <a:off x="4832350" y="6343650"/>
            <a:ext cx="503238" cy="204788"/>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algn="ctr">
              <a:lnSpc>
                <a:spcPct val="9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茎</a:t>
            </a:r>
            <a:endParaRPr kumimoji="0" lang="en-US" altLang="zh-CN" sz="2000" b="1" dirty="0">
              <a:latin typeface="微软雅黑" panose="020B0503020204020204" pitchFamily="34" charset="-122"/>
              <a:ea typeface="微软雅黑" panose="020B0503020204020204" pitchFamily="34" charset="-122"/>
            </a:endParaRPr>
          </a:p>
        </p:txBody>
      </p:sp>
      <p:sp>
        <p:nvSpPr>
          <p:cNvPr id="90124" name="Text Box 14"/>
          <p:cNvSpPr txBox="1">
            <a:spLocks noChangeArrowheads="1"/>
          </p:cNvSpPr>
          <p:nvPr/>
        </p:nvSpPr>
        <p:spPr bwMode="auto">
          <a:xfrm>
            <a:off x="6416675" y="5938839"/>
            <a:ext cx="1511300"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algn="ctr">
              <a:lnSpc>
                <a:spcPct val="9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离层</a:t>
            </a:r>
            <a:endParaRPr kumimoji="0" lang="en-US" altLang="zh-CN" sz="2000" b="1" dirty="0">
              <a:latin typeface="微软雅黑" panose="020B0503020204020204" pitchFamily="34" charset="-122"/>
              <a:ea typeface="微软雅黑" panose="020B0503020204020204" pitchFamily="34" charset="-122"/>
            </a:endParaRPr>
          </a:p>
        </p:txBody>
      </p:sp>
      <p:sp>
        <p:nvSpPr>
          <p:cNvPr id="90125" name="Text Box 15"/>
          <p:cNvSpPr txBox="1">
            <a:spLocks noChangeArrowheads="1"/>
          </p:cNvSpPr>
          <p:nvPr/>
        </p:nvSpPr>
        <p:spPr bwMode="auto">
          <a:xfrm>
            <a:off x="7104112" y="6354764"/>
            <a:ext cx="811212" cy="204787"/>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3000">
                <a:solidFill>
                  <a:schemeClr val="tx1"/>
                </a:solidFill>
                <a:latin typeface="Arial" panose="020B0604020202020204" pitchFamily="34" charset="0"/>
                <a:sym typeface="Symbol" panose="05050102010706020507" pitchFamily="18" charset="2"/>
              </a:defRPr>
            </a:lvl1pPr>
            <a:lvl2pPr marL="914400" indent="-457200">
              <a:defRPr kumimoji="1" sz="3000">
                <a:solidFill>
                  <a:schemeClr val="tx1"/>
                </a:solidFill>
                <a:latin typeface="Arial" panose="020B0604020202020204" pitchFamily="34" charset="0"/>
                <a:sym typeface="Symbol" panose="05050102010706020507" pitchFamily="18" charset="2"/>
              </a:defRPr>
            </a:lvl2pPr>
            <a:lvl3pPr marL="1371600" indent="-457200">
              <a:defRPr kumimoji="1" sz="3000">
                <a:solidFill>
                  <a:schemeClr val="tx1"/>
                </a:solidFill>
                <a:latin typeface="Arial" panose="020B0604020202020204" pitchFamily="34" charset="0"/>
                <a:sym typeface="Symbol" panose="05050102010706020507" pitchFamily="18" charset="2"/>
              </a:defRPr>
            </a:lvl3pPr>
            <a:lvl4pPr marL="1943100" indent="-457200">
              <a:defRPr kumimoji="1" sz="3000">
                <a:solidFill>
                  <a:schemeClr val="tx1"/>
                </a:solidFill>
                <a:latin typeface="Arial" panose="020B0604020202020204" pitchFamily="34" charset="0"/>
                <a:sym typeface="Symbol" panose="05050102010706020507" pitchFamily="18" charset="2"/>
              </a:defRPr>
            </a:lvl4pPr>
            <a:lvl5pPr marL="2590800" indent="-457200">
              <a:defRPr kumimoji="1" sz="3000">
                <a:solidFill>
                  <a:schemeClr val="tx1"/>
                </a:solidFill>
                <a:latin typeface="Arial" panose="020B0604020202020204" pitchFamily="34" charset="0"/>
                <a:sym typeface="Symbol" panose="05050102010706020507" pitchFamily="18" charset="2"/>
              </a:defRPr>
            </a:lvl5pPr>
            <a:lvl6pPr marL="30480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6pPr>
            <a:lvl7pPr marL="35052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7pPr>
            <a:lvl8pPr marL="39624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8pPr>
            <a:lvl9pPr marL="4419600" indent="-457200" eaLnBrk="0" fontAlgn="base" hangingPunct="0">
              <a:spcBef>
                <a:spcPct val="0"/>
              </a:spcBef>
              <a:spcAft>
                <a:spcPct val="0"/>
              </a:spcAft>
              <a:defRPr kumimoji="1" sz="3000">
                <a:solidFill>
                  <a:schemeClr val="tx1"/>
                </a:solidFill>
                <a:latin typeface="Arial" panose="020B0604020202020204" pitchFamily="34" charset="0"/>
                <a:sym typeface="Symbol" panose="05050102010706020507" pitchFamily="18" charset="2"/>
              </a:defRPr>
            </a:lvl9pPr>
          </a:lstStyle>
          <a:p>
            <a:pPr algn="ctr">
              <a:lnSpc>
                <a:spcPct val="9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叶柄</a:t>
            </a:r>
            <a:endParaRPr kumimoji="0" lang="en-US" altLang="zh-CN" sz="2000" b="1" dirty="0">
              <a:latin typeface="微软雅黑" panose="020B0503020204020204" pitchFamily="34" charset="-122"/>
              <a:ea typeface="微软雅黑" panose="020B0503020204020204" pitchFamily="34" charset="-122"/>
            </a:endParaRPr>
          </a:p>
        </p:txBody>
      </p:sp>
      <p:sp>
        <p:nvSpPr>
          <p:cNvPr id="90126" name="AutoShape 16"/>
          <p:cNvSpPr>
            <a:spLocks/>
          </p:cNvSpPr>
          <p:nvPr/>
        </p:nvSpPr>
        <p:spPr bwMode="auto">
          <a:xfrm rot="5429388">
            <a:off x="4973638" y="5173663"/>
            <a:ext cx="215900" cy="2092325"/>
          </a:xfrm>
          <a:prstGeom prst="rightBrace">
            <a:avLst>
              <a:gd name="adj1" fmla="val 8076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90127" name="AutoShape 17"/>
          <p:cNvSpPr>
            <a:spLocks/>
          </p:cNvSpPr>
          <p:nvPr/>
        </p:nvSpPr>
        <p:spPr bwMode="auto">
          <a:xfrm rot="5400000">
            <a:off x="7427120" y="4914107"/>
            <a:ext cx="219075" cy="2614613"/>
          </a:xfrm>
          <a:prstGeom prst="rightBrace">
            <a:avLst>
              <a:gd name="adj1" fmla="val 99457"/>
              <a:gd name="adj2" fmla="val 50208"/>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90128" name="Line 18"/>
          <p:cNvSpPr>
            <a:spLocks noChangeShapeType="1"/>
          </p:cNvSpPr>
          <p:nvPr/>
        </p:nvSpPr>
        <p:spPr bwMode="auto">
          <a:xfrm flipH="1">
            <a:off x="4960938" y="5405438"/>
            <a:ext cx="1350962" cy="5127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0129" name="Line 19"/>
          <p:cNvSpPr>
            <a:spLocks noChangeShapeType="1"/>
          </p:cNvSpPr>
          <p:nvPr/>
        </p:nvSpPr>
        <p:spPr bwMode="auto">
          <a:xfrm>
            <a:off x="6494464" y="5334000"/>
            <a:ext cx="498475" cy="5794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6528049" y="556162"/>
            <a:ext cx="6408712" cy="1422909"/>
          </a:xfrm>
          <a:prstGeom prst="rect">
            <a:avLst/>
          </a:prstGeom>
        </p:spPr>
        <p:txBody>
          <a:bodyPr wrap="none">
            <a:noAutofit/>
          </a:bodyPr>
          <a:lstStyle/>
          <a:p>
            <a:pPr marL="457200" indent="-457200" eaLnBrk="1" hangingPunct="1">
              <a:spcBef>
                <a:spcPct val="40000"/>
              </a:spcBef>
              <a:buFont typeface="+mj-lt"/>
              <a:buAutoNum type="arabicPeriod"/>
            </a:pPr>
            <a:endParaRPr lang="zh-CN" altLang="en-US" sz="2600" b="1" dirty="0">
              <a:latin typeface="微软雅黑" panose="020B0503020204020204" pitchFamily="34" charset="-122"/>
              <a:ea typeface="微软雅黑" panose="020B0503020204020204" pitchFamily="34" charset="-122"/>
            </a:endParaRPr>
          </a:p>
        </p:txBody>
      </p:sp>
      <p:sp>
        <p:nvSpPr>
          <p:cNvPr id="3" name="矩形 2"/>
          <p:cNvSpPr/>
          <p:nvPr/>
        </p:nvSpPr>
        <p:spPr>
          <a:xfrm>
            <a:off x="7172325" y="732256"/>
            <a:ext cx="4444652" cy="892552"/>
          </a:xfrm>
          <a:prstGeom prst="rect">
            <a:avLst/>
          </a:prstGeom>
        </p:spPr>
        <p:txBody>
          <a:bodyPr wrap="square">
            <a:spAutoFit/>
          </a:bodyPr>
          <a:lstStyle/>
          <a:p>
            <a:pPr marL="457200" indent="-457200" eaLnBrk="1" hangingPunct="1">
              <a:spcBef>
                <a:spcPct val="40000"/>
              </a:spcBef>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植物生长素和乙烯平衡的变化控制了叶片的脱落</a:t>
            </a:r>
          </a:p>
        </p:txBody>
      </p:sp>
    </p:spTree>
    <p:extLst>
      <p:ext uri="{BB962C8B-B14F-4D97-AF65-F5344CB8AC3E}">
        <p14:creationId xmlns:p14="http://schemas.microsoft.com/office/powerpoint/2010/main" val="3232892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Group 2">
            <a:extLst>
              <a:ext uri="{FF2B5EF4-FFF2-40B4-BE49-F238E27FC236}">
                <a16:creationId xmlns:a16="http://schemas.microsoft.com/office/drawing/2014/main" id="{6612875C-4595-4C54-9D3F-2BBE642D5605}"/>
              </a:ext>
            </a:extLst>
          </p:cNvPr>
          <p:cNvGraphicFramePr>
            <a:graphicFrameLocks noGrp="1"/>
          </p:cNvGraphicFramePr>
          <p:nvPr>
            <p:ph/>
          </p:nvPr>
        </p:nvGraphicFramePr>
        <p:xfrm>
          <a:off x="1055440" y="208755"/>
          <a:ext cx="10081121" cy="6440489"/>
        </p:xfrm>
        <a:graphic>
          <a:graphicData uri="http://schemas.openxmlformats.org/drawingml/2006/table">
            <a:tbl>
              <a:tblPr>
                <a:tableStyleId>{69CF1AB2-1976-4502-BF36-3FF5EA218861}</a:tableStyleId>
              </a:tblPr>
              <a:tblGrid>
                <a:gridCol w="2305749">
                  <a:extLst>
                    <a:ext uri="{9D8B030D-6E8A-4147-A177-3AD203B41FA5}">
                      <a16:colId xmlns:a16="http://schemas.microsoft.com/office/drawing/2014/main" val="20000"/>
                    </a:ext>
                  </a:extLst>
                </a:gridCol>
                <a:gridCol w="3705042">
                  <a:extLst>
                    <a:ext uri="{9D8B030D-6E8A-4147-A177-3AD203B41FA5}">
                      <a16:colId xmlns:a16="http://schemas.microsoft.com/office/drawing/2014/main" val="20001"/>
                    </a:ext>
                  </a:extLst>
                </a:gridCol>
                <a:gridCol w="4070330">
                  <a:extLst>
                    <a:ext uri="{9D8B030D-6E8A-4147-A177-3AD203B41FA5}">
                      <a16:colId xmlns:a16="http://schemas.microsoft.com/office/drawing/2014/main" val="20002"/>
                    </a:ext>
                  </a:extLst>
                </a:gridCol>
              </a:tblGrid>
              <a:tr h="735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217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76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7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33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556" name="Text Box 28">
            <a:extLst>
              <a:ext uri="{FF2B5EF4-FFF2-40B4-BE49-F238E27FC236}">
                <a16:creationId xmlns:a16="http://schemas.microsoft.com/office/drawing/2014/main" id="{E76CE750-DFF0-474D-B21E-F03616951ABD}"/>
              </a:ext>
            </a:extLst>
          </p:cNvPr>
          <p:cNvSpPr txBox="1">
            <a:spLocks noChangeArrowheads="1"/>
          </p:cNvSpPr>
          <p:nvPr/>
        </p:nvSpPr>
        <p:spPr bwMode="auto">
          <a:xfrm>
            <a:off x="1559497" y="300544"/>
            <a:ext cx="13346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种 类</a:t>
            </a:r>
          </a:p>
        </p:txBody>
      </p:sp>
      <p:sp>
        <p:nvSpPr>
          <p:cNvPr id="22557" name="Text Box 29">
            <a:extLst>
              <a:ext uri="{FF2B5EF4-FFF2-40B4-BE49-F238E27FC236}">
                <a16:creationId xmlns:a16="http://schemas.microsoft.com/office/drawing/2014/main" id="{EAE7700C-2B27-485F-95CD-93E5AAAFC17A}"/>
              </a:ext>
            </a:extLst>
          </p:cNvPr>
          <p:cNvSpPr txBox="1">
            <a:spLocks noChangeArrowheads="1"/>
          </p:cNvSpPr>
          <p:nvPr/>
        </p:nvSpPr>
        <p:spPr bwMode="auto">
          <a:xfrm>
            <a:off x="4288203" y="333376"/>
            <a:ext cx="19911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合成部位</a:t>
            </a:r>
          </a:p>
        </p:txBody>
      </p:sp>
      <p:sp>
        <p:nvSpPr>
          <p:cNvPr id="22558" name="Text Box 30">
            <a:extLst>
              <a:ext uri="{FF2B5EF4-FFF2-40B4-BE49-F238E27FC236}">
                <a16:creationId xmlns:a16="http://schemas.microsoft.com/office/drawing/2014/main" id="{DAA39C48-A7F8-417B-B040-B6CADE6ADB53}"/>
              </a:ext>
            </a:extLst>
          </p:cNvPr>
          <p:cNvSpPr txBox="1">
            <a:spLocks noChangeArrowheads="1"/>
          </p:cNvSpPr>
          <p:nvPr/>
        </p:nvSpPr>
        <p:spPr bwMode="auto">
          <a:xfrm>
            <a:off x="7521939" y="333376"/>
            <a:ext cx="20743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主要作用</a:t>
            </a:r>
          </a:p>
        </p:txBody>
      </p:sp>
      <p:sp>
        <p:nvSpPr>
          <p:cNvPr id="22559" name="Text Box 31">
            <a:extLst>
              <a:ext uri="{FF2B5EF4-FFF2-40B4-BE49-F238E27FC236}">
                <a16:creationId xmlns:a16="http://schemas.microsoft.com/office/drawing/2014/main" id="{9C3C3F73-1C8E-48E8-8478-8A938CE5A58A}"/>
              </a:ext>
            </a:extLst>
          </p:cNvPr>
          <p:cNvSpPr txBox="1">
            <a:spLocks noChangeArrowheads="1"/>
          </p:cNvSpPr>
          <p:nvPr/>
        </p:nvSpPr>
        <p:spPr bwMode="auto">
          <a:xfrm>
            <a:off x="1415481" y="1272954"/>
            <a:ext cx="18048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赤霉素</a:t>
            </a:r>
          </a:p>
        </p:txBody>
      </p:sp>
      <p:sp>
        <p:nvSpPr>
          <p:cNvPr id="22560" name="Text Box 32">
            <a:extLst>
              <a:ext uri="{FF2B5EF4-FFF2-40B4-BE49-F238E27FC236}">
                <a16:creationId xmlns:a16="http://schemas.microsoft.com/office/drawing/2014/main" id="{4584DFB4-6BFB-439E-9840-257F2549984D}"/>
              </a:ext>
            </a:extLst>
          </p:cNvPr>
          <p:cNvSpPr txBox="1">
            <a:spLocks noChangeArrowheads="1"/>
          </p:cNvSpPr>
          <p:nvPr/>
        </p:nvSpPr>
        <p:spPr bwMode="auto">
          <a:xfrm>
            <a:off x="1055441" y="2617954"/>
            <a:ext cx="2329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细胞分裂素</a:t>
            </a:r>
          </a:p>
        </p:txBody>
      </p:sp>
      <p:sp>
        <p:nvSpPr>
          <p:cNvPr id="22561" name="Text Box 33">
            <a:extLst>
              <a:ext uri="{FF2B5EF4-FFF2-40B4-BE49-F238E27FC236}">
                <a16:creationId xmlns:a16="http://schemas.microsoft.com/office/drawing/2014/main" id="{7113FA85-1566-419F-81E5-233F7F88F297}"/>
              </a:ext>
            </a:extLst>
          </p:cNvPr>
          <p:cNvSpPr txBox="1">
            <a:spLocks noChangeArrowheads="1"/>
          </p:cNvSpPr>
          <p:nvPr/>
        </p:nvSpPr>
        <p:spPr bwMode="auto">
          <a:xfrm>
            <a:off x="1415481" y="4221841"/>
            <a:ext cx="15806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脱落酸</a:t>
            </a:r>
          </a:p>
        </p:txBody>
      </p:sp>
      <p:sp>
        <p:nvSpPr>
          <p:cNvPr id="22562" name="Text Box 34">
            <a:extLst>
              <a:ext uri="{FF2B5EF4-FFF2-40B4-BE49-F238E27FC236}">
                <a16:creationId xmlns:a16="http://schemas.microsoft.com/office/drawing/2014/main" id="{E3CE69FA-C4DF-4796-B6D1-DB3D57C37527}"/>
              </a:ext>
            </a:extLst>
          </p:cNvPr>
          <p:cNvSpPr txBox="1">
            <a:spLocks noChangeArrowheads="1"/>
          </p:cNvSpPr>
          <p:nvPr/>
        </p:nvSpPr>
        <p:spPr bwMode="auto">
          <a:xfrm>
            <a:off x="1415481" y="5719475"/>
            <a:ext cx="17451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乙   烯</a:t>
            </a:r>
          </a:p>
        </p:txBody>
      </p:sp>
      <p:sp>
        <p:nvSpPr>
          <p:cNvPr id="22563" name="Text Box 35">
            <a:extLst>
              <a:ext uri="{FF2B5EF4-FFF2-40B4-BE49-F238E27FC236}">
                <a16:creationId xmlns:a16="http://schemas.microsoft.com/office/drawing/2014/main" id="{02F657A5-E725-4B87-B36A-0960EEC5BF61}"/>
              </a:ext>
            </a:extLst>
          </p:cNvPr>
          <p:cNvSpPr txBox="1">
            <a:spLocks noChangeArrowheads="1"/>
          </p:cNvSpPr>
          <p:nvPr/>
        </p:nvSpPr>
        <p:spPr bwMode="auto">
          <a:xfrm>
            <a:off x="3410217" y="1136039"/>
            <a:ext cx="303524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幼芽、幼根和未成熟的种子</a:t>
            </a:r>
          </a:p>
        </p:txBody>
      </p:sp>
      <p:sp>
        <p:nvSpPr>
          <p:cNvPr id="17444" name="Text Box 36">
            <a:extLst>
              <a:ext uri="{FF2B5EF4-FFF2-40B4-BE49-F238E27FC236}">
                <a16:creationId xmlns:a16="http://schemas.microsoft.com/office/drawing/2014/main" id="{C2C62789-32E6-445E-9FEE-2D667C1A33AA}"/>
              </a:ext>
            </a:extLst>
          </p:cNvPr>
          <p:cNvSpPr txBox="1">
            <a:spLocks noChangeArrowheads="1"/>
          </p:cNvSpPr>
          <p:nvPr/>
        </p:nvSpPr>
        <p:spPr bwMode="auto">
          <a:xfrm>
            <a:off x="7065692" y="1079685"/>
            <a:ext cx="3938876" cy="1041400"/>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促细胞伸长，植株增高</a:t>
            </a:r>
            <a:r>
              <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促进种子萌发和果实成熟</a:t>
            </a:r>
            <a:r>
              <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解除种子、块茎休眠</a:t>
            </a:r>
          </a:p>
        </p:txBody>
      </p:sp>
      <p:sp>
        <p:nvSpPr>
          <p:cNvPr id="22565" name="Text Box 37">
            <a:extLst>
              <a:ext uri="{FF2B5EF4-FFF2-40B4-BE49-F238E27FC236}">
                <a16:creationId xmlns:a16="http://schemas.microsoft.com/office/drawing/2014/main" id="{068FDDCE-F252-48FA-AAB0-C3C5EE66A71E}"/>
              </a:ext>
            </a:extLst>
          </p:cNvPr>
          <p:cNvSpPr txBox="1">
            <a:spLocks noChangeArrowheads="1"/>
          </p:cNvSpPr>
          <p:nvPr/>
        </p:nvSpPr>
        <p:spPr bwMode="auto">
          <a:xfrm>
            <a:off x="3422920" y="2575961"/>
            <a:ext cx="287006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主要是根尖</a:t>
            </a:r>
          </a:p>
        </p:txBody>
      </p:sp>
      <p:sp>
        <p:nvSpPr>
          <p:cNvPr id="17446" name="Text Box 38">
            <a:extLst>
              <a:ext uri="{FF2B5EF4-FFF2-40B4-BE49-F238E27FC236}">
                <a16:creationId xmlns:a16="http://schemas.microsoft.com/office/drawing/2014/main" id="{3B389E53-06A4-4C85-AB4B-05CDE5AB4556}"/>
              </a:ext>
            </a:extLst>
          </p:cNvPr>
          <p:cNvSpPr txBox="1">
            <a:spLocks noChangeArrowheads="1"/>
          </p:cNvSpPr>
          <p:nvPr/>
        </p:nvSpPr>
        <p:spPr bwMode="auto">
          <a:xfrm>
            <a:off x="7178444" y="2336677"/>
            <a:ext cx="2761320" cy="120032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促进细胞分裂</a:t>
            </a:r>
            <a:endPar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诱导芽的分化</a:t>
            </a:r>
            <a:endPar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防止植物衰老</a:t>
            </a:r>
          </a:p>
        </p:txBody>
      </p:sp>
      <p:sp>
        <p:nvSpPr>
          <p:cNvPr id="22567" name="Text Box 39">
            <a:extLst>
              <a:ext uri="{FF2B5EF4-FFF2-40B4-BE49-F238E27FC236}">
                <a16:creationId xmlns:a16="http://schemas.microsoft.com/office/drawing/2014/main" id="{1C45E641-034F-4E06-8490-90F0A34454FD}"/>
              </a:ext>
            </a:extLst>
          </p:cNvPr>
          <p:cNvSpPr txBox="1">
            <a:spLocks noChangeArrowheads="1"/>
          </p:cNvSpPr>
          <p:nvPr/>
        </p:nvSpPr>
        <p:spPr bwMode="auto">
          <a:xfrm>
            <a:off x="3404700" y="3883085"/>
            <a:ext cx="363324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根冠、萎蔫的叶片等，将要脱落的器官和组织中含量多</a:t>
            </a:r>
          </a:p>
        </p:txBody>
      </p:sp>
      <p:sp>
        <p:nvSpPr>
          <p:cNvPr id="17448" name="Text Box 40">
            <a:extLst>
              <a:ext uri="{FF2B5EF4-FFF2-40B4-BE49-F238E27FC236}">
                <a16:creationId xmlns:a16="http://schemas.microsoft.com/office/drawing/2014/main" id="{D8831937-6EF6-45B3-943E-A623462E4521}"/>
              </a:ext>
            </a:extLst>
          </p:cNvPr>
          <p:cNvSpPr txBox="1">
            <a:spLocks noChangeArrowheads="1"/>
          </p:cNvSpPr>
          <p:nvPr/>
        </p:nvSpPr>
        <p:spPr bwMode="auto">
          <a:xfrm>
            <a:off x="7107287" y="3886209"/>
            <a:ext cx="3855686" cy="120032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抑制细胞分裂和种子萌发，促进叶和果实的衰老和脱落；促进种子休眠，抑制发芽。</a:t>
            </a:r>
          </a:p>
        </p:txBody>
      </p:sp>
      <p:sp>
        <p:nvSpPr>
          <p:cNvPr id="22569" name="Text Box 41">
            <a:extLst>
              <a:ext uri="{FF2B5EF4-FFF2-40B4-BE49-F238E27FC236}">
                <a16:creationId xmlns:a16="http://schemas.microsoft.com/office/drawing/2014/main" id="{AB0EA883-18D2-4766-B2CD-AEBAA3A30107}"/>
              </a:ext>
            </a:extLst>
          </p:cNvPr>
          <p:cNvSpPr txBox="1">
            <a:spLocks noChangeArrowheads="1"/>
          </p:cNvSpPr>
          <p:nvPr/>
        </p:nvSpPr>
        <p:spPr bwMode="auto">
          <a:xfrm>
            <a:off x="3450573" y="5736673"/>
            <a:ext cx="305814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植物体各个部分</a:t>
            </a:r>
          </a:p>
        </p:txBody>
      </p:sp>
      <p:sp>
        <p:nvSpPr>
          <p:cNvPr id="17450" name="Text Box 42">
            <a:extLst>
              <a:ext uri="{FF2B5EF4-FFF2-40B4-BE49-F238E27FC236}">
                <a16:creationId xmlns:a16="http://schemas.microsoft.com/office/drawing/2014/main" id="{565143F2-BB66-4FFF-B788-5AC31C36C409}"/>
              </a:ext>
            </a:extLst>
          </p:cNvPr>
          <p:cNvSpPr txBox="1">
            <a:spLocks noChangeArrowheads="1"/>
          </p:cNvSpPr>
          <p:nvPr/>
        </p:nvSpPr>
        <p:spPr bwMode="auto">
          <a:xfrm>
            <a:off x="7139113" y="5448915"/>
            <a:ext cx="3855686" cy="120032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促进果实成熟</a:t>
            </a:r>
            <a:endPar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促进器官脱落</a:t>
            </a:r>
            <a:endParaRPr kumimoji="0" lang="en-US" altLang="zh-CN"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D2D8A">
                    <a:lumMod val="75000"/>
                  </a:srgbClr>
                </a:solidFill>
                <a:effectLst/>
                <a:uLnTx/>
                <a:uFillTx/>
                <a:latin typeface="微软雅黑" panose="020B0503020204020204" pitchFamily="34" charset="-122"/>
                <a:ea typeface="微软雅黑" panose="020B0503020204020204" pitchFamily="34" charset="-122"/>
                <a:cs typeface="+mn-cs"/>
              </a:rPr>
              <a:t>多开雌花（如黄瓜）等</a:t>
            </a:r>
          </a:p>
        </p:txBody>
      </p:sp>
      <p:sp>
        <p:nvSpPr>
          <p:cNvPr id="2" name="灯片编号占位符 1">
            <a:extLst>
              <a:ext uri="{FF2B5EF4-FFF2-40B4-BE49-F238E27FC236}">
                <a16:creationId xmlns:a16="http://schemas.microsoft.com/office/drawing/2014/main" id="{92733D5F-B5E6-4543-B83B-23047311274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C0AA256-1DAB-403B-8DAD-0673981D26B7}"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100" b="0" i="0" u="none" strike="noStrike" kern="1200" cap="none" spc="0" normalizeH="0" baseline="0" noProof="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23205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6561D-10FB-446A-BBD0-DD540701B0A7}"/>
              </a:ext>
            </a:extLst>
          </p:cNvPr>
          <p:cNvSpPr>
            <a:spLocks noGrp="1"/>
          </p:cNvSpPr>
          <p:nvPr>
            <p:ph type="title"/>
          </p:nvPr>
        </p:nvSpPr>
        <p:spPr/>
        <p:txBody>
          <a:bodyPr/>
          <a:lstStyle/>
          <a:p>
            <a:r>
              <a:rPr lang="zh-CN" altLang="en-US" sz="3600" b="1" dirty="0">
                <a:solidFill>
                  <a:srgbClr val="003399"/>
                </a:solidFill>
                <a:latin typeface="微软雅黑" panose="020B0503020204020204" pitchFamily="34" charset="-122"/>
                <a:ea typeface="微软雅黑" panose="020B0503020204020204" pitchFamily="34" charset="-122"/>
              </a:rPr>
              <a:t>植物激素应用在园艺上效果显著。回答下列问题：</a:t>
            </a:r>
            <a:endParaRPr lang="zh-CN" altLang="en-US" sz="3600" dirty="0"/>
          </a:p>
        </p:txBody>
      </p:sp>
      <p:sp>
        <p:nvSpPr>
          <p:cNvPr id="23554" name="Rectangle 3">
            <a:extLst>
              <a:ext uri="{FF2B5EF4-FFF2-40B4-BE49-F238E27FC236}">
                <a16:creationId xmlns:a16="http://schemas.microsoft.com/office/drawing/2014/main" id="{B001D532-1AAB-4466-831B-B8EC7F0EF8D3}"/>
              </a:ext>
            </a:extLst>
          </p:cNvPr>
          <p:cNvSpPr>
            <a:spLocks noGrp="1" noChangeArrowheads="1"/>
          </p:cNvSpPr>
          <p:nvPr>
            <p:ph type="body" idx="4294967295"/>
          </p:nvPr>
        </p:nvSpPr>
        <p:spPr>
          <a:xfrm>
            <a:off x="1104751" y="1144682"/>
            <a:ext cx="10319841" cy="4700587"/>
          </a:xfrm>
        </p:spPr>
        <p:txBody>
          <a:bodyPr/>
          <a:lstStyle/>
          <a:p>
            <a:pPr marL="457200" indent="-457200" eaLnBrk="1" hangingPunct="1">
              <a:spcBef>
                <a:spcPct val="40000"/>
              </a:spcBef>
              <a:buFont typeface="+mj-lt"/>
              <a:buAutoNum type="arabicPeriod"/>
            </a:pPr>
            <a:r>
              <a:rPr lang="zh-CN" altLang="en-US" sz="2600" b="1" dirty="0">
                <a:latin typeface="微软雅黑" panose="020B0503020204020204" pitchFamily="34" charset="-122"/>
                <a:ea typeface="微软雅黑" panose="020B0503020204020204" pitchFamily="34" charset="-122"/>
              </a:rPr>
              <a:t>成熟的香蕉不宜搬运和储存，蕉农在香蕉尚绿时及时采收，果贩如何处理以促进香蕉适时成熟？</a:t>
            </a:r>
          </a:p>
          <a:p>
            <a:pPr marL="457200" indent="-457200" eaLnBrk="1" hangingPunct="1">
              <a:buFont typeface="+mj-lt"/>
              <a:buAutoNum type="arabicPeriod"/>
            </a:pPr>
            <a:endParaRPr lang="zh-CN" altLang="en-US" sz="2600" b="1" dirty="0">
              <a:latin typeface="微软雅黑" panose="020B0503020204020204" pitchFamily="34" charset="-122"/>
              <a:ea typeface="微软雅黑" panose="020B0503020204020204" pitchFamily="34" charset="-122"/>
            </a:endParaRPr>
          </a:p>
          <a:p>
            <a:pPr marL="457200" indent="-457200" eaLnBrk="1" hangingPunct="1">
              <a:buFont typeface="+mj-lt"/>
              <a:buAutoNum type="arabicPeriod"/>
            </a:pPr>
            <a:r>
              <a:rPr lang="zh-CN" altLang="en-US" sz="2600" b="1" dirty="0">
                <a:latin typeface="微软雅黑" panose="020B0503020204020204" pitchFamily="34" charset="-122"/>
                <a:ea typeface="微软雅黑" panose="020B0503020204020204" pitchFamily="34" charset="-122"/>
              </a:rPr>
              <a:t>优良果树的繁殖常用扦插法，果农如何处理枝条使扦插成功？</a:t>
            </a:r>
          </a:p>
          <a:p>
            <a:pPr marL="457200" indent="-457200" eaLnBrk="1" hangingPunct="1">
              <a:buFont typeface="+mj-lt"/>
              <a:buAutoNum type="arabicPeriod"/>
            </a:pPr>
            <a:endParaRPr lang="zh-CN" altLang="en-US" sz="2600" b="1" dirty="0">
              <a:latin typeface="微软雅黑" panose="020B0503020204020204" pitchFamily="34" charset="-122"/>
              <a:ea typeface="微软雅黑" panose="020B0503020204020204" pitchFamily="34" charset="-122"/>
            </a:endParaRPr>
          </a:p>
          <a:p>
            <a:pPr marL="457200" indent="-457200" eaLnBrk="1" hangingPunct="1">
              <a:buFont typeface="+mj-lt"/>
              <a:buAutoNum type="arabicPeriod"/>
            </a:pPr>
            <a:r>
              <a:rPr lang="zh-CN" altLang="en-US" sz="2600" b="1" dirty="0">
                <a:latin typeface="微软雅黑" panose="020B0503020204020204" pitchFamily="34" charset="-122"/>
                <a:ea typeface="微软雅黑" panose="020B0503020204020204" pitchFamily="34" charset="-122"/>
              </a:rPr>
              <a:t>马铃薯在储存中易发芽而失去市场价值，农户应用哪一种激素抑制发芽？</a:t>
            </a:r>
          </a:p>
          <a:p>
            <a:pPr marL="457200" indent="-457200" eaLnBrk="1" hangingPunct="1">
              <a:buFont typeface="+mj-lt"/>
              <a:buAutoNum type="arabicPeriod"/>
            </a:pPr>
            <a:endParaRPr lang="zh-CN" altLang="en-US" sz="2600" b="1" dirty="0">
              <a:latin typeface="微软雅黑" panose="020B0503020204020204" pitchFamily="34" charset="-122"/>
              <a:ea typeface="微软雅黑" panose="020B0503020204020204" pitchFamily="34" charset="-122"/>
            </a:endParaRPr>
          </a:p>
          <a:p>
            <a:pPr marL="457200" indent="-457200" eaLnBrk="1" hangingPunct="1">
              <a:buFont typeface="+mj-lt"/>
              <a:buAutoNum type="arabicPeriod"/>
            </a:pPr>
            <a:r>
              <a:rPr lang="zh-CN" altLang="en-US" sz="2600" b="1" dirty="0">
                <a:latin typeface="微软雅黑" panose="020B0503020204020204" pitchFamily="34" charset="-122"/>
                <a:ea typeface="微软雅黑" panose="020B0503020204020204" pitchFamily="34" charset="-122"/>
              </a:rPr>
              <a:t>欲使矮茎花卉长高，使用哪一种植物激素最具功效？</a:t>
            </a:r>
          </a:p>
          <a:p>
            <a:pPr marL="457200" indent="-457200" eaLnBrk="1" hangingPunct="1">
              <a:buFont typeface="+mj-lt"/>
              <a:buAutoNum type="arabicPeriod"/>
            </a:pPr>
            <a:endParaRPr lang="zh-CN" altLang="en-US" sz="2600" b="1" dirty="0">
              <a:latin typeface="微软雅黑" panose="020B0503020204020204" pitchFamily="34" charset="-122"/>
              <a:ea typeface="微软雅黑" panose="020B0503020204020204" pitchFamily="34" charset="-122"/>
            </a:endParaRPr>
          </a:p>
          <a:p>
            <a:pPr marL="457200" indent="-457200" eaLnBrk="1" hangingPunct="1">
              <a:buFont typeface="+mj-lt"/>
              <a:buAutoNum type="arabicPeriod"/>
            </a:pPr>
            <a:r>
              <a:rPr lang="zh-CN" altLang="en-US" sz="2600" b="1" dirty="0">
                <a:latin typeface="微软雅黑" panose="020B0503020204020204" pitchFamily="34" charset="-122"/>
                <a:ea typeface="微软雅黑" panose="020B0503020204020204" pitchFamily="34" charset="-122"/>
              </a:rPr>
              <a:t>在植物细胞培养基中，要用哪些植物激素？</a:t>
            </a:r>
          </a:p>
        </p:txBody>
      </p:sp>
      <p:sp>
        <p:nvSpPr>
          <p:cNvPr id="163844" name="Text Box 4">
            <a:extLst>
              <a:ext uri="{FF2B5EF4-FFF2-40B4-BE49-F238E27FC236}">
                <a16:creationId xmlns:a16="http://schemas.microsoft.com/office/drawing/2014/main" id="{2DA22AFA-F314-4969-9409-253362472C88}"/>
              </a:ext>
            </a:extLst>
          </p:cNvPr>
          <p:cNvSpPr txBox="1">
            <a:spLocks noChangeArrowheads="1"/>
          </p:cNvSpPr>
          <p:nvPr/>
        </p:nvSpPr>
        <p:spPr bwMode="auto">
          <a:xfrm>
            <a:off x="1646089" y="2001631"/>
            <a:ext cx="1727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乙烯催熟</a:t>
            </a:r>
          </a:p>
        </p:txBody>
      </p:sp>
      <p:sp>
        <p:nvSpPr>
          <p:cNvPr id="163845" name="Text Box 5">
            <a:extLst>
              <a:ext uri="{FF2B5EF4-FFF2-40B4-BE49-F238E27FC236}">
                <a16:creationId xmlns:a16="http://schemas.microsoft.com/office/drawing/2014/main" id="{BEE27480-9725-45C6-92A0-2397A675B070}"/>
              </a:ext>
            </a:extLst>
          </p:cNvPr>
          <p:cNvSpPr txBox="1">
            <a:spLocks noChangeArrowheads="1"/>
          </p:cNvSpPr>
          <p:nvPr/>
        </p:nvSpPr>
        <p:spPr bwMode="auto">
          <a:xfrm>
            <a:off x="1557636" y="3001421"/>
            <a:ext cx="74882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适宜浓度的生长素类似物处理扦插枝条下端。 </a:t>
            </a:r>
          </a:p>
        </p:txBody>
      </p:sp>
      <p:sp>
        <p:nvSpPr>
          <p:cNvPr id="163846" name="Text Box 6">
            <a:extLst>
              <a:ext uri="{FF2B5EF4-FFF2-40B4-BE49-F238E27FC236}">
                <a16:creationId xmlns:a16="http://schemas.microsoft.com/office/drawing/2014/main" id="{1075E907-AE12-4EB7-9906-2A8C22913712}"/>
              </a:ext>
            </a:extLst>
          </p:cNvPr>
          <p:cNvSpPr txBox="1">
            <a:spLocks noChangeArrowheads="1"/>
          </p:cNvSpPr>
          <p:nvPr/>
        </p:nvSpPr>
        <p:spPr bwMode="auto">
          <a:xfrm>
            <a:off x="1646089" y="4328185"/>
            <a:ext cx="26638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脱落酸</a:t>
            </a:r>
          </a:p>
        </p:txBody>
      </p:sp>
      <p:sp>
        <p:nvSpPr>
          <p:cNvPr id="163847" name="Text Box 7">
            <a:extLst>
              <a:ext uri="{FF2B5EF4-FFF2-40B4-BE49-F238E27FC236}">
                <a16:creationId xmlns:a16="http://schemas.microsoft.com/office/drawing/2014/main" id="{15342A91-C7A3-4F72-BABD-4223257D0F33}"/>
              </a:ext>
            </a:extLst>
          </p:cNvPr>
          <p:cNvSpPr txBox="1">
            <a:spLocks noChangeArrowheads="1"/>
          </p:cNvSpPr>
          <p:nvPr/>
        </p:nvSpPr>
        <p:spPr bwMode="auto">
          <a:xfrm>
            <a:off x="1677883" y="5283460"/>
            <a:ext cx="17287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赤霉素</a:t>
            </a:r>
          </a:p>
        </p:txBody>
      </p:sp>
      <p:sp>
        <p:nvSpPr>
          <p:cNvPr id="163849" name="Text Box 9">
            <a:extLst>
              <a:ext uri="{FF2B5EF4-FFF2-40B4-BE49-F238E27FC236}">
                <a16:creationId xmlns:a16="http://schemas.microsoft.com/office/drawing/2014/main" id="{A29E0533-17C1-4AD9-9342-105F38C9CFAF}"/>
              </a:ext>
            </a:extLst>
          </p:cNvPr>
          <p:cNvSpPr txBox="1">
            <a:spLocks noChangeArrowheads="1"/>
          </p:cNvSpPr>
          <p:nvPr/>
        </p:nvSpPr>
        <p:spPr bwMode="auto">
          <a:xfrm>
            <a:off x="1643185" y="6236432"/>
            <a:ext cx="4248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细胞分裂素和生长素</a:t>
            </a:r>
          </a:p>
        </p:txBody>
      </p:sp>
      <p:sp>
        <p:nvSpPr>
          <p:cNvPr id="3" name="灯片编号占位符 2">
            <a:extLst>
              <a:ext uri="{FF2B5EF4-FFF2-40B4-BE49-F238E27FC236}">
                <a16:creationId xmlns:a16="http://schemas.microsoft.com/office/drawing/2014/main" id="{E6ED4EF0-BAA4-4508-A7B4-7EB739F8CDC8}"/>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6238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blinds(horizontal)">
                                      <p:cBhvr>
                                        <p:cTn id="7" dur="500"/>
                                        <p:tgtEl>
                                          <p:spTgt spid="163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blinds(horizontal)">
                                      <p:cBhvr>
                                        <p:cTn id="12" dur="500"/>
                                        <p:tgtEl>
                                          <p:spTgt spid="163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46"/>
                                        </p:tgtEl>
                                        <p:attrNameLst>
                                          <p:attrName>style.visibility</p:attrName>
                                        </p:attrNameLst>
                                      </p:cBhvr>
                                      <p:to>
                                        <p:strVal val="visible"/>
                                      </p:to>
                                    </p:set>
                                    <p:animEffect transition="in" filter="blinds(horizontal)">
                                      <p:cBhvr>
                                        <p:cTn id="17" dur="500"/>
                                        <p:tgtEl>
                                          <p:spTgt spid="163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47"/>
                                        </p:tgtEl>
                                        <p:attrNameLst>
                                          <p:attrName>style.visibility</p:attrName>
                                        </p:attrNameLst>
                                      </p:cBhvr>
                                      <p:to>
                                        <p:strVal val="visible"/>
                                      </p:to>
                                    </p:set>
                                    <p:animEffect transition="in" filter="blinds(horizontal)">
                                      <p:cBhvr>
                                        <p:cTn id="22" dur="500"/>
                                        <p:tgtEl>
                                          <p:spTgt spid="1638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849"/>
                                        </p:tgtEl>
                                        <p:attrNameLst>
                                          <p:attrName>style.visibility</p:attrName>
                                        </p:attrNameLst>
                                      </p:cBhvr>
                                      <p:to>
                                        <p:strVal val="visible"/>
                                      </p:to>
                                    </p:set>
                                    <p:animEffect transition="in" filter="blinds(horizontal)">
                                      <p:cBhvr>
                                        <p:cTn id="27" dur="500"/>
                                        <p:tgtEl>
                                          <p:spTgt spid="163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P spid="163845" grpId="0"/>
      <p:bldP spid="163846" grpId="0"/>
      <p:bldP spid="163847" grpId="0"/>
      <p:bldP spid="16384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AutoShape 4">
            <a:extLst>
              <a:ext uri="{FF2B5EF4-FFF2-40B4-BE49-F238E27FC236}">
                <a16:creationId xmlns:a16="http://schemas.microsoft.com/office/drawing/2014/main" id="{56724586-991B-4FA9-A34E-70AE7B563A3E}"/>
              </a:ext>
            </a:extLst>
          </p:cNvPr>
          <p:cNvSpPr>
            <a:spLocks noChangeArrowheads="1"/>
          </p:cNvSpPr>
          <p:nvPr/>
        </p:nvSpPr>
        <p:spPr bwMode="gray">
          <a:xfrm flipV="1">
            <a:off x="3526063" y="3872956"/>
            <a:ext cx="2707376" cy="1824414"/>
          </a:xfrm>
          <a:prstGeom prst="triangle">
            <a:avLst>
              <a:gd name="adj" fmla="val 50000"/>
            </a:avLst>
          </a:prstGeom>
          <a:gradFill rotWithShape="1">
            <a:gsLst>
              <a:gs pos="0">
                <a:schemeClr val="folHlink"/>
              </a:gs>
              <a:gs pos="100000">
                <a:schemeClr val="folHlink">
                  <a:gamma/>
                  <a:shade val="50980"/>
                  <a:invGamma/>
                </a:schemeClr>
              </a:gs>
            </a:gsLst>
            <a:lin ang="189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1685" name="AutoShape 5">
            <a:extLst>
              <a:ext uri="{FF2B5EF4-FFF2-40B4-BE49-F238E27FC236}">
                <a16:creationId xmlns:a16="http://schemas.microsoft.com/office/drawing/2014/main" id="{A8C98FB2-3747-4071-BFA4-A272519560D3}"/>
              </a:ext>
            </a:extLst>
          </p:cNvPr>
          <p:cNvSpPr>
            <a:spLocks noChangeArrowheads="1"/>
          </p:cNvSpPr>
          <p:nvPr/>
        </p:nvSpPr>
        <p:spPr bwMode="gray">
          <a:xfrm>
            <a:off x="6298365" y="2038486"/>
            <a:ext cx="2709312" cy="1826307"/>
          </a:xfrm>
          <a:prstGeom prst="triangle">
            <a:avLst>
              <a:gd name="adj" fmla="val 50000"/>
            </a:avLst>
          </a:prstGeom>
          <a:gradFill rotWithShape="1">
            <a:gsLst>
              <a:gs pos="0">
                <a:schemeClr val="accent2">
                  <a:gamma/>
                  <a:shade val="82353"/>
                  <a:invGamma/>
                </a:schemeClr>
              </a:gs>
              <a:gs pos="100000">
                <a:schemeClr val="accent2"/>
              </a:gs>
            </a:gsLst>
            <a:lin ang="189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endParaRPr>
          </a:p>
        </p:txBody>
      </p:sp>
      <p:sp>
        <p:nvSpPr>
          <p:cNvPr id="71686" name="AutoShape 6">
            <a:extLst>
              <a:ext uri="{FF2B5EF4-FFF2-40B4-BE49-F238E27FC236}">
                <a16:creationId xmlns:a16="http://schemas.microsoft.com/office/drawing/2014/main" id="{02649D0D-BE88-4995-AC6C-BD0526E90128}"/>
              </a:ext>
            </a:extLst>
          </p:cNvPr>
          <p:cNvSpPr>
            <a:spLocks noChangeArrowheads="1"/>
          </p:cNvSpPr>
          <p:nvPr/>
        </p:nvSpPr>
        <p:spPr bwMode="gray">
          <a:xfrm>
            <a:off x="3543596" y="1997430"/>
            <a:ext cx="2709313" cy="1826307"/>
          </a:xfrm>
          <a:prstGeom prst="triangle">
            <a:avLst>
              <a:gd name="adj" fmla="val 50000"/>
            </a:avLst>
          </a:prstGeom>
          <a:gradFill rotWithShape="1">
            <a:gsLst>
              <a:gs pos="0">
                <a:schemeClr val="accent2"/>
              </a:gs>
              <a:gs pos="100000">
                <a:schemeClr val="accent2">
                  <a:gamma/>
                  <a:shade val="76078"/>
                  <a:invGamma/>
                </a:schemeClr>
              </a:gs>
            </a:gsLst>
            <a:lin ang="27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1687" name="AutoShape 7">
            <a:extLst>
              <a:ext uri="{FF2B5EF4-FFF2-40B4-BE49-F238E27FC236}">
                <a16:creationId xmlns:a16="http://schemas.microsoft.com/office/drawing/2014/main" id="{2352A320-78BE-4D86-9C15-AC75B3B9C6E8}"/>
              </a:ext>
            </a:extLst>
          </p:cNvPr>
          <p:cNvSpPr>
            <a:spLocks noChangeArrowheads="1"/>
          </p:cNvSpPr>
          <p:nvPr/>
        </p:nvSpPr>
        <p:spPr bwMode="gray">
          <a:xfrm flipV="1">
            <a:off x="4891173" y="2017687"/>
            <a:ext cx="2709312" cy="1826307"/>
          </a:xfrm>
          <a:prstGeom prst="triangle">
            <a:avLst>
              <a:gd name="adj" fmla="val 50000"/>
            </a:avLst>
          </a:prstGeom>
          <a:gradFill rotWithShape="1">
            <a:gsLst>
              <a:gs pos="0">
                <a:schemeClr val="accent2">
                  <a:gamma/>
                  <a:shade val="60392"/>
                  <a:invGamma/>
                </a:schemeClr>
              </a:gs>
              <a:gs pos="100000">
                <a:schemeClr val="accent2"/>
              </a:gs>
            </a:gsLst>
            <a:lin ang="5400000" scaled="1"/>
          </a:gradFill>
          <a:ln w="28575" algn="ctr">
            <a:solidFill>
              <a:srgbClr val="FFFFFF"/>
            </a:solidFill>
            <a:miter lim="800000"/>
            <a:headEnd/>
            <a:tailEnd/>
          </a:ln>
          <a:effectLst>
            <a:outerShdw dist="35921" dir="2700000" algn="ctr" rotWithShape="0">
              <a:srgbClr val="80808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1688" name="AutoShape 8">
            <a:extLst>
              <a:ext uri="{FF2B5EF4-FFF2-40B4-BE49-F238E27FC236}">
                <a16:creationId xmlns:a16="http://schemas.microsoft.com/office/drawing/2014/main" id="{11EA8FA5-D0B7-42B5-BA17-95CF0FF49284}"/>
              </a:ext>
            </a:extLst>
          </p:cNvPr>
          <p:cNvSpPr>
            <a:spLocks noChangeArrowheads="1"/>
          </p:cNvSpPr>
          <p:nvPr/>
        </p:nvSpPr>
        <p:spPr bwMode="gray">
          <a:xfrm>
            <a:off x="4918762" y="3930879"/>
            <a:ext cx="2707376" cy="1826306"/>
          </a:xfrm>
          <a:prstGeom prst="triangle">
            <a:avLst>
              <a:gd name="adj" fmla="val 50000"/>
            </a:avLst>
          </a:prstGeom>
          <a:gradFill rotWithShape="1">
            <a:gsLst>
              <a:gs pos="0">
                <a:schemeClr val="folHlink">
                  <a:gamma/>
                  <a:shade val="76078"/>
                  <a:invGamma/>
                </a:schemeClr>
              </a:gs>
              <a:gs pos="100000">
                <a:schemeClr val="folHlink"/>
              </a:gs>
            </a:gsLst>
            <a:lin ang="54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1689" name="AutoShape 9">
            <a:extLst>
              <a:ext uri="{FF2B5EF4-FFF2-40B4-BE49-F238E27FC236}">
                <a16:creationId xmlns:a16="http://schemas.microsoft.com/office/drawing/2014/main" id="{9A6234F2-887E-420E-8EDF-5171B4C8624B}"/>
              </a:ext>
            </a:extLst>
          </p:cNvPr>
          <p:cNvSpPr>
            <a:spLocks noChangeArrowheads="1"/>
          </p:cNvSpPr>
          <p:nvPr/>
        </p:nvSpPr>
        <p:spPr bwMode="gray">
          <a:xfrm flipV="1">
            <a:off x="6302818" y="3909342"/>
            <a:ext cx="2707376" cy="1824414"/>
          </a:xfrm>
          <a:prstGeom prst="triangle">
            <a:avLst>
              <a:gd name="adj" fmla="val 50000"/>
            </a:avLst>
          </a:prstGeom>
          <a:gradFill rotWithShape="1">
            <a:gsLst>
              <a:gs pos="0">
                <a:schemeClr val="folHlink">
                  <a:gamma/>
                  <a:shade val="72941"/>
                  <a:invGamma/>
                </a:schemeClr>
              </a:gs>
              <a:gs pos="100000">
                <a:schemeClr val="folHlink"/>
              </a:gs>
            </a:gsLst>
            <a:lin ang="2700000" scaled="1"/>
          </a:gradFill>
          <a:ln w="28575" algn="ctr">
            <a:solidFill>
              <a:srgbClr val="FFFFFF"/>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1690" name="Rectangle 10">
            <a:extLst>
              <a:ext uri="{FF2B5EF4-FFF2-40B4-BE49-F238E27FC236}">
                <a16:creationId xmlns:a16="http://schemas.microsoft.com/office/drawing/2014/main" id="{C2A97C3C-C4B1-4CCB-B940-BBDC37532D2D}"/>
              </a:ext>
            </a:extLst>
          </p:cNvPr>
          <p:cNvSpPr>
            <a:spLocks noChangeArrowheads="1"/>
          </p:cNvSpPr>
          <p:nvPr/>
        </p:nvSpPr>
        <p:spPr bwMode="white">
          <a:xfrm>
            <a:off x="5474592" y="2063483"/>
            <a:ext cx="14602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rPr>
              <a:t>促进植物生长</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endParaRPr>
          </a:p>
        </p:txBody>
      </p:sp>
      <p:sp>
        <p:nvSpPr>
          <p:cNvPr id="71691" name="Rectangle 11">
            <a:extLst>
              <a:ext uri="{FF2B5EF4-FFF2-40B4-BE49-F238E27FC236}">
                <a16:creationId xmlns:a16="http://schemas.microsoft.com/office/drawing/2014/main" id="{46A5974C-57A8-4ACF-BA66-488ADEEABFF6}"/>
              </a:ext>
            </a:extLst>
          </p:cNvPr>
          <p:cNvSpPr>
            <a:spLocks noChangeArrowheads="1"/>
          </p:cNvSpPr>
          <p:nvPr/>
        </p:nvSpPr>
        <p:spPr bwMode="white">
          <a:xfrm>
            <a:off x="4052971" y="3958986"/>
            <a:ext cx="14602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rPr>
              <a:t>调节种子发芽</a:t>
            </a:r>
            <a:endPar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endParaRPr>
          </a:p>
        </p:txBody>
      </p:sp>
      <p:sp>
        <p:nvSpPr>
          <p:cNvPr id="71692" name="Rectangle 12">
            <a:extLst>
              <a:ext uri="{FF2B5EF4-FFF2-40B4-BE49-F238E27FC236}">
                <a16:creationId xmlns:a16="http://schemas.microsoft.com/office/drawing/2014/main" id="{A2D7AF3A-C0E3-44F5-AA16-FC2EBE8A4C25}"/>
              </a:ext>
            </a:extLst>
          </p:cNvPr>
          <p:cNvSpPr>
            <a:spLocks noChangeArrowheads="1"/>
          </p:cNvSpPr>
          <p:nvPr/>
        </p:nvSpPr>
        <p:spPr bwMode="white">
          <a:xfrm>
            <a:off x="7002484" y="4012518"/>
            <a:ext cx="14602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rPr>
              <a:t>促进果实成熟</a:t>
            </a:r>
            <a:endPar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endParaRPr>
          </a:p>
        </p:txBody>
      </p:sp>
      <p:sp>
        <p:nvSpPr>
          <p:cNvPr id="71693" name="Rectangle 13">
            <a:extLst>
              <a:ext uri="{FF2B5EF4-FFF2-40B4-BE49-F238E27FC236}">
                <a16:creationId xmlns:a16="http://schemas.microsoft.com/office/drawing/2014/main" id="{BD0E7C99-9759-4966-912A-C9BF647FB8C3}"/>
              </a:ext>
            </a:extLst>
          </p:cNvPr>
          <p:cNvSpPr>
            <a:spLocks noChangeArrowheads="1"/>
          </p:cNvSpPr>
          <p:nvPr/>
        </p:nvSpPr>
        <p:spPr bwMode="white">
          <a:xfrm>
            <a:off x="5237771" y="4775856"/>
            <a:ext cx="21089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rPr>
              <a:t>促进果实</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rPr>
              <a:t>坐果和生长</a:t>
            </a:r>
            <a:endPar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华文新魏" panose="02010800040101010101" pitchFamily="2" charset="-122"/>
              <a:cs typeface="+mn-cs"/>
            </a:endParaRPr>
          </a:p>
        </p:txBody>
      </p:sp>
      <p:sp>
        <p:nvSpPr>
          <p:cNvPr id="71695" name="Rectangle 15">
            <a:extLst>
              <a:ext uri="{FF2B5EF4-FFF2-40B4-BE49-F238E27FC236}">
                <a16:creationId xmlns:a16="http://schemas.microsoft.com/office/drawing/2014/main" id="{0370B27C-4CBC-4164-97C6-C23213D565C4}"/>
              </a:ext>
            </a:extLst>
          </p:cNvPr>
          <p:cNvSpPr>
            <a:spLocks noChangeArrowheads="1"/>
          </p:cNvSpPr>
          <p:nvPr/>
        </p:nvSpPr>
        <p:spPr bwMode="gray">
          <a:xfrm>
            <a:off x="8058259" y="2194935"/>
            <a:ext cx="25050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生长素、细胞分裂素</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696" name="Rectangle 16">
            <a:extLst>
              <a:ext uri="{FF2B5EF4-FFF2-40B4-BE49-F238E27FC236}">
                <a16:creationId xmlns:a16="http://schemas.microsoft.com/office/drawing/2014/main" id="{2A18F895-5002-448A-96A5-02DD176087C6}"/>
              </a:ext>
            </a:extLst>
          </p:cNvPr>
          <p:cNvSpPr>
            <a:spLocks noChangeArrowheads="1"/>
          </p:cNvSpPr>
          <p:nvPr/>
        </p:nvSpPr>
        <p:spPr bwMode="gray">
          <a:xfrm>
            <a:off x="1508168" y="4717912"/>
            <a:ext cx="28684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赤霉素、脱落酸</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697" name="Rectangle 17">
            <a:extLst>
              <a:ext uri="{FF2B5EF4-FFF2-40B4-BE49-F238E27FC236}">
                <a16:creationId xmlns:a16="http://schemas.microsoft.com/office/drawing/2014/main" id="{F5209DCE-2DB0-419D-B6C2-D0401F6D0BB4}"/>
              </a:ext>
            </a:extLst>
          </p:cNvPr>
          <p:cNvSpPr>
            <a:spLocks noChangeArrowheads="1"/>
          </p:cNvSpPr>
          <p:nvPr/>
        </p:nvSpPr>
        <p:spPr bwMode="gray">
          <a:xfrm>
            <a:off x="8298759" y="4625093"/>
            <a:ext cx="24053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脱落酸、乙烯</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698" name="Rectangle 18">
            <a:extLst>
              <a:ext uri="{FF2B5EF4-FFF2-40B4-BE49-F238E27FC236}">
                <a16:creationId xmlns:a16="http://schemas.microsoft.com/office/drawing/2014/main" id="{B245A7D8-77F4-4064-B8BD-20C2CBF58BC5}"/>
              </a:ext>
            </a:extLst>
          </p:cNvPr>
          <p:cNvSpPr>
            <a:spLocks noChangeArrowheads="1"/>
          </p:cNvSpPr>
          <p:nvPr/>
        </p:nvSpPr>
        <p:spPr bwMode="gray">
          <a:xfrm>
            <a:off x="4439816" y="1412776"/>
            <a:ext cx="36892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生长素、细胞分裂素</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699" name="Rectangle 19">
            <a:extLst>
              <a:ext uri="{FF2B5EF4-FFF2-40B4-BE49-F238E27FC236}">
                <a16:creationId xmlns:a16="http://schemas.microsoft.com/office/drawing/2014/main" id="{F70375D1-1B42-4440-870D-66A5577CBD7A}"/>
              </a:ext>
            </a:extLst>
          </p:cNvPr>
          <p:cNvSpPr>
            <a:spLocks noChangeArrowheads="1"/>
          </p:cNvSpPr>
          <p:nvPr/>
        </p:nvSpPr>
        <p:spPr bwMode="gray">
          <a:xfrm>
            <a:off x="3996303" y="5845544"/>
            <a:ext cx="48365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生长素、细胞分裂素、赤霉素</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700" name="Rectangle 20">
            <a:extLst>
              <a:ext uri="{FF2B5EF4-FFF2-40B4-BE49-F238E27FC236}">
                <a16:creationId xmlns:a16="http://schemas.microsoft.com/office/drawing/2014/main" id="{31253DB0-E461-4299-B3A6-E4B7DAA994E7}"/>
              </a:ext>
            </a:extLst>
          </p:cNvPr>
          <p:cNvSpPr>
            <a:spLocks noChangeArrowheads="1"/>
          </p:cNvSpPr>
          <p:nvPr/>
        </p:nvSpPr>
        <p:spPr bwMode="white">
          <a:xfrm>
            <a:off x="3996303" y="2350244"/>
            <a:ext cx="17772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rPr>
              <a:t>诱导</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rPr>
              <a:t>愈伤组织</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endParaRPr>
          </a:p>
        </p:txBody>
      </p:sp>
      <p:sp>
        <p:nvSpPr>
          <p:cNvPr id="71701" name="Rectangle 21">
            <a:extLst>
              <a:ext uri="{FF2B5EF4-FFF2-40B4-BE49-F238E27FC236}">
                <a16:creationId xmlns:a16="http://schemas.microsoft.com/office/drawing/2014/main" id="{3BB7D438-ED02-4AB7-BE47-98805B485918}"/>
              </a:ext>
            </a:extLst>
          </p:cNvPr>
          <p:cNvSpPr>
            <a:spLocks noChangeArrowheads="1"/>
          </p:cNvSpPr>
          <p:nvPr/>
        </p:nvSpPr>
        <p:spPr bwMode="white">
          <a:xfrm>
            <a:off x="7002484" y="2704663"/>
            <a:ext cx="14602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rPr>
              <a:t>延缓叶片衰老</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endParaRPr>
          </a:p>
        </p:txBody>
      </p:sp>
      <p:grpSp>
        <p:nvGrpSpPr>
          <p:cNvPr id="2" name="Group 22">
            <a:extLst>
              <a:ext uri="{FF2B5EF4-FFF2-40B4-BE49-F238E27FC236}">
                <a16:creationId xmlns:a16="http://schemas.microsoft.com/office/drawing/2014/main" id="{DF865233-E082-40B1-A4EF-6F45551044BD}"/>
              </a:ext>
            </a:extLst>
          </p:cNvPr>
          <p:cNvGrpSpPr>
            <a:grpSpLocks/>
          </p:cNvGrpSpPr>
          <p:nvPr/>
        </p:nvGrpSpPr>
        <p:grpSpPr bwMode="auto">
          <a:xfrm>
            <a:off x="5185940" y="3008214"/>
            <a:ext cx="1959846" cy="1285038"/>
            <a:chOff x="2363" y="2075"/>
            <a:chExt cx="1210" cy="812"/>
          </a:xfrm>
        </p:grpSpPr>
        <p:sp>
          <p:nvSpPr>
            <p:cNvPr id="25624" name="AutoShape 23">
              <a:extLst>
                <a:ext uri="{FF2B5EF4-FFF2-40B4-BE49-F238E27FC236}">
                  <a16:creationId xmlns:a16="http://schemas.microsoft.com/office/drawing/2014/main" id="{BC7AC98E-C399-451B-88BD-554EF9EC346A}"/>
                </a:ext>
              </a:extLst>
            </p:cNvPr>
            <p:cNvSpPr>
              <a:spLocks noChangeArrowheads="1"/>
            </p:cNvSpPr>
            <p:nvPr/>
          </p:nvSpPr>
          <p:spPr bwMode="gray">
            <a:xfrm>
              <a:off x="2363" y="2075"/>
              <a:ext cx="1210" cy="812"/>
            </a:xfrm>
            <a:prstGeom prst="hexagon">
              <a:avLst>
                <a:gd name="adj" fmla="val 37254"/>
                <a:gd name="vf" fmla="val 115470"/>
              </a:avLst>
            </a:prstGeom>
            <a:solidFill>
              <a:srgbClr val="F8F8F8">
                <a:alpha val="50195"/>
              </a:srgbClr>
            </a:solidFill>
            <a:ln w="19050" algn="ctr">
              <a:solidFill>
                <a:srgbClr val="F8F8F8"/>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5" name="AutoShape 24">
              <a:extLst>
                <a:ext uri="{FF2B5EF4-FFF2-40B4-BE49-F238E27FC236}">
                  <a16:creationId xmlns:a16="http://schemas.microsoft.com/office/drawing/2014/main" id="{AE749F53-2C7E-46BE-9C18-594FC8ACD808}"/>
                </a:ext>
              </a:extLst>
            </p:cNvPr>
            <p:cNvSpPr>
              <a:spLocks noChangeArrowheads="1"/>
            </p:cNvSpPr>
            <p:nvPr/>
          </p:nvSpPr>
          <p:spPr bwMode="gray">
            <a:xfrm>
              <a:off x="2395" y="2095"/>
              <a:ext cx="1138" cy="764"/>
            </a:xfrm>
            <a:prstGeom prst="hexagon">
              <a:avLst>
                <a:gd name="adj" fmla="val 37238"/>
                <a:gd name="vf" fmla="val 115470"/>
              </a:avLst>
            </a:prstGeom>
            <a:solidFill>
              <a:srgbClr val="F8F8F8"/>
            </a:solidFill>
            <a:ln w="19050" algn="ctr">
              <a:solidFill>
                <a:srgbClr val="F8F8F8"/>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1705" name="Rectangle 25">
            <a:extLst>
              <a:ext uri="{FF2B5EF4-FFF2-40B4-BE49-F238E27FC236}">
                <a16:creationId xmlns:a16="http://schemas.microsoft.com/office/drawing/2014/main" id="{B0E71BDE-E1DF-4909-A9BD-92578632DBC0}"/>
              </a:ext>
            </a:extLst>
          </p:cNvPr>
          <p:cNvSpPr>
            <a:spLocks noChangeArrowheads="1"/>
          </p:cNvSpPr>
          <p:nvPr/>
        </p:nvSpPr>
        <p:spPr bwMode="auto">
          <a:xfrm>
            <a:off x="5501844" y="3122666"/>
            <a:ext cx="1314955" cy="1077218"/>
          </a:xfrm>
          <a:prstGeom prst="rect">
            <a:avLst/>
          </a:prstGeom>
          <a:noFill/>
          <a:ln w="9525">
            <a:noFill/>
            <a:miter lim="800000"/>
            <a:headEnd/>
            <a:tailEnd/>
          </a:ln>
          <a:effec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促进作用</a:t>
            </a:r>
          </a:p>
        </p:txBody>
      </p:sp>
      <p:sp>
        <p:nvSpPr>
          <p:cNvPr id="71706" name="Rectangle 26">
            <a:extLst>
              <a:ext uri="{FF2B5EF4-FFF2-40B4-BE49-F238E27FC236}">
                <a16:creationId xmlns:a16="http://schemas.microsoft.com/office/drawing/2014/main" id="{8F3E1B8C-14C8-4077-A1AE-2A359E4016BE}"/>
              </a:ext>
            </a:extLst>
          </p:cNvPr>
          <p:cNvSpPr>
            <a:spLocks noChangeArrowheads="1"/>
          </p:cNvSpPr>
          <p:nvPr/>
        </p:nvSpPr>
        <p:spPr bwMode="gray">
          <a:xfrm>
            <a:off x="1890962" y="2306802"/>
            <a:ext cx="25628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rPr>
              <a:t>生长素、细胞分裂素</a:t>
            </a:r>
            <a:endParaRPr kumimoji="0" lang="en-US" altLang="zh-CN" sz="2800" b="1" i="0" u="none" strike="noStrike" kern="1200" cap="none" spc="0" normalizeH="0" baseline="0" noProof="0" dirty="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71707" name="Text Box 27">
            <a:extLst>
              <a:ext uri="{FF2B5EF4-FFF2-40B4-BE49-F238E27FC236}">
                <a16:creationId xmlns:a16="http://schemas.microsoft.com/office/drawing/2014/main" id="{C26BAD54-7553-410E-9186-946D39571968}"/>
              </a:ext>
            </a:extLst>
          </p:cNvPr>
          <p:cNvSpPr txBox="1">
            <a:spLocks noChangeArrowheads="1"/>
          </p:cNvSpPr>
          <p:nvPr/>
        </p:nvSpPr>
        <p:spPr bwMode="auto">
          <a:xfrm>
            <a:off x="797753" y="1390359"/>
            <a:ext cx="2735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Char char="•"/>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促进作用：</a:t>
            </a:r>
          </a:p>
        </p:txBody>
      </p:sp>
      <p:sp>
        <p:nvSpPr>
          <p:cNvPr id="3" name="标题 2">
            <a:extLst>
              <a:ext uri="{FF2B5EF4-FFF2-40B4-BE49-F238E27FC236}">
                <a16:creationId xmlns:a16="http://schemas.microsoft.com/office/drawing/2014/main" id="{C4764BF4-84B2-4352-B738-2514518AB175}"/>
              </a:ext>
            </a:extLst>
          </p:cNvPr>
          <p:cNvSpPr>
            <a:spLocks noGrp="1"/>
          </p:cNvSpPr>
          <p:nvPr>
            <p:ph type="title"/>
          </p:nvPr>
        </p:nvSpPr>
        <p:spPr>
          <a:xfrm>
            <a:off x="1055440" y="143161"/>
            <a:ext cx="10972800" cy="796950"/>
          </a:xfrm>
        </p:spPr>
        <p:txBody>
          <a:bodyPr>
            <a:noAutofit/>
          </a:bodyPr>
          <a:lstStyle/>
          <a:p>
            <a:r>
              <a:rPr lang="zh-CN" altLang="en-US" sz="3600" b="1" dirty="0"/>
              <a:t>植物激素间的相互作用</a:t>
            </a:r>
            <a:endParaRPr lang="zh-CN" altLang="en-US" sz="3600" dirty="0"/>
          </a:p>
        </p:txBody>
      </p:sp>
      <p:sp>
        <p:nvSpPr>
          <p:cNvPr id="27" name="Rectangle 20">
            <a:extLst>
              <a:ext uri="{FF2B5EF4-FFF2-40B4-BE49-F238E27FC236}">
                <a16:creationId xmlns:a16="http://schemas.microsoft.com/office/drawing/2014/main" id="{D49CB3F3-EFBF-41B6-9078-40749224F6FE}"/>
              </a:ext>
            </a:extLst>
          </p:cNvPr>
          <p:cNvSpPr>
            <a:spLocks noChangeArrowheads="1"/>
          </p:cNvSpPr>
          <p:nvPr/>
        </p:nvSpPr>
        <p:spPr bwMode="white">
          <a:xfrm>
            <a:off x="3598680" y="3220648"/>
            <a:ext cx="17772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rPr>
              <a:t>分化</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华文新魏" panose="02010800040101010101" pitchFamily="2" charset="-122"/>
              <a:cs typeface="+mn-cs"/>
            </a:endParaRPr>
          </a:p>
        </p:txBody>
      </p:sp>
      <p:sp>
        <p:nvSpPr>
          <p:cNvPr id="4" name="灯片编号占位符 3">
            <a:extLst>
              <a:ext uri="{FF2B5EF4-FFF2-40B4-BE49-F238E27FC236}">
                <a16:creationId xmlns:a16="http://schemas.microsoft.com/office/drawing/2014/main" id="{F11739E7-66A6-4295-9742-19705452D104}"/>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grpSp>
        <p:nvGrpSpPr>
          <p:cNvPr id="28" name="Group 5">
            <a:extLst>
              <a:ext uri="{FF2B5EF4-FFF2-40B4-BE49-F238E27FC236}">
                <a16:creationId xmlns:a16="http://schemas.microsoft.com/office/drawing/2014/main" id="{D26B5577-BA9A-454B-8805-2FAD189AD656}"/>
              </a:ext>
            </a:extLst>
          </p:cNvPr>
          <p:cNvGrpSpPr>
            <a:grpSpLocks/>
          </p:cNvGrpSpPr>
          <p:nvPr/>
        </p:nvGrpSpPr>
        <p:grpSpPr bwMode="auto">
          <a:xfrm>
            <a:off x="335360" y="280986"/>
            <a:ext cx="569913" cy="520701"/>
            <a:chOff x="1452" y="1323"/>
            <a:chExt cx="359" cy="328"/>
          </a:xfrm>
        </p:grpSpPr>
        <p:grpSp>
          <p:nvGrpSpPr>
            <p:cNvPr id="29" name="Group 6">
              <a:extLst>
                <a:ext uri="{FF2B5EF4-FFF2-40B4-BE49-F238E27FC236}">
                  <a16:creationId xmlns:a16="http://schemas.microsoft.com/office/drawing/2014/main" id="{630DF6D5-5238-44DD-8245-3404323AF7E4}"/>
                </a:ext>
              </a:extLst>
            </p:cNvPr>
            <p:cNvGrpSpPr>
              <a:grpSpLocks/>
            </p:cNvGrpSpPr>
            <p:nvPr/>
          </p:nvGrpSpPr>
          <p:grpSpPr bwMode="auto">
            <a:xfrm>
              <a:off x="1452" y="1323"/>
              <a:ext cx="359" cy="328"/>
              <a:chOff x="624" y="1575"/>
              <a:chExt cx="1169" cy="1181"/>
            </a:xfrm>
          </p:grpSpPr>
          <p:sp>
            <p:nvSpPr>
              <p:cNvPr id="31" name="Oval 7">
                <a:extLst>
                  <a:ext uri="{FF2B5EF4-FFF2-40B4-BE49-F238E27FC236}">
                    <a16:creationId xmlns:a16="http://schemas.microsoft.com/office/drawing/2014/main" id="{D81C9810-3072-46E4-8144-3BF28BFA6F27}"/>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Oval 8">
                <a:extLst>
                  <a:ext uri="{FF2B5EF4-FFF2-40B4-BE49-F238E27FC236}">
                    <a16:creationId xmlns:a16="http://schemas.microsoft.com/office/drawing/2014/main" id="{1B43BA99-5B18-45A4-AEE1-438DCE4613E1}"/>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Oval 9">
                <a:extLst>
                  <a:ext uri="{FF2B5EF4-FFF2-40B4-BE49-F238E27FC236}">
                    <a16:creationId xmlns:a16="http://schemas.microsoft.com/office/drawing/2014/main" id="{1B19BD68-6DF7-46C2-8296-39D4A09DA52A}"/>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Oval 10">
                <a:extLst>
                  <a:ext uri="{FF2B5EF4-FFF2-40B4-BE49-F238E27FC236}">
                    <a16:creationId xmlns:a16="http://schemas.microsoft.com/office/drawing/2014/main" id="{AB7018EB-B109-4F27-8F20-CA5030D2A9A6}"/>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Oval 11">
                <a:extLst>
                  <a:ext uri="{FF2B5EF4-FFF2-40B4-BE49-F238E27FC236}">
                    <a16:creationId xmlns:a16="http://schemas.microsoft.com/office/drawing/2014/main" id="{A163292E-EA44-4D8C-820D-24490C6619F1}"/>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6" name="Group 12">
                <a:extLst>
                  <a:ext uri="{FF2B5EF4-FFF2-40B4-BE49-F238E27FC236}">
                    <a16:creationId xmlns:a16="http://schemas.microsoft.com/office/drawing/2014/main" id="{ED4E31A2-C03F-4159-A4E7-7A8225613D17}"/>
                  </a:ext>
                </a:extLst>
              </p:cNvPr>
              <p:cNvGrpSpPr>
                <a:grpSpLocks/>
              </p:cNvGrpSpPr>
              <p:nvPr/>
            </p:nvGrpSpPr>
            <p:grpSpPr bwMode="auto">
              <a:xfrm>
                <a:off x="776" y="1687"/>
                <a:ext cx="947" cy="952"/>
                <a:chOff x="4166" y="1706"/>
                <a:chExt cx="1252" cy="1252"/>
              </a:xfrm>
            </p:grpSpPr>
            <p:sp>
              <p:nvSpPr>
                <p:cNvPr id="37" name="Oval 13">
                  <a:extLst>
                    <a:ext uri="{FF2B5EF4-FFF2-40B4-BE49-F238E27FC236}">
                      <a16:creationId xmlns:a16="http://schemas.microsoft.com/office/drawing/2014/main" id="{F6CF0EE6-904E-4689-911E-DF77AC1F8437}"/>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 name="Oval 14">
                  <a:extLst>
                    <a:ext uri="{FF2B5EF4-FFF2-40B4-BE49-F238E27FC236}">
                      <a16:creationId xmlns:a16="http://schemas.microsoft.com/office/drawing/2014/main" id="{404C533B-1059-4305-9934-3B26FD415553}"/>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 name="Oval 15">
                  <a:extLst>
                    <a:ext uri="{FF2B5EF4-FFF2-40B4-BE49-F238E27FC236}">
                      <a16:creationId xmlns:a16="http://schemas.microsoft.com/office/drawing/2014/main" id="{7A87DB9C-3FBE-4AF7-8B53-CA5CF6DF1F9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0" name="Oval 16">
                  <a:extLst>
                    <a:ext uri="{FF2B5EF4-FFF2-40B4-BE49-F238E27FC236}">
                      <a16:creationId xmlns:a16="http://schemas.microsoft.com/office/drawing/2014/main" id="{A341BACE-1195-4719-A8BF-08520A228048}"/>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30" name="Text Box 17">
              <a:extLst>
                <a:ext uri="{FF2B5EF4-FFF2-40B4-BE49-F238E27FC236}">
                  <a16:creationId xmlns:a16="http://schemas.microsoft.com/office/drawing/2014/main" id="{00DDF0B2-B10F-4374-B2D5-8B997939FDD4}"/>
                </a:ext>
              </a:extLst>
            </p:cNvPr>
            <p:cNvSpPr txBox="1">
              <a:spLocks noChangeArrowheads="1"/>
            </p:cNvSpPr>
            <p:nvPr/>
          </p:nvSpPr>
          <p:spPr bwMode="auto">
            <a:xfrm>
              <a:off x="1520" y="1351"/>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grpSp>
    </p:spTree>
    <p:extLst>
      <p:ext uri="{BB962C8B-B14F-4D97-AF65-F5344CB8AC3E}">
        <p14:creationId xmlns:p14="http://schemas.microsoft.com/office/powerpoint/2010/main" val="3033513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blinds(horizontal)">
                                      <p:cBhvr>
                                        <p:cTn id="11" dur="500"/>
                                        <p:tgtEl>
                                          <p:spTgt spid="7168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1685"/>
                                        </p:tgtEl>
                                        <p:attrNameLst>
                                          <p:attrName>style.visibility</p:attrName>
                                        </p:attrNameLst>
                                      </p:cBhvr>
                                      <p:to>
                                        <p:strVal val="visible"/>
                                      </p:to>
                                    </p:set>
                                    <p:animEffect transition="in" filter="blinds(horizontal)">
                                      <p:cBhvr>
                                        <p:cTn id="14" dur="500"/>
                                        <p:tgtEl>
                                          <p:spTgt spid="7168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1686"/>
                                        </p:tgtEl>
                                        <p:attrNameLst>
                                          <p:attrName>style.visibility</p:attrName>
                                        </p:attrNameLst>
                                      </p:cBhvr>
                                      <p:to>
                                        <p:strVal val="visible"/>
                                      </p:to>
                                    </p:set>
                                    <p:animEffect transition="in" filter="blinds(horizontal)">
                                      <p:cBhvr>
                                        <p:cTn id="17" dur="500"/>
                                        <p:tgtEl>
                                          <p:spTgt spid="7168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1687"/>
                                        </p:tgtEl>
                                        <p:attrNameLst>
                                          <p:attrName>style.visibility</p:attrName>
                                        </p:attrNameLst>
                                      </p:cBhvr>
                                      <p:to>
                                        <p:strVal val="visible"/>
                                      </p:to>
                                    </p:set>
                                    <p:animEffect transition="in" filter="blinds(horizontal)">
                                      <p:cBhvr>
                                        <p:cTn id="20" dur="500"/>
                                        <p:tgtEl>
                                          <p:spTgt spid="7168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1688"/>
                                        </p:tgtEl>
                                        <p:attrNameLst>
                                          <p:attrName>style.visibility</p:attrName>
                                        </p:attrNameLst>
                                      </p:cBhvr>
                                      <p:to>
                                        <p:strVal val="visible"/>
                                      </p:to>
                                    </p:set>
                                    <p:animEffect transition="in" filter="blinds(horizontal)">
                                      <p:cBhvr>
                                        <p:cTn id="23" dur="500"/>
                                        <p:tgtEl>
                                          <p:spTgt spid="7168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1689"/>
                                        </p:tgtEl>
                                        <p:attrNameLst>
                                          <p:attrName>style.visibility</p:attrName>
                                        </p:attrNameLst>
                                      </p:cBhvr>
                                      <p:to>
                                        <p:strVal val="visible"/>
                                      </p:to>
                                    </p:set>
                                    <p:animEffect transition="in" filter="blinds(horizontal)">
                                      <p:cBhvr>
                                        <p:cTn id="26" dur="500"/>
                                        <p:tgtEl>
                                          <p:spTgt spid="7168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1690"/>
                                        </p:tgtEl>
                                        <p:attrNameLst>
                                          <p:attrName>style.visibility</p:attrName>
                                        </p:attrNameLst>
                                      </p:cBhvr>
                                      <p:to>
                                        <p:strVal val="visible"/>
                                      </p:to>
                                    </p:set>
                                    <p:animEffect transition="in" filter="blinds(horizontal)">
                                      <p:cBhvr>
                                        <p:cTn id="29" dur="500"/>
                                        <p:tgtEl>
                                          <p:spTgt spid="7169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1691"/>
                                        </p:tgtEl>
                                        <p:attrNameLst>
                                          <p:attrName>style.visibility</p:attrName>
                                        </p:attrNameLst>
                                      </p:cBhvr>
                                      <p:to>
                                        <p:strVal val="visible"/>
                                      </p:to>
                                    </p:set>
                                    <p:animEffect transition="in" filter="blinds(horizontal)">
                                      <p:cBhvr>
                                        <p:cTn id="32" dur="500"/>
                                        <p:tgtEl>
                                          <p:spTgt spid="7169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1692"/>
                                        </p:tgtEl>
                                        <p:attrNameLst>
                                          <p:attrName>style.visibility</p:attrName>
                                        </p:attrNameLst>
                                      </p:cBhvr>
                                      <p:to>
                                        <p:strVal val="visible"/>
                                      </p:to>
                                    </p:set>
                                    <p:animEffect transition="in" filter="blinds(horizontal)">
                                      <p:cBhvr>
                                        <p:cTn id="35" dur="500"/>
                                        <p:tgtEl>
                                          <p:spTgt spid="7169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1693"/>
                                        </p:tgtEl>
                                        <p:attrNameLst>
                                          <p:attrName>style.visibility</p:attrName>
                                        </p:attrNameLst>
                                      </p:cBhvr>
                                      <p:to>
                                        <p:strVal val="visible"/>
                                      </p:to>
                                    </p:set>
                                    <p:animEffect transition="in" filter="blinds(horizontal)">
                                      <p:cBhvr>
                                        <p:cTn id="38" dur="500"/>
                                        <p:tgtEl>
                                          <p:spTgt spid="7169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71695"/>
                                        </p:tgtEl>
                                        <p:attrNameLst>
                                          <p:attrName>style.visibility</p:attrName>
                                        </p:attrNameLst>
                                      </p:cBhvr>
                                      <p:to>
                                        <p:strVal val="visible"/>
                                      </p:to>
                                    </p:set>
                                    <p:animEffect transition="in" filter="blinds(horizontal)">
                                      <p:cBhvr>
                                        <p:cTn id="41" dur="500"/>
                                        <p:tgtEl>
                                          <p:spTgt spid="7169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71696"/>
                                        </p:tgtEl>
                                        <p:attrNameLst>
                                          <p:attrName>style.visibility</p:attrName>
                                        </p:attrNameLst>
                                      </p:cBhvr>
                                      <p:to>
                                        <p:strVal val="visible"/>
                                      </p:to>
                                    </p:set>
                                    <p:animEffect transition="in" filter="blinds(horizontal)">
                                      <p:cBhvr>
                                        <p:cTn id="44" dur="500"/>
                                        <p:tgtEl>
                                          <p:spTgt spid="7169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71697"/>
                                        </p:tgtEl>
                                        <p:attrNameLst>
                                          <p:attrName>style.visibility</p:attrName>
                                        </p:attrNameLst>
                                      </p:cBhvr>
                                      <p:to>
                                        <p:strVal val="visible"/>
                                      </p:to>
                                    </p:set>
                                    <p:animEffect transition="in" filter="blinds(horizontal)">
                                      <p:cBhvr>
                                        <p:cTn id="47" dur="500"/>
                                        <p:tgtEl>
                                          <p:spTgt spid="7169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71698"/>
                                        </p:tgtEl>
                                        <p:attrNameLst>
                                          <p:attrName>style.visibility</p:attrName>
                                        </p:attrNameLst>
                                      </p:cBhvr>
                                      <p:to>
                                        <p:strVal val="visible"/>
                                      </p:to>
                                    </p:set>
                                    <p:animEffect transition="in" filter="blinds(horizontal)">
                                      <p:cBhvr>
                                        <p:cTn id="50" dur="500"/>
                                        <p:tgtEl>
                                          <p:spTgt spid="7169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71699"/>
                                        </p:tgtEl>
                                        <p:attrNameLst>
                                          <p:attrName>style.visibility</p:attrName>
                                        </p:attrNameLst>
                                      </p:cBhvr>
                                      <p:to>
                                        <p:strVal val="visible"/>
                                      </p:to>
                                    </p:set>
                                    <p:animEffect transition="in" filter="blinds(horizontal)">
                                      <p:cBhvr>
                                        <p:cTn id="53" dur="500"/>
                                        <p:tgtEl>
                                          <p:spTgt spid="71699"/>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71700"/>
                                        </p:tgtEl>
                                        <p:attrNameLst>
                                          <p:attrName>style.visibility</p:attrName>
                                        </p:attrNameLst>
                                      </p:cBhvr>
                                      <p:to>
                                        <p:strVal val="visible"/>
                                      </p:to>
                                    </p:set>
                                    <p:animEffect transition="in" filter="blinds(horizontal)">
                                      <p:cBhvr>
                                        <p:cTn id="56" dur="500"/>
                                        <p:tgtEl>
                                          <p:spTgt spid="7170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71701"/>
                                        </p:tgtEl>
                                        <p:attrNameLst>
                                          <p:attrName>style.visibility</p:attrName>
                                        </p:attrNameLst>
                                      </p:cBhvr>
                                      <p:to>
                                        <p:strVal val="visible"/>
                                      </p:to>
                                    </p:set>
                                    <p:animEffect transition="in" filter="blinds(horizontal)">
                                      <p:cBhvr>
                                        <p:cTn id="59" dur="500"/>
                                        <p:tgtEl>
                                          <p:spTgt spid="71701"/>
                                        </p:tgtEl>
                                      </p:cBhvr>
                                    </p:animEffect>
                                  </p:childTnLst>
                                </p:cTn>
                              </p:par>
                              <p:par>
                                <p:cTn id="60" presetID="3" presetClass="entr" presetSubtype="10"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71705"/>
                                        </p:tgtEl>
                                        <p:attrNameLst>
                                          <p:attrName>style.visibility</p:attrName>
                                        </p:attrNameLst>
                                      </p:cBhvr>
                                      <p:to>
                                        <p:strVal val="visible"/>
                                      </p:to>
                                    </p:set>
                                    <p:animEffect transition="in" filter="blinds(horizontal)">
                                      <p:cBhvr>
                                        <p:cTn id="65" dur="500"/>
                                        <p:tgtEl>
                                          <p:spTgt spid="7170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71706"/>
                                        </p:tgtEl>
                                        <p:attrNameLst>
                                          <p:attrName>style.visibility</p:attrName>
                                        </p:attrNameLst>
                                      </p:cBhvr>
                                      <p:to>
                                        <p:strVal val="visible"/>
                                      </p:to>
                                    </p:set>
                                    <p:animEffect transition="in" filter="blinds(horizontal)">
                                      <p:cBhvr>
                                        <p:cTn id="68" dur="500"/>
                                        <p:tgtEl>
                                          <p:spTgt spid="71706"/>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linds(horizontal)">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p:bldP spid="71685" grpId="0" animBg="1"/>
      <p:bldP spid="71686" grpId="0" animBg="1"/>
      <p:bldP spid="71687" grpId="0" animBg="1"/>
      <p:bldP spid="71688" grpId="0" animBg="1"/>
      <p:bldP spid="71689" grpId="0" animBg="1"/>
      <p:bldP spid="71690" grpId="0"/>
      <p:bldP spid="71691" grpId="0"/>
      <p:bldP spid="71692" grpId="0"/>
      <p:bldP spid="71693" grpId="0"/>
      <p:bldP spid="71695" grpId="0"/>
      <p:bldP spid="71696" grpId="0"/>
      <p:bldP spid="71697" grpId="0"/>
      <p:bldP spid="71698" grpId="0"/>
      <p:bldP spid="71699" grpId="0"/>
      <p:bldP spid="71700" grpId="0"/>
      <p:bldP spid="71701" grpId="0"/>
      <p:bldP spid="71705" grpId="0"/>
      <p:bldP spid="71706" grpId="0"/>
      <p:bldP spid="71707" grpId="0"/>
      <p:bldP spid="2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6A79F670-A116-4496-B6C4-D23E722E1CEC}"/>
              </a:ext>
            </a:extLst>
          </p:cNvPr>
          <p:cNvGrpSpPr>
            <a:grpSpLocks/>
          </p:cNvGrpSpPr>
          <p:nvPr/>
        </p:nvGrpSpPr>
        <p:grpSpPr bwMode="auto">
          <a:xfrm>
            <a:off x="2626443" y="2935064"/>
            <a:ext cx="1041400" cy="1052512"/>
            <a:chOff x="691" y="2077"/>
            <a:chExt cx="656" cy="663"/>
          </a:xfrm>
        </p:grpSpPr>
        <p:pic>
          <p:nvPicPr>
            <p:cNvPr id="26701" name="Picture 26" descr="circuler_1">
              <a:extLst>
                <a:ext uri="{FF2B5EF4-FFF2-40B4-BE49-F238E27FC236}">
                  <a16:creationId xmlns:a16="http://schemas.microsoft.com/office/drawing/2014/main" id="{7ED4472D-0A1F-4C1B-9686-BB3F96D9E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91" y="2077"/>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5" name="Oval 27">
              <a:extLst>
                <a:ext uri="{FF2B5EF4-FFF2-40B4-BE49-F238E27FC236}">
                  <a16:creationId xmlns:a16="http://schemas.microsoft.com/office/drawing/2014/main" id="{FFBF3EFB-D81A-425D-8222-D272D44EF21C}"/>
                </a:ext>
              </a:extLst>
            </p:cNvPr>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grpSp>
          <p:nvGrpSpPr>
            <p:cNvPr id="26703" name="Group 28">
              <a:extLst>
                <a:ext uri="{FF2B5EF4-FFF2-40B4-BE49-F238E27FC236}">
                  <a16:creationId xmlns:a16="http://schemas.microsoft.com/office/drawing/2014/main" id="{CCFFD601-A220-417B-B81C-FA279F5BF972}"/>
                </a:ext>
              </a:extLst>
            </p:cNvPr>
            <p:cNvGrpSpPr>
              <a:grpSpLocks/>
            </p:cNvGrpSpPr>
            <p:nvPr/>
          </p:nvGrpSpPr>
          <p:grpSpPr bwMode="auto">
            <a:xfrm>
              <a:off x="737" y="2609"/>
              <a:ext cx="575" cy="110"/>
              <a:chOff x="3704" y="1872"/>
              <a:chExt cx="827" cy="156"/>
            </a:xfrm>
          </p:grpSpPr>
          <p:grpSp>
            <p:nvGrpSpPr>
              <p:cNvPr id="26704" name="Group 29">
                <a:extLst>
                  <a:ext uri="{FF2B5EF4-FFF2-40B4-BE49-F238E27FC236}">
                    <a16:creationId xmlns:a16="http://schemas.microsoft.com/office/drawing/2014/main" id="{1AF221E9-6853-496B-8696-5822E9324A92}"/>
                  </a:ext>
                </a:extLst>
              </p:cNvPr>
              <p:cNvGrpSpPr>
                <a:grpSpLocks/>
              </p:cNvGrpSpPr>
              <p:nvPr/>
            </p:nvGrpSpPr>
            <p:grpSpPr bwMode="auto">
              <a:xfrm rot="-1297425" flipH="1" flipV="1">
                <a:off x="3850" y="1872"/>
                <a:ext cx="681" cy="150"/>
                <a:chOff x="1565" y="2568"/>
                <a:chExt cx="1118" cy="279"/>
              </a:xfrm>
            </p:grpSpPr>
            <p:sp>
              <p:nvSpPr>
                <p:cNvPr id="26710" name="AutoShape 30">
                  <a:extLst>
                    <a:ext uri="{FF2B5EF4-FFF2-40B4-BE49-F238E27FC236}">
                      <a16:creationId xmlns:a16="http://schemas.microsoft.com/office/drawing/2014/main" id="{D58B95C3-22D5-450D-A21E-4DE478E76884}"/>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11" name="AutoShape 31">
                  <a:extLst>
                    <a:ext uri="{FF2B5EF4-FFF2-40B4-BE49-F238E27FC236}">
                      <a16:creationId xmlns:a16="http://schemas.microsoft.com/office/drawing/2014/main" id="{7C3D5A14-4ECA-4645-8A94-AAAD5241E05D}"/>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12" name="AutoShape 32">
                  <a:extLst>
                    <a:ext uri="{FF2B5EF4-FFF2-40B4-BE49-F238E27FC236}">
                      <a16:creationId xmlns:a16="http://schemas.microsoft.com/office/drawing/2014/main" id="{50F4E811-0EFD-4507-9E02-514F12F7EC13}"/>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13" name="AutoShape 33">
                  <a:extLst>
                    <a:ext uri="{FF2B5EF4-FFF2-40B4-BE49-F238E27FC236}">
                      <a16:creationId xmlns:a16="http://schemas.microsoft.com/office/drawing/2014/main" id="{A00F7F14-7481-4A65-86ED-AF8C0EA6F471}"/>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705" name="Group 34">
                <a:extLst>
                  <a:ext uri="{FF2B5EF4-FFF2-40B4-BE49-F238E27FC236}">
                    <a16:creationId xmlns:a16="http://schemas.microsoft.com/office/drawing/2014/main" id="{1286F7CA-10C3-4C4A-ADF9-4DEE0DD521B2}"/>
                  </a:ext>
                </a:extLst>
              </p:cNvPr>
              <p:cNvGrpSpPr>
                <a:grpSpLocks/>
              </p:cNvGrpSpPr>
              <p:nvPr/>
            </p:nvGrpSpPr>
            <p:grpSpPr bwMode="auto">
              <a:xfrm rot="56115" flipH="1" flipV="1">
                <a:off x="3704" y="1878"/>
                <a:ext cx="681" cy="150"/>
                <a:chOff x="1565" y="2568"/>
                <a:chExt cx="1118" cy="279"/>
              </a:xfrm>
            </p:grpSpPr>
            <p:sp>
              <p:nvSpPr>
                <p:cNvPr id="26706" name="AutoShape 35">
                  <a:extLst>
                    <a:ext uri="{FF2B5EF4-FFF2-40B4-BE49-F238E27FC236}">
                      <a16:creationId xmlns:a16="http://schemas.microsoft.com/office/drawing/2014/main" id="{230BA1B2-2C90-45DE-879E-F32C3249A517}"/>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07" name="AutoShape 36">
                  <a:extLst>
                    <a:ext uri="{FF2B5EF4-FFF2-40B4-BE49-F238E27FC236}">
                      <a16:creationId xmlns:a16="http://schemas.microsoft.com/office/drawing/2014/main" id="{FF1E118B-C2D1-4258-92E4-435A773B5240}"/>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08" name="AutoShape 37">
                  <a:extLst>
                    <a:ext uri="{FF2B5EF4-FFF2-40B4-BE49-F238E27FC236}">
                      <a16:creationId xmlns:a16="http://schemas.microsoft.com/office/drawing/2014/main" id="{9DF5FE24-EB0F-474E-B7AB-CA6E983E3324}"/>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09" name="AutoShape 38">
                  <a:extLst>
                    <a:ext uri="{FF2B5EF4-FFF2-40B4-BE49-F238E27FC236}">
                      <a16:creationId xmlns:a16="http://schemas.microsoft.com/office/drawing/2014/main" id="{E27FF899-898D-4DE7-9149-712544C70333}"/>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grpSp>
        <p:nvGrpSpPr>
          <p:cNvPr id="6" name="Group 39">
            <a:extLst>
              <a:ext uri="{FF2B5EF4-FFF2-40B4-BE49-F238E27FC236}">
                <a16:creationId xmlns:a16="http://schemas.microsoft.com/office/drawing/2014/main" id="{9B2AAF0F-1776-4C9F-8A1E-8F30DF5AEE9D}"/>
              </a:ext>
            </a:extLst>
          </p:cNvPr>
          <p:cNvGrpSpPr>
            <a:grpSpLocks/>
          </p:cNvGrpSpPr>
          <p:nvPr/>
        </p:nvGrpSpPr>
        <p:grpSpPr bwMode="auto">
          <a:xfrm>
            <a:off x="4590180" y="2927127"/>
            <a:ext cx="1041400" cy="1052513"/>
            <a:chOff x="1928" y="2072"/>
            <a:chExt cx="656" cy="663"/>
          </a:xfrm>
        </p:grpSpPr>
        <p:pic>
          <p:nvPicPr>
            <p:cNvPr id="26688" name="Picture 40" descr="circuler_1">
              <a:extLst>
                <a:ext uri="{FF2B5EF4-FFF2-40B4-BE49-F238E27FC236}">
                  <a16:creationId xmlns:a16="http://schemas.microsoft.com/office/drawing/2014/main" id="{E51C5646-17F3-47E4-9D5D-4183DFDAF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928" y="2072"/>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9" name="Oval 41">
              <a:extLst>
                <a:ext uri="{FF2B5EF4-FFF2-40B4-BE49-F238E27FC236}">
                  <a16:creationId xmlns:a16="http://schemas.microsoft.com/office/drawing/2014/main" id="{D20B020A-11EE-48DB-BC48-FB568CA45E72}"/>
                </a:ext>
              </a:extLst>
            </p:cNvPr>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grpSp>
          <p:nvGrpSpPr>
            <p:cNvPr id="26690" name="Group 42">
              <a:extLst>
                <a:ext uri="{FF2B5EF4-FFF2-40B4-BE49-F238E27FC236}">
                  <a16:creationId xmlns:a16="http://schemas.microsoft.com/office/drawing/2014/main" id="{35DEEA45-51A6-4B79-A69C-92B1E6AA37C7}"/>
                </a:ext>
              </a:extLst>
            </p:cNvPr>
            <p:cNvGrpSpPr>
              <a:grpSpLocks/>
            </p:cNvGrpSpPr>
            <p:nvPr/>
          </p:nvGrpSpPr>
          <p:grpSpPr bwMode="auto">
            <a:xfrm>
              <a:off x="1974" y="2604"/>
              <a:ext cx="575" cy="110"/>
              <a:chOff x="3704" y="1872"/>
              <a:chExt cx="827" cy="156"/>
            </a:xfrm>
          </p:grpSpPr>
          <p:grpSp>
            <p:nvGrpSpPr>
              <p:cNvPr id="26691" name="Group 43">
                <a:extLst>
                  <a:ext uri="{FF2B5EF4-FFF2-40B4-BE49-F238E27FC236}">
                    <a16:creationId xmlns:a16="http://schemas.microsoft.com/office/drawing/2014/main" id="{BE9701A0-4405-4ED8-BD42-F6865168E8C1}"/>
                  </a:ext>
                </a:extLst>
              </p:cNvPr>
              <p:cNvGrpSpPr>
                <a:grpSpLocks/>
              </p:cNvGrpSpPr>
              <p:nvPr/>
            </p:nvGrpSpPr>
            <p:grpSpPr bwMode="auto">
              <a:xfrm rot="-1297425" flipH="1" flipV="1">
                <a:off x="3850" y="1872"/>
                <a:ext cx="681" cy="150"/>
                <a:chOff x="1565" y="2568"/>
                <a:chExt cx="1118" cy="279"/>
              </a:xfrm>
            </p:grpSpPr>
            <p:sp>
              <p:nvSpPr>
                <p:cNvPr id="26697" name="AutoShape 44">
                  <a:extLst>
                    <a:ext uri="{FF2B5EF4-FFF2-40B4-BE49-F238E27FC236}">
                      <a16:creationId xmlns:a16="http://schemas.microsoft.com/office/drawing/2014/main" id="{80E8BB46-355D-423F-859B-54D48BB27CB7}"/>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98" name="AutoShape 45">
                  <a:extLst>
                    <a:ext uri="{FF2B5EF4-FFF2-40B4-BE49-F238E27FC236}">
                      <a16:creationId xmlns:a16="http://schemas.microsoft.com/office/drawing/2014/main" id="{065B8249-969E-41AB-B32E-EF7CFB48D547}"/>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99" name="AutoShape 46">
                  <a:extLst>
                    <a:ext uri="{FF2B5EF4-FFF2-40B4-BE49-F238E27FC236}">
                      <a16:creationId xmlns:a16="http://schemas.microsoft.com/office/drawing/2014/main" id="{16D154C2-AFAF-4742-B622-8EDEE935BCF3}"/>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700" name="AutoShape 47">
                  <a:extLst>
                    <a:ext uri="{FF2B5EF4-FFF2-40B4-BE49-F238E27FC236}">
                      <a16:creationId xmlns:a16="http://schemas.microsoft.com/office/drawing/2014/main" id="{CC886E8F-6BFB-40AE-B2B5-0BC595041E10}"/>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692" name="Group 48">
                <a:extLst>
                  <a:ext uri="{FF2B5EF4-FFF2-40B4-BE49-F238E27FC236}">
                    <a16:creationId xmlns:a16="http://schemas.microsoft.com/office/drawing/2014/main" id="{E20F6E03-5329-4882-AF87-37CDC285A931}"/>
                  </a:ext>
                </a:extLst>
              </p:cNvPr>
              <p:cNvGrpSpPr>
                <a:grpSpLocks/>
              </p:cNvGrpSpPr>
              <p:nvPr/>
            </p:nvGrpSpPr>
            <p:grpSpPr bwMode="auto">
              <a:xfrm rot="56115" flipH="1" flipV="1">
                <a:off x="3704" y="1878"/>
                <a:ext cx="681" cy="150"/>
                <a:chOff x="1565" y="2568"/>
                <a:chExt cx="1118" cy="279"/>
              </a:xfrm>
            </p:grpSpPr>
            <p:sp>
              <p:nvSpPr>
                <p:cNvPr id="26693" name="AutoShape 49">
                  <a:extLst>
                    <a:ext uri="{FF2B5EF4-FFF2-40B4-BE49-F238E27FC236}">
                      <a16:creationId xmlns:a16="http://schemas.microsoft.com/office/drawing/2014/main" id="{1D24527A-6AC9-46E9-8A8E-0F508D2E36FF}"/>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94" name="AutoShape 50">
                  <a:extLst>
                    <a:ext uri="{FF2B5EF4-FFF2-40B4-BE49-F238E27FC236}">
                      <a16:creationId xmlns:a16="http://schemas.microsoft.com/office/drawing/2014/main" id="{7DEEB000-0D98-43CA-8E7E-6D478B1E75B2}"/>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95" name="AutoShape 51">
                  <a:extLst>
                    <a:ext uri="{FF2B5EF4-FFF2-40B4-BE49-F238E27FC236}">
                      <a16:creationId xmlns:a16="http://schemas.microsoft.com/office/drawing/2014/main" id="{56BC255B-E4B3-4619-9B02-6ED44B538BAD}"/>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96" name="AutoShape 52">
                  <a:extLst>
                    <a:ext uri="{FF2B5EF4-FFF2-40B4-BE49-F238E27FC236}">
                      <a16:creationId xmlns:a16="http://schemas.microsoft.com/office/drawing/2014/main" id="{95FD300B-1C4F-41A4-972E-ECEF9955A505}"/>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grpSp>
        <p:nvGrpSpPr>
          <p:cNvPr id="10" name="Group 53">
            <a:extLst>
              <a:ext uri="{FF2B5EF4-FFF2-40B4-BE49-F238E27FC236}">
                <a16:creationId xmlns:a16="http://schemas.microsoft.com/office/drawing/2014/main" id="{EB9E710D-E450-47F1-82C7-F17801E9D69F}"/>
              </a:ext>
            </a:extLst>
          </p:cNvPr>
          <p:cNvGrpSpPr>
            <a:grpSpLocks/>
          </p:cNvGrpSpPr>
          <p:nvPr/>
        </p:nvGrpSpPr>
        <p:grpSpPr bwMode="auto">
          <a:xfrm>
            <a:off x="6528518" y="2938240"/>
            <a:ext cx="1041400" cy="1050925"/>
            <a:chOff x="3149" y="2079"/>
            <a:chExt cx="656" cy="662"/>
          </a:xfrm>
        </p:grpSpPr>
        <p:pic>
          <p:nvPicPr>
            <p:cNvPr id="26675" name="Picture 54" descr="circuler_1">
              <a:extLst>
                <a:ext uri="{FF2B5EF4-FFF2-40B4-BE49-F238E27FC236}">
                  <a16:creationId xmlns:a16="http://schemas.microsoft.com/office/drawing/2014/main" id="{A5081092-96F2-42C2-878C-DB824CC5B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149" y="2079"/>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83" name="Oval 55">
              <a:extLst>
                <a:ext uri="{FF2B5EF4-FFF2-40B4-BE49-F238E27FC236}">
                  <a16:creationId xmlns:a16="http://schemas.microsoft.com/office/drawing/2014/main" id="{DEBCDE26-3D7D-4642-9488-B9AB824C5725}"/>
                </a:ext>
              </a:extLst>
            </p:cNvPr>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grpSp>
          <p:nvGrpSpPr>
            <p:cNvPr id="26677" name="Group 56">
              <a:extLst>
                <a:ext uri="{FF2B5EF4-FFF2-40B4-BE49-F238E27FC236}">
                  <a16:creationId xmlns:a16="http://schemas.microsoft.com/office/drawing/2014/main" id="{91E87B48-9B22-411D-B746-D37028F3C310}"/>
                </a:ext>
              </a:extLst>
            </p:cNvPr>
            <p:cNvGrpSpPr>
              <a:grpSpLocks/>
            </p:cNvGrpSpPr>
            <p:nvPr/>
          </p:nvGrpSpPr>
          <p:grpSpPr bwMode="auto">
            <a:xfrm>
              <a:off x="3195" y="2610"/>
              <a:ext cx="575" cy="111"/>
              <a:chOff x="3704" y="1872"/>
              <a:chExt cx="827" cy="156"/>
            </a:xfrm>
          </p:grpSpPr>
          <p:grpSp>
            <p:nvGrpSpPr>
              <p:cNvPr id="26678" name="Group 57">
                <a:extLst>
                  <a:ext uri="{FF2B5EF4-FFF2-40B4-BE49-F238E27FC236}">
                    <a16:creationId xmlns:a16="http://schemas.microsoft.com/office/drawing/2014/main" id="{5150D12A-2689-477F-8486-E14AE33BD869}"/>
                  </a:ext>
                </a:extLst>
              </p:cNvPr>
              <p:cNvGrpSpPr>
                <a:grpSpLocks/>
              </p:cNvGrpSpPr>
              <p:nvPr/>
            </p:nvGrpSpPr>
            <p:grpSpPr bwMode="auto">
              <a:xfrm rot="-1297425" flipH="1" flipV="1">
                <a:off x="3850" y="1872"/>
                <a:ext cx="681" cy="150"/>
                <a:chOff x="1565" y="2568"/>
                <a:chExt cx="1118" cy="279"/>
              </a:xfrm>
            </p:grpSpPr>
            <p:sp>
              <p:nvSpPr>
                <p:cNvPr id="26684" name="AutoShape 58">
                  <a:extLst>
                    <a:ext uri="{FF2B5EF4-FFF2-40B4-BE49-F238E27FC236}">
                      <a16:creationId xmlns:a16="http://schemas.microsoft.com/office/drawing/2014/main" id="{2D4292AF-5EBA-45C9-AABB-693AD36821F3}"/>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5" name="AutoShape 59">
                  <a:extLst>
                    <a:ext uri="{FF2B5EF4-FFF2-40B4-BE49-F238E27FC236}">
                      <a16:creationId xmlns:a16="http://schemas.microsoft.com/office/drawing/2014/main" id="{ACFB4045-40CF-4C26-83B1-0AB0A1ADFEE0}"/>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6" name="AutoShape 60">
                  <a:extLst>
                    <a:ext uri="{FF2B5EF4-FFF2-40B4-BE49-F238E27FC236}">
                      <a16:creationId xmlns:a16="http://schemas.microsoft.com/office/drawing/2014/main" id="{B4461676-FF7C-4E02-91F4-983A2E4F9C03}"/>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7" name="AutoShape 61">
                  <a:extLst>
                    <a:ext uri="{FF2B5EF4-FFF2-40B4-BE49-F238E27FC236}">
                      <a16:creationId xmlns:a16="http://schemas.microsoft.com/office/drawing/2014/main" id="{BDEA56B9-FA3E-4208-B380-AD4252B09B18}"/>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679" name="Group 62">
                <a:extLst>
                  <a:ext uri="{FF2B5EF4-FFF2-40B4-BE49-F238E27FC236}">
                    <a16:creationId xmlns:a16="http://schemas.microsoft.com/office/drawing/2014/main" id="{D73FE574-DE69-4269-9DFD-4E427701FF93}"/>
                  </a:ext>
                </a:extLst>
              </p:cNvPr>
              <p:cNvGrpSpPr>
                <a:grpSpLocks/>
              </p:cNvGrpSpPr>
              <p:nvPr/>
            </p:nvGrpSpPr>
            <p:grpSpPr bwMode="auto">
              <a:xfrm rot="56115" flipH="1" flipV="1">
                <a:off x="3704" y="1878"/>
                <a:ext cx="681" cy="150"/>
                <a:chOff x="1565" y="2568"/>
                <a:chExt cx="1118" cy="279"/>
              </a:xfrm>
            </p:grpSpPr>
            <p:sp>
              <p:nvSpPr>
                <p:cNvPr id="26680" name="AutoShape 63">
                  <a:extLst>
                    <a:ext uri="{FF2B5EF4-FFF2-40B4-BE49-F238E27FC236}">
                      <a16:creationId xmlns:a16="http://schemas.microsoft.com/office/drawing/2014/main" id="{0EDD19C1-A16E-429A-A9EA-5CDAACBECB9B}"/>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1" name="AutoShape 64">
                  <a:extLst>
                    <a:ext uri="{FF2B5EF4-FFF2-40B4-BE49-F238E27FC236}">
                      <a16:creationId xmlns:a16="http://schemas.microsoft.com/office/drawing/2014/main" id="{097B9375-48D8-484E-96ED-F3116F223FD6}"/>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2" name="AutoShape 65">
                  <a:extLst>
                    <a:ext uri="{FF2B5EF4-FFF2-40B4-BE49-F238E27FC236}">
                      <a16:creationId xmlns:a16="http://schemas.microsoft.com/office/drawing/2014/main" id="{E5162398-C905-4CFF-A3E4-4558D0655229}"/>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83" name="AutoShape 66">
                  <a:extLst>
                    <a:ext uri="{FF2B5EF4-FFF2-40B4-BE49-F238E27FC236}">
                      <a16:creationId xmlns:a16="http://schemas.microsoft.com/office/drawing/2014/main" id="{9647E401-6BF6-40B3-9F42-EE21EA462198}"/>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grpSp>
        <p:nvGrpSpPr>
          <p:cNvPr id="14" name="Group 67">
            <a:extLst>
              <a:ext uri="{FF2B5EF4-FFF2-40B4-BE49-F238E27FC236}">
                <a16:creationId xmlns:a16="http://schemas.microsoft.com/office/drawing/2014/main" id="{97F64FF4-82B4-4421-9310-D1F8A1BDECCC}"/>
              </a:ext>
            </a:extLst>
          </p:cNvPr>
          <p:cNvGrpSpPr>
            <a:grpSpLocks/>
          </p:cNvGrpSpPr>
          <p:nvPr/>
        </p:nvGrpSpPr>
        <p:grpSpPr bwMode="auto">
          <a:xfrm>
            <a:off x="8490668" y="2930302"/>
            <a:ext cx="1041400" cy="1050925"/>
            <a:chOff x="4385" y="2074"/>
            <a:chExt cx="656" cy="662"/>
          </a:xfrm>
        </p:grpSpPr>
        <p:pic>
          <p:nvPicPr>
            <p:cNvPr id="26662" name="Picture 68" descr="circuler_1">
              <a:extLst>
                <a:ext uri="{FF2B5EF4-FFF2-40B4-BE49-F238E27FC236}">
                  <a16:creationId xmlns:a16="http://schemas.microsoft.com/office/drawing/2014/main" id="{6D4FFA4B-1355-4FB9-88F1-D419866CA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385" y="2074"/>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97" name="Oval 69">
              <a:extLst>
                <a:ext uri="{FF2B5EF4-FFF2-40B4-BE49-F238E27FC236}">
                  <a16:creationId xmlns:a16="http://schemas.microsoft.com/office/drawing/2014/main" id="{72488C13-9A97-4A42-AC86-174AADE17FD0}"/>
                </a:ext>
              </a:extLst>
            </p:cNvPr>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w="9525" algn="ctr">
              <a:no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grpSp>
          <p:nvGrpSpPr>
            <p:cNvPr id="26664" name="Group 70">
              <a:extLst>
                <a:ext uri="{FF2B5EF4-FFF2-40B4-BE49-F238E27FC236}">
                  <a16:creationId xmlns:a16="http://schemas.microsoft.com/office/drawing/2014/main" id="{B4BDA950-36C2-4AD9-9675-62F5257FE428}"/>
                </a:ext>
              </a:extLst>
            </p:cNvPr>
            <p:cNvGrpSpPr>
              <a:grpSpLocks/>
            </p:cNvGrpSpPr>
            <p:nvPr/>
          </p:nvGrpSpPr>
          <p:grpSpPr bwMode="auto">
            <a:xfrm>
              <a:off x="4431" y="2605"/>
              <a:ext cx="575" cy="111"/>
              <a:chOff x="3704" y="1872"/>
              <a:chExt cx="827" cy="156"/>
            </a:xfrm>
          </p:grpSpPr>
          <p:grpSp>
            <p:nvGrpSpPr>
              <p:cNvPr id="26665" name="Group 71">
                <a:extLst>
                  <a:ext uri="{FF2B5EF4-FFF2-40B4-BE49-F238E27FC236}">
                    <a16:creationId xmlns:a16="http://schemas.microsoft.com/office/drawing/2014/main" id="{87C82A00-4BD3-447F-A941-11C110D96D14}"/>
                  </a:ext>
                </a:extLst>
              </p:cNvPr>
              <p:cNvGrpSpPr>
                <a:grpSpLocks/>
              </p:cNvGrpSpPr>
              <p:nvPr/>
            </p:nvGrpSpPr>
            <p:grpSpPr bwMode="auto">
              <a:xfrm rot="-1297425" flipH="1" flipV="1">
                <a:off x="3850" y="1872"/>
                <a:ext cx="681" cy="150"/>
                <a:chOff x="1565" y="2568"/>
                <a:chExt cx="1118" cy="279"/>
              </a:xfrm>
            </p:grpSpPr>
            <p:sp>
              <p:nvSpPr>
                <p:cNvPr id="26671" name="AutoShape 72">
                  <a:extLst>
                    <a:ext uri="{FF2B5EF4-FFF2-40B4-BE49-F238E27FC236}">
                      <a16:creationId xmlns:a16="http://schemas.microsoft.com/office/drawing/2014/main" id="{2C5365A5-4168-4F0C-A865-5A8BE6C66863}"/>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72" name="AutoShape 73">
                  <a:extLst>
                    <a:ext uri="{FF2B5EF4-FFF2-40B4-BE49-F238E27FC236}">
                      <a16:creationId xmlns:a16="http://schemas.microsoft.com/office/drawing/2014/main" id="{959FE34F-04A3-4400-82E4-38EF21D986F3}"/>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73" name="AutoShape 74">
                  <a:extLst>
                    <a:ext uri="{FF2B5EF4-FFF2-40B4-BE49-F238E27FC236}">
                      <a16:creationId xmlns:a16="http://schemas.microsoft.com/office/drawing/2014/main" id="{509FAADE-3F60-4CCC-81F4-91BC8921CCAE}"/>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74" name="AutoShape 75">
                  <a:extLst>
                    <a:ext uri="{FF2B5EF4-FFF2-40B4-BE49-F238E27FC236}">
                      <a16:creationId xmlns:a16="http://schemas.microsoft.com/office/drawing/2014/main" id="{AF485646-69BF-4ED3-A24C-3284B5E04B57}"/>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666" name="Group 76">
                <a:extLst>
                  <a:ext uri="{FF2B5EF4-FFF2-40B4-BE49-F238E27FC236}">
                    <a16:creationId xmlns:a16="http://schemas.microsoft.com/office/drawing/2014/main" id="{D14D689A-2C3C-49E1-B4B3-77FDEDD93917}"/>
                  </a:ext>
                </a:extLst>
              </p:cNvPr>
              <p:cNvGrpSpPr>
                <a:grpSpLocks/>
              </p:cNvGrpSpPr>
              <p:nvPr/>
            </p:nvGrpSpPr>
            <p:grpSpPr bwMode="auto">
              <a:xfrm rot="56115" flipH="1" flipV="1">
                <a:off x="3704" y="1878"/>
                <a:ext cx="681" cy="150"/>
                <a:chOff x="1565" y="2568"/>
                <a:chExt cx="1118" cy="279"/>
              </a:xfrm>
            </p:grpSpPr>
            <p:sp>
              <p:nvSpPr>
                <p:cNvPr id="26667" name="AutoShape 77">
                  <a:extLst>
                    <a:ext uri="{FF2B5EF4-FFF2-40B4-BE49-F238E27FC236}">
                      <a16:creationId xmlns:a16="http://schemas.microsoft.com/office/drawing/2014/main" id="{36B74155-196D-4252-A928-97AE5235E07A}"/>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68" name="AutoShape 78">
                  <a:extLst>
                    <a:ext uri="{FF2B5EF4-FFF2-40B4-BE49-F238E27FC236}">
                      <a16:creationId xmlns:a16="http://schemas.microsoft.com/office/drawing/2014/main" id="{4BCBB513-0A82-4FFF-9B6A-F4152CAB1EBD}"/>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69" name="AutoShape 79">
                  <a:extLst>
                    <a:ext uri="{FF2B5EF4-FFF2-40B4-BE49-F238E27FC236}">
                      <a16:creationId xmlns:a16="http://schemas.microsoft.com/office/drawing/2014/main" id="{AEFDF2FD-DB14-45C2-A5B1-59932F698EB2}"/>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70" name="AutoShape 80">
                  <a:extLst>
                    <a:ext uri="{FF2B5EF4-FFF2-40B4-BE49-F238E27FC236}">
                      <a16:creationId xmlns:a16="http://schemas.microsoft.com/office/drawing/2014/main" id="{D584EAF1-D4D5-4826-A323-7CFE88C45D91}"/>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sp>
        <p:nvSpPr>
          <p:cNvPr id="73809" name="Line 81">
            <a:extLst>
              <a:ext uri="{FF2B5EF4-FFF2-40B4-BE49-F238E27FC236}">
                <a16:creationId xmlns:a16="http://schemas.microsoft.com/office/drawing/2014/main" id="{94C4FA9F-D21C-4915-998C-EA814F0CCC85}"/>
              </a:ext>
            </a:extLst>
          </p:cNvPr>
          <p:cNvSpPr>
            <a:spLocks noChangeShapeType="1"/>
          </p:cNvSpPr>
          <p:nvPr/>
        </p:nvSpPr>
        <p:spPr bwMode="gray">
          <a:xfrm>
            <a:off x="3142380" y="4082827"/>
            <a:ext cx="0" cy="334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10" name="Line 82">
            <a:extLst>
              <a:ext uri="{FF2B5EF4-FFF2-40B4-BE49-F238E27FC236}">
                <a16:creationId xmlns:a16="http://schemas.microsoft.com/office/drawing/2014/main" id="{ECB26A89-1837-41FF-A462-C6F494F7FF05}"/>
              </a:ext>
            </a:extLst>
          </p:cNvPr>
          <p:cNvSpPr>
            <a:spLocks noChangeShapeType="1"/>
          </p:cNvSpPr>
          <p:nvPr/>
        </p:nvSpPr>
        <p:spPr bwMode="gray">
          <a:xfrm flipH="1">
            <a:off x="1559496" y="4427314"/>
            <a:ext cx="31320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11" name="Text Box 83">
            <a:extLst>
              <a:ext uri="{FF2B5EF4-FFF2-40B4-BE49-F238E27FC236}">
                <a16:creationId xmlns:a16="http://schemas.microsoft.com/office/drawing/2014/main" id="{61DE2828-315A-40B6-82E6-B2B3016DA0B2}"/>
              </a:ext>
            </a:extLst>
          </p:cNvPr>
          <p:cNvSpPr txBox="1">
            <a:spLocks noChangeArrowheads="1"/>
          </p:cNvSpPr>
          <p:nvPr/>
        </p:nvSpPr>
        <p:spPr bwMode="gray">
          <a:xfrm>
            <a:off x="1271464" y="4382865"/>
            <a:ext cx="4005758" cy="16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8000" marR="0" lvl="0" indent="-288000" algn="l" defTabSz="914400" rtl="0" eaLnBrk="0" fontAlgn="base" latinLnBrk="0" hangingPunct="0">
              <a:lnSpc>
                <a:spcPct val="120000"/>
              </a:lnSpc>
              <a:spcBef>
                <a:spcPct val="0"/>
              </a:spcBef>
              <a:spcAft>
                <a:spcPct val="0"/>
              </a:spcAft>
              <a:buClr>
                <a:srgbClr val="009999"/>
              </a:buClr>
              <a:buSzPct val="5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生长素促进顶芽生长</a:t>
            </a:r>
          </a:p>
          <a:p>
            <a:pPr marL="288000" marR="0" lvl="0" indent="-288000" algn="l" defTabSz="914400" rtl="0" eaLnBrk="0" fontAlgn="base" latinLnBrk="0" hangingPunct="0">
              <a:lnSpc>
                <a:spcPct val="120000"/>
              </a:lnSpc>
              <a:spcBef>
                <a:spcPct val="0"/>
              </a:spcBef>
              <a:spcAft>
                <a:spcPct val="0"/>
              </a:spcAft>
              <a:buClr>
                <a:srgbClr val="009999"/>
              </a:buClr>
              <a:buSzPct val="50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细胞分裂素和赤霉素促进侧芽生长</a:t>
            </a:r>
          </a:p>
        </p:txBody>
      </p:sp>
      <p:sp>
        <p:nvSpPr>
          <p:cNvPr id="73816" name="Line 88">
            <a:extLst>
              <a:ext uri="{FF2B5EF4-FFF2-40B4-BE49-F238E27FC236}">
                <a16:creationId xmlns:a16="http://schemas.microsoft.com/office/drawing/2014/main" id="{F6BEAF95-C013-4449-B5A0-C510C68AF58B}"/>
              </a:ext>
            </a:extLst>
          </p:cNvPr>
          <p:cNvSpPr>
            <a:spLocks noChangeShapeType="1"/>
          </p:cNvSpPr>
          <p:nvPr/>
        </p:nvSpPr>
        <p:spPr bwMode="gray">
          <a:xfrm>
            <a:off x="9009780" y="2508027"/>
            <a:ext cx="0" cy="334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17" name="Line 89">
            <a:extLst>
              <a:ext uri="{FF2B5EF4-FFF2-40B4-BE49-F238E27FC236}">
                <a16:creationId xmlns:a16="http://schemas.microsoft.com/office/drawing/2014/main" id="{43079FA7-C85E-4754-9628-468AAD69F26E}"/>
              </a:ext>
            </a:extLst>
          </p:cNvPr>
          <p:cNvSpPr>
            <a:spLocks noChangeShapeType="1"/>
          </p:cNvSpPr>
          <p:nvPr/>
        </p:nvSpPr>
        <p:spPr bwMode="gray">
          <a:xfrm flipH="1">
            <a:off x="7860616" y="2506439"/>
            <a:ext cx="40680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18" name="Text Box 90">
            <a:extLst>
              <a:ext uri="{FF2B5EF4-FFF2-40B4-BE49-F238E27FC236}">
                <a16:creationId xmlns:a16="http://schemas.microsoft.com/office/drawing/2014/main" id="{843D7AED-3670-46E8-8D90-958B71721022}"/>
              </a:ext>
            </a:extLst>
          </p:cNvPr>
          <p:cNvSpPr txBox="1">
            <a:spLocks noChangeArrowheads="1"/>
          </p:cNvSpPr>
          <p:nvPr/>
        </p:nvSpPr>
        <p:spPr bwMode="gray">
          <a:xfrm>
            <a:off x="7679315" y="1543627"/>
            <a:ext cx="44077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
                <a:srgbClr val="BBE0E3">
                  <a:lumMod val="75000"/>
                </a:srgbClr>
              </a:buClr>
              <a:buSzTx/>
              <a:buFont typeface="Wingdings" panose="05000000000000000000" pitchFamily="2" charset="2"/>
              <a:buChar char="§"/>
              <a:tabLst/>
              <a:defRPr/>
            </a:pP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细胞分裂素促进气孔张开</a:t>
            </a:r>
          </a:p>
          <a:p>
            <a:pPr marL="0" marR="0" lvl="0" indent="0" algn="l" defTabSz="914400" rtl="0" eaLnBrk="0" fontAlgn="base" latinLnBrk="0" hangingPunct="0">
              <a:lnSpc>
                <a:spcPct val="100000"/>
              </a:lnSpc>
              <a:spcBef>
                <a:spcPct val="0"/>
              </a:spcBef>
              <a:spcAft>
                <a:spcPct val="0"/>
              </a:spcAft>
              <a:buClr>
                <a:srgbClr val="BBE0E3">
                  <a:lumMod val="75000"/>
                </a:srgbClr>
              </a:buClr>
              <a:buSzTx/>
              <a:buFont typeface="Wingdings" panose="05000000000000000000" pitchFamily="2" charset="2"/>
              <a:buChar char="§"/>
              <a:tabLst/>
              <a:defRPr/>
            </a:pPr>
            <a:r>
              <a:rPr kumimoji="0" lang="en-US" altLang="zh-CN"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脱落酸促进气孔关闭</a:t>
            </a:r>
          </a:p>
        </p:txBody>
      </p:sp>
      <p:sp>
        <p:nvSpPr>
          <p:cNvPr id="73819" name="Line 91">
            <a:extLst>
              <a:ext uri="{FF2B5EF4-FFF2-40B4-BE49-F238E27FC236}">
                <a16:creationId xmlns:a16="http://schemas.microsoft.com/office/drawing/2014/main" id="{2516AF1B-764C-4DE2-A602-7DFE0118B485}"/>
              </a:ext>
            </a:extLst>
          </p:cNvPr>
          <p:cNvSpPr>
            <a:spLocks noChangeShapeType="1"/>
          </p:cNvSpPr>
          <p:nvPr/>
        </p:nvSpPr>
        <p:spPr bwMode="gray">
          <a:xfrm>
            <a:off x="5110880" y="2508027"/>
            <a:ext cx="0" cy="334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20" name="Line 92">
            <a:extLst>
              <a:ext uri="{FF2B5EF4-FFF2-40B4-BE49-F238E27FC236}">
                <a16:creationId xmlns:a16="http://schemas.microsoft.com/office/drawing/2014/main" id="{684B4FE7-8615-426D-A274-D0F7E962E5F3}"/>
              </a:ext>
            </a:extLst>
          </p:cNvPr>
          <p:cNvSpPr>
            <a:spLocks noChangeShapeType="1"/>
          </p:cNvSpPr>
          <p:nvPr/>
        </p:nvSpPr>
        <p:spPr bwMode="gray">
          <a:xfrm flipH="1">
            <a:off x="3215680" y="2506439"/>
            <a:ext cx="41760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21" name="Text Box 93">
            <a:extLst>
              <a:ext uri="{FF2B5EF4-FFF2-40B4-BE49-F238E27FC236}">
                <a16:creationId xmlns:a16="http://schemas.microsoft.com/office/drawing/2014/main" id="{D67AA70F-1395-4821-92C8-1B678FC076D8}"/>
              </a:ext>
            </a:extLst>
          </p:cNvPr>
          <p:cNvSpPr txBox="1">
            <a:spLocks noChangeArrowheads="1"/>
          </p:cNvSpPr>
          <p:nvPr/>
        </p:nvSpPr>
        <p:spPr bwMode="gray">
          <a:xfrm>
            <a:off x="3142380" y="1389242"/>
            <a:ext cx="4437059" cy="109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ct val="0"/>
              </a:spcAft>
              <a:buClr>
                <a:srgbClr val="333399"/>
              </a:buClr>
              <a:buSzTx/>
              <a:buFont typeface="Wingdings" panose="05000000000000000000" pitchFamily="2" charset="2"/>
              <a:buChar char="§"/>
              <a:tabLst/>
              <a:defRPr/>
            </a:pP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生长素抑制花朵脱落</a:t>
            </a:r>
          </a:p>
          <a:p>
            <a:pPr marL="0" marR="0" lvl="0" indent="0" algn="l" defTabSz="914400" rtl="0" eaLnBrk="0" fontAlgn="base" latinLnBrk="0" hangingPunct="0">
              <a:lnSpc>
                <a:spcPct val="120000"/>
              </a:lnSpc>
              <a:spcBef>
                <a:spcPct val="0"/>
              </a:spcBef>
              <a:spcAft>
                <a:spcPct val="0"/>
              </a:spcAft>
              <a:buClr>
                <a:srgbClr val="333399"/>
              </a:buClr>
              <a:buSzTx/>
              <a:buFont typeface="Wingdings" panose="05000000000000000000" pitchFamily="2" charset="2"/>
              <a:buChar char="§"/>
              <a:tabLst/>
              <a:defRPr/>
            </a:pPr>
            <a:r>
              <a:rPr kumimoji="0" lang="en-US" altLang="zh-CN"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脱落酸促进叶花果的脱落</a:t>
            </a:r>
          </a:p>
        </p:txBody>
      </p:sp>
      <p:sp>
        <p:nvSpPr>
          <p:cNvPr id="73822" name="Line 94">
            <a:extLst>
              <a:ext uri="{FF2B5EF4-FFF2-40B4-BE49-F238E27FC236}">
                <a16:creationId xmlns:a16="http://schemas.microsoft.com/office/drawing/2014/main" id="{743482B2-0AD4-41C8-AB51-DC1C40B11D27}"/>
              </a:ext>
            </a:extLst>
          </p:cNvPr>
          <p:cNvSpPr>
            <a:spLocks noChangeShapeType="1"/>
          </p:cNvSpPr>
          <p:nvPr/>
        </p:nvSpPr>
        <p:spPr bwMode="gray">
          <a:xfrm>
            <a:off x="7025405" y="4082827"/>
            <a:ext cx="0" cy="334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23" name="Line 95">
            <a:extLst>
              <a:ext uri="{FF2B5EF4-FFF2-40B4-BE49-F238E27FC236}">
                <a16:creationId xmlns:a16="http://schemas.microsoft.com/office/drawing/2014/main" id="{269D8347-8CE7-4D02-BFEE-0EC8D7E068B4}"/>
              </a:ext>
            </a:extLst>
          </p:cNvPr>
          <p:cNvSpPr>
            <a:spLocks noChangeShapeType="1"/>
          </p:cNvSpPr>
          <p:nvPr/>
        </p:nvSpPr>
        <p:spPr bwMode="gray">
          <a:xfrm flipH="1">
            <a:off x="5963022" y="4417789"/>
            <a:ext cx="313200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824" name="Text Box 96">
            <a:extLst>
              <a:ext uri="{FF2B5EF4-FFF2-40B4-BE49-F238E27FC236}">
                <a16:creationId xmlns:a16="http://schemas.microsoft.com/office/drawing/2014/main" id="{687B177E-C085-48D4-9400-9E1BD23A5972}"/>
              </a:ext>
            </a:extLst>
          </p:cNvPr>
          <p:cNvSpPr txBox="1">
            <a:spLocks noChangeArrowheads="1"/>
          </p:cNvSpPr>
          <p:nvPr/>
        </p:nvSpPr>
        <p:spPr bwMode="gray">
          <a:xfrm>
            <a:off x="5834781" y="4354289"/>
            <a:ext cx="3644999"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0"/>
              </a:spcBef>
              <a:spcAft>
                <a:spcPct val="0"/>
              </a:spcAft>
              <a:buClr>
                <a:srgbClr val="99CC00"/>
              </a:buClr>
              <a:buSzTx/>
              <a:buFont typeface="Wingdings" panose="05000000000000000000" pitchFamily="2" charset="2"/>
              <a:buChar char="§"/>
              <a:tabLst/>
              <a:defRPr/>
            </a:pP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生长素使雌花增加</a:t>
            </a:r>
          </a:p>
          <a:p>
            <a:pPr marL="0" marR="0" lvl="0" indent="0" algn="l" defTabSz="914400" rtl="0" eaLnBrk="0" fontAlgn="base" latinLnBrk="0" hangingPunct="0">
              <a:lnSpc>
                <a:spcPct val="130000"/>
              </a:lnSpc>
              <a:spcBef>
                <a:spcPct val="0"/>
              </a:spcBef>
              <a:spcAft>
                <a:spcPct val="0"/>
              </a:spcAft>
              <a:buClr>
                <a:srgbClr val="99CC00"/>
              </a:buClr>
              <a:buSzTx/>
              <a:buFont typeface="Wingdings" panose="05000000000000000000" pitchFamily="2" charset="2"/>
              <a:buChar char="§"/>
              <a:tabLst/>
              <a:defRPr/>
            </a:pPr>
            <a:r>
              <a:rPr kumimoji="0" lang="en-US" altLang="zh-CN"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 </a:t>
            </a:r>
            <a:r>
              <a:rPr kumimoji="0" lang="zh-CN" altLang="en-US" sz="28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赤霉素使雄花形成</a:t>
            </a:r>
          </a:p>
        </p:txBody>
      </p:sp>
      <p:pic>
        <p:nvPicPr>
          <p:cNvPr id="73826" name="Picture 98" descr="Picture1">
            <a:extLst>
              <a:ext uri="{FF2B5EF4-FFF2-40B4-BE49-F238E27FC236}">
                <a16:creationId xmlns:a16="http://schemas.microsoft.com/office/drawing/2014/main" id="{164D6686-DB87-4DDB-B6C4-AB47F7F4FD3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710830" y="2936652"/>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25" name="Picture 97" descr="Picture1">
            <a:extLst>
              <a:ext uri="{FF2B5EF4-FFF2-40B4-BE49-F238E27FC236}">
                <a16:creationId xmlns:a16="http://schemas.microsoft.com/office/drawing/2014/main" id="{E5699ECA-332C-4E3E-822F-6D1018A5C18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34393" y="2946177"/>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27" name="Picture 99" descr="Picture1">
            <a:extLst>
              <a:ext uri="{FF2B5EF4-FFF2-40B4-BE49-F238E27FC236}">
                <a16:creationId xmlns:a16="http://schemas.microsoft.com/office/drawing/2014/main" id="{252E29B8-977C-413F-8A0F-07DE374080F0}"/>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644405" y="2955702"/>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28" name="Picture 100" descr="Picture1">
            <a:extLst>
              <a:ext uri="{FF2B5EF4-FFF2-40B4-BE49-F238E27FC236}">
                <a16:creationId xmlns:a16="http://schemas.microsoft.com/office/drawing/2014/main" id="{1A00BB38-52BB-46BD-83A1-BC652A3C113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606555" y="2946177"/>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01">
            <a:extLst>
              <a:ext uri="{FF2B5EF4-FFF2-40B4-BE49-F238E27FC236}">
                <a16:creationId xmlns:a16="http://schemas.microsoft.com/office/drawing/2014/main" id="{179BEBFA-98E4-4CEA-ABF2-ECA1CF63BE73}"/>
              </a:ext>
            </a:extLst>
          </p:cNvPr>
          <p:cNvGrpSpPr>
            <a:grpSpLocks/>
          </p:cNvGrpSpPr>
          <p:nvPr/>
        </p:nvGrpSpPr>
        <p:grpSpPr bwMode="auto">
          <a:xfrm>
            <a:off x="1839044" y="2684239"/>
            <a:ext cx="8834437" cy="1536700"/>
            <a:chOff x="195" y="2015"/>
            <a:chExt cx="5565" cy="968"/>
          </a:xfrm>
        </p:grpSpPr>
        <p:sp>
          <p:nvSpPr>
            <p:cNvPr id="26653" name="Rectangle 102">
              <a:extLst>
                <a:ext uri="{FF2B5EF4-FFF2-40B4-BE49-F238E27FC236}">
                  <a16:creationId xmlns:a16="http://schemas.microsoft.com/office/drawing/2014/main" id="{9334D72F-C6C1-46B2-90AF-167CD5912435}"/>
                </a:ext>
              </a:extLst>
            </p:cNvPr>
            <p:cNvSpPr>
              <a:spLocks noChangeArrowheads="1"/>
            </p:cNvSpPr>
            <p:nvPr/>
          </p:nvSpPr>
          <p:spPr bwMode="ltGray">
            <a:xfrm>
              <a:off x="195" y="2475"/>
              <a:ext cx="429" cy="48"/>
            </a:xfrm>
            <a:prstGeom prst="rect">
              <a:avLst/>
            </a:pr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4" name="Rectangle 103">
              <a:extLst>
                <a:ext uri="{FF2B5EF4-FFF2-40B4-BE49-F238E27FC236}">
                  <a16:creationId xmlns:a16="http://schemas.microsoft.com/office/drawing/2014/main" id="{51D66CBD-3F22-4A61-B6CC-E7EB32310ECF}"/>
                </a:ext>
              </a:extLst>
            </p:cNvPr>
            <p:cNvSpPr>
              <a:spLocks noChangeArrowheads="1"/>
            </p:cNvSpPr>
            <p:nvPr/>
          </p:nvSpPr>
          <p:spPr bwMode="ltGray">
            <a:xfrm>
              <a:off x="5088" y="2471"/>
              <a:ext cx="672" cy="48"/>
            </a:xfrm>
            <a:prstGeom prst="rect">
              <a:avLst/>
            </a:pr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5" name="Rectangle 104">
              <a:extLst>
                <a:ext uri="{FF2B5EF4-FFF2-40B4-BE49-F238E27FC236}">
                  <a16:creationId xmlns:a16="http://schemas.microsoft.com/office/drawing/2014/main" id="{469D0D2C-DC17-42FD-B775-B4C1F9E9C0C1}"/>
                </a:ext>
              </a:extLst>
            </p:cNvPr>
            <p:cNvSpPr>
              <a:spLocks noChangeArrowheads="1"/>
            </p:cNvSpPr>
            <p:nvPr/>
          </p:nvSpPr>
          <p:spPr bwMode="ltGray">
            <a:xfrm>
              <a:off x="1383" y="2475"/>
              <a:ext cx="501" cy="47"/>
            </a:xfrm>
            <a:prstGeom prst="rect">
              <a:avLst/>
            </a:pr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6" name="Rectangle 105">
              <a:extLst>
                <a:ext uri="{FF2B5EF4-FFF2-40B4-BE49-F238E27FC236}">
                  <a16:creationId xmlns:a16="http://schemas.microsoft.com/office/drawing/2014/main" id="{82E1EDB8-7014-4C8C-B330-727A2485DFD8}"/>
                </a:ext>
              </a:extLst>
            </p:cNvPr>
            <p:cNvSpPr>
              <a:spLocks noChangeArrowheads="1"/>
            </p:cNvSpPr>
            <p:nvPr/>
          </p:nvSpPr>
          <p:spPr bwMode="ltGray">
            <a:xfrm>
              <a:off x="2639" y="2475"/>
              <a:ext cx="457" cy="47"/>
            </a:xfrm>
            <a:prstGeom prst="rect">
              <a:avLst/>
            </a:pr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7" name="Rectangle 106">
              <a:extLst>
                <a:ext uri="{FF2B5EF4-FFF2-40B4-BE49-F238E27FC236}">
                  <a16:creationId xmlns:a16="http://schemas.microsoft.com/office/drawing/2014/main" id="{D9A3E71D-56E0-4114-B4F8-73A034B00971}"/>
                </a:ext>
              </a:extLst>
            </p:cNvPr>
            <p:cNvSpPr>
              <a:spLocks noChangeArrowheads="1"/>
            </p:cNvSpPr>
            <p:nvPr/>
          </p:nvSpPr>
          <p:spPr bwMode="ltGray">
            <a:xfrm>
              <a:off x="3861" y="2475"/>
              <a:ext cx="476" cy="47"/>
            </a:xfrm>
            <a:prstGeom prst="rect">
              <a:avLst/>
            </a:pr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8" name="AutoShape 107">
              <a:extLst>
                <a:ext uri="{FF2B5EF4-FFF2-40B4-BE49-F238E27FC236}">
                  <a16:creationId xmlns:a16="http://schemas.microsoft.com/office/drawing/2014/main" id="{4E077DF7-C725-44F6-B269-BB1BF1F9C190}"/>
                </a:ext>
              </a:extLst>
            </p:cNvPr>
            <p:cNvSpPr>
              <a:spLocks noChangeArrowheads="1"/>
            </p:cNvSpPr>
            <p:nvPr/>
          </p:nvSpPr>
          <p:spPr bwMode="ltGray">
            <a:xfrm>
              <a:off x="1839"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59" name="AutoShape 108">
              <a:extLst>
                <a:ext uri="{FF2B5EF4-FFF2-40B4-BE49-F238E27FC236}">
                  <a16:creationId xmlns:a16="http://schemas.microsoft.com/office/drawing/2014/main" id="{F12E4FF7-AAFD-4D51-A53C-C4691DE085EF}"/>
                </a:ext>
              </a:extLst>
            </p:cNvPr>
            <p:cNvSpPr>
              <a:spLocks noChangeArrowheads="1"/>
            </p:cNvSpPr>
            <p:nvPr/>
          </p:nvSpPr>
          <p:spPr bwMode="ltGray">
            <a:xfrm>
              <a:off x="4297"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60" name="AutoShape 109">
              <a:extLst>
                <a:ext uri="{FF2B5EF4-FFF2-40B4-BE49-F238E27FC236}">
                  <a16:creationId xmlns:a16="http://schemas.microsoft.com/office/drawing/2014/main" id="{8C5A5F11-A90B-48A5-AE20-A27AC105DA77}"/>
                </a:ext>
              </a:extLst>
            </p:cNvPr>
            <p:cNvSpPr>
              <a:spLocks noChangeArrowheads="1"/>
            </p:cNvSpPr>
            <p:nvPr/>
          </p:nvSpPr>
          <p:spPr bwMode="ltGray">
            <a:xfrm flipV="1">
              <a:off x="60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61" name="AutoShape 110">
              <a:extLst>
                <a:ext uri="{FF2B5EF4-FFF2-40B4-BE49-F238E27FC236}">
                  <a16:creationId xmlns:a16="http://schemas.microsoft.com/office/drawing/2014/main" id="{60C738D5-1536-4E80-886A-3E5921A1F4BA}"/>
                </a:ext>
              </a:extLst>
            </p:cNvPr>
            <p:cNvSpPr>
              <a:spLocks noChangeArrowheads="1"/>
            </p:cNvSpPr>
            <p:nvPr/>
          </p:nvSpPr>
          <p:spPr bwMode="ltGray">
            <a:xfrm flipV="1">
              <a:off x="306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3813" name="Text Box 85">
            <a:extLst>
              <a:ext uri="{FF2B5EF4-FFF2-40B4-BE49-F238E27FC236}">
                <a16:creationId xmlns:a16="http://schemas.microsoft.com/office/drawing/2014/main" id="{EE078A07-FB33-496F-B64D-30478A6CEB14}"/>
              </a:ext>
            </a:extLst>
          </p:cNvPr>
          <p:cNvSpPr txBox="1">
            <a:spLocks noChangeArrowheads="1"/>
          </p:cNvSpPr>
          <p:nvPr/>
        </p:nvSpPr>
        <p:spPr bwMode="gray">
          <a:xfrm>
            <a:off x="4461594" y="3058889"/>
            <a:ext cx="132238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20650" marR="0" lvl="0" indent="-120650" algn="ctr"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调节器</a:t>
            </a:r>
          </a:p>
          <a:p>
            <a:pPr marL="120650" marR="0" lvl="0" indent="-120650" algn="ctr"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官脱落</a:t>
            </a:r>
          </a:p>
        </p:txBody>
      </p:sp>
      <p:sp>
        <p:nvSpPr>
          <p:cNvPr id="73812" name="Text Box 84">
            <a:extLst>
              <a:ext uri="{FF2B5EF4-FFF2-40B4-BE49-F238E27FC236}">
                <a16:creationId xmlns:a16="http://schemas.microsoft.com/office/drawing/2014/main" id="{3CCBAA5C-39F7-4218-BD49-B3E0680B462B}"/>
              </a:ext>
            </a:extLst>
          </p:cNvPr>
          <p:cNvSpPr txBox="1">
            <a:spLocks noChangeArrowheads="1"/>
          </p:cNvSpPr>
          <p:nvPr/>
        </p:nvSpPr>
        <p:spPr bwMode="gray">
          <a:xfrm>
            <a:off x="2623269" y="3000151"/>
            <a:ext cx="1044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20650" marR="0" lvl="0" indent="-12065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顶端</a:t>
            </a:r>
          </a:p>
          <a:p>
            <a:pPr marL="120650" marR="0" lvl="0" indent="-12065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优势</a:t>
            </a:r>
          </a:p>
        </p:txBody>
      </p:sp>
      <p:sp>
        <p:nvSpPr>
          <p:cNvPr id="73839" name="Text Box 111">
            <a:extLst>
              <a:ext uri="{FF2B5EF4-FFF2-40B4-BE49-F238E27FC236}">
                <a16:creationId xmlns:a16="http://schemas.microsoft.com/office/drawing/2014/main" id="{02162445-D2CD-47A4-BCAE-3C1E6BFE358E}"/>
              </a:ext>
            </a:extLst>
          </p:cNvPr>
          <p:cNvSpPr txBox="1">
            <a:spLocks noChangeArrowheads="1"/>
          </p:cNvSpPr>
          <p:nvPr/>
        </p:nvSpPr>
        <p:spPr bwMode="auto">
          <a:xfrm>
            <a:off x="750372" y="1196752"/>
            <a:ext cx="2736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Char char="•"/>
              <a:tabLst/>
              <a:defRPr/>
            </a:pPr>
            <a:r>
              <a:rPr kumimoji="0" lang="zh-CN" altLang="en-US" sz="3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 拮抗作用：</a:t>
            </a:r>
          </a:p>
        </p:txBody>
      </p:sp>
      <p:sp>
        <p:nvSpPr>
          <p:cNvPr id="73814" name="Text Box 86">
            <a:extLst>
              <a:ext uri="{FF2B5EF4-FFF2-40B4-BE49-F238E27FC236}">
                <a16:creationId xmlns:a16="http://schemas.microsoft.com/office/drawing/2014/main" id="{2B560FD9-2888-4D5E-9ED1-52D3B06485DE}"/>
              </a:ext>
            </a:extLst>
          </p:cNvPr>
          <p:cNvSpPr txBox="1">
            <a:spLocks noChangeArrowheads="1"/>
          </p:cNvSpPr>
          <p:nvPr/>
        </p:nvSpPr>
        <p:spPr bwMode="gray">
          <a:xfrm>
            <a:off x="6388818" y="3101751"/>
            <a:ext cx="132556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20650" marR="0" lvl="0" indent="-120650" algn="ctr"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两性花</a:t>
            </a:r>
          </a:p>
          <a:p>
            <a:pPr marL="120650" marR="0" lvl="0" indent="-120650" algn="ctr"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C1C1C"/>
                </a:solidFill>
                <a:effectLst/>
                <a:uLnTx/>
                <a:uFillTx/>
                <a:latin typeface="Arial" panose="020B0604020202020204" pitchFamily="34" charset="0"/>
                <a:ea typeface="华文新魏" panose="02010800040101010101" pitchFamily="2" charset="-122"/>
                <a:cs typeface="+mn-cs"/>
              </a:rPr>
              <a:t>的分化</a:t>
            </a:r>
          </a:p>
        </p:txBody>
      </p:sp>
      <p:sp>
        <p:nvSpPr>
          <p:cNvPr id="73815" name="Text Box 87">
            <a:extLst>
              <a:ext uri="{FF2B5EF4-FFF2-40B4-BE49-F238E27FC236}">
                <a16:creationId xmlns:a16="http://schemas.microsoft.com/office/drawing/2014/main" id="{9B819723-6BD4-485F-B0CB-A96C79453720}"/>
              </a:ext>
            </a:extLst>
          </p:cNvPr>
          <p:cNvSpPr txBox="1">
            <a:spLocks noChangeArrowheads="1"/>
          </p:cNvSpPr>
          <p:nvPr/>
        </p:nvSpPr>
        <p:spPr bwMode="gray">
          <a:xfrm>
            <a:off x="8387480" y="3044602"/>
            <a:ext cx="1257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20650" marR="0" lvl="0" indent="-12065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1C1C1C"/>
                </a:solidFill>
                <a:effectLst/>
                <a:uLnTx/>
                <a:uFillTx/>
                <a:latin typeface="Arial" panose="020B0604020202020204" pitchFamily="34" charset="0"/>
                <a:ea typeface="华文新魏" panose="02010800040101010101" pitchFamily="2" charset="-122"/>
                <a:cs typeface="+mn-cs"/>
              </a:rPr>
              <a:t>调节气</a:t>
            </a:r>
          </a:p>
          <a:p>
            <a:pPr marL="120650" marR="0" lvl="0" indent="-12065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1C1C1C"/>
                </a:solidFill>
                <a:effectLst/>
                <a:uLnTx/>
                <a:uFillTx/>
                <a:latin typeface="Arial" panose="020B0604020202020204" pitchFamily="34" charset="0"/>
                <a:ea typeface="华文新魏" panose="02010800040101010101" pitchFamily="2" charset="-122"/>
                <a:cs typeface="+mn-cs"/>
              </a:rPr>
              <a:t>孔开闭</a:t>
            </a:r>
          </a:p>
        </p:txBody>
      </p:sp>
      <p:sp>
        <p:nvSpPr>
          <p:cNvPr id="3" name="灯片编号占位符 2">
            <a:extLst>
              <a:ext uri="{FF2B5EF4-FFF2-40B4-BE49-F238E27FC236}">
                <a16:creationId xmlns:a16="http://schemas.microsoft.com/office/drawing/2014/main" id="{1243FCEC-BB3E-45F8-9756-14A95CB16DC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
        <p:nvSpPr>
          <p:cNvPr id="91" name="标题 2">
            <a:extLst>
              <a:ext uri="{FF2B5EF4-FFF2-40B4-BE49-F238E27FC236}">
                <a16:creationId xmlns:a16="http://schemas.microsoft.com/office/drawing/2014/main" id="{C4764BF4-84B2-4352-B738-2514518AB175}"/>
              </a:ext>
            </a:extLst>
          </p:cNvPr>
          <p:cNvSpPr txBox="1">
            <a:spLocks/>
          </p:cNvSpPr>
          <p:nvPr/>
        </p:nvSpPr>
        <p:spPr>
          <a:xfrm>
            <a:off x="1113342" y="195599"/>
            <a:ext cx="10972800" cy="796950"/>
          </a:xfrm>
          <a:prstGeom prst="rect">
            <a:avLst/>
          </a:prstGeom>
        </p:spPr>
        <p:txBody>
          <a:bodyPr>
            <a:noAutofit/>
          </a:bodyPr>
          <a:lstStyle>
            <a:lvl1pPr algn="l" rtl="0" eaLnBrk="0" fontAlgn="base" hangingPunct="0">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kern="0" dirty="0"/>
              <a:t>植物激素间的相互作用</a:t>
            </a:r>
          </a:p>
        </p:txBody>
      </p:sp>
      <p:grpSp>
        <p:nvGrpSpPr>
          <p:cNvPr id="93" name="Group 5">
            <a:extLst>
              <a:ext uri="{FF2B5EF4-FFF2-40B4-BE49-F238E27FC236}">
                <a16:creationId xmlns:a16="http://schemas.microsoft.com/office/drawing/2014/main" id="{D26B5577-BA9A-454B-8805-2FAD189AD656}"/>
              </a:ext>
            </a:extLst>
          </p:cNvPr>
          <p:cNvGrpSpPr>
            <a:grpSpLocks/>
          </p:cNvGrpSpPr>
          <p:nvPr/>
        </p:nvGrpSpPr>
        <p:grpSpPr bwMode="auto">
          <a:xfrm>
            <a:off x="335360" y="280986"/>
            <a:ext cx="569913" cy="520701"/>
            <a:chOff x="1452" y="1323"/>
            <a:chExt cx="359" cy="328"/>
          </a:xfrm>
        </p:grpSpPr>
        <p:grpSp>
          <p:nvGrpSpPr>
            <p:cNvPr id="94" name="Group 6">
              <a:extLst>
                <a:ext uri="{FF2B5EF4-FFF2-40B4-BE49-F238E27FC236}">
                  <a16:creationId xmlns:a16="http://schemas.microsoft.com/office/drawing/2014/main" id="{630DF6D5-5238-44DD-8245-3404323AF7E4}"/>
                </a:ext>
              </a:extLst>
            </p:cNvPr>
            <p:cNvGrpSpPr>
              <a:grpSpLocks/>
            </p:cNvGrpSpPr>
            <p:nvPr/>
          </p:nvGrpSpPr>
          <p:grpSpPr bwMode="auto">
            <a:xfrm>
              <a:off x="1452" y="1323"/>
              <a:ext cx="359" cy="328"/>
              <a:chOff x="624" y="1575"/>
              <a:chExt cx="1169" cy="1181"/>
            </a:xfrm>
          </p:grpSpPr>
          <p:sp>
            <p:nvSpPr>
              <p:cNvPr id="96" name="Oval 7">
                <a:extLst>
                  <a:ext uri="{FF2B5EF4-FFF2-40B4-BE49-F238E27FC236}">
                    <a16:creationId xmlns:a16="http://schemas.microsoft.com/office/drawing/2014/main" id="{D81C9810-3072-46E4-8144-3BF28BFA6F27}"/>
                  </a:ext>
                </a:extLst>
              </p:cNvPr>
              <p:cNvSpPr>
                <a:spLocks noChangeArrowheads="1"/>
              </p:cNvSpPr>
              <p:nvPr/>
            </p:nvSpPr>
            <p:spPr bwMode="gray">
              <a:xfrm>
                <a:off x="624" y="1575"/>
                <a:ext cx="533" cy="117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7" name="Oval 8">
                <a:extLst>
                  <a:ext uri="{FF2B5EF4-FFF2-40B4-BE49-F238E27FC236}">
                    <a16:creationId xmlns:a16="http://schemas.microsoft.com/office/drawing/2014/main" id="{1B43BA99-5B18-45A4-AEE1-438DCE4613E1}"/>
                  </a:ext>
                </a:extLst>
              </p:cNvPr>
              <p:cNvSpPr>
                <a:spLocks noChangeArrowheads="1"/>
              </p:cNvSpPr>
              <p:nvPr/>
            </p:nvSpPr>
            <p:spPr bwMode="gray">
              <a:xfrm>
                <a:off x="624" y="1575"/>
                <a:ext cx="533" cy="117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8" name="Oval 9">
                <a:extLst>
                  <a:ext uri="{FF2B5EF4-FFF2-40B4-BE49-F238E27FC236}">
                    <a16:creationId xmlns:a16="http://schemas.microsoft.com/office/drawing/2014/main" id="{1B19BD68-6DF7-46C2-8296-39D4A09DA52A}"/>
                  </a:ext>
                </a:extLst>
              </p:cNvPr>
              <p:cNvSpPr>
                <a:spLocks noChangeArrowheads="1"/>
              </p:cNvSpPr>
              <p:nvPr/>
            </p:nvSpPr>
            <p:spPr bwMode="gray">
              <a:xfrm>
                <a:off x="705" y="1575"/>
                <a:ext cx="1088" cy="1178"/>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9" name="Oval 10">
                <a:extLst>
                  <a:ext uri="{FF2B5EF4-FFF2-40B4-BE49-F238E27FC236}">
                    <a16:creationId xmlns:a16="http://schemas.microsoft.com/office/drawing/2014/main" id="{AB7018EB-B109-4F27-8F20-CA5030D2A9A6}"/>
                  </a:ext>
                </a:extLst>
              </p:cNvPr>
              <p:cNvSpPr>
                <a:spLocks noChangeArrowheads="1"/>
              </p:cNvSpPr>
              <p:nvPr/>
            </p:nvSpPr>
            <p:spPr bwMode="gray">
              <a:xfrm>
                <a:off x="705" y="1577"/>
                <a:ext cx="1088" cy="117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0" name="Oval 11">
                <a:extLst>
                  <a:ext uri="{FF2B5EF4-FFF2-40B4-BE49-F238E27FC236}">
                    <a16:creationId xmlns:a16="http://schemas.microsoft.com/office/drawing/2014/main" id="{A163292E-EA44-4D8C-820D-24490C6619F1}"/>
                  </a:ext>
                </a:extLst>
              </p:cNvPr>
              <p:cNvSpPr>
                <a:spLocks noChangeArrowheads="1"/>
              </p:cNvSpPr>
              <p:nvPr/>
            </p:nvSpPr>
            <p:spPr bwMode="gray">
              <a:xfrm>
                <a:off x="760" y="1576"/>
                <a:ext cx="979" cy="11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1" name="Group 12">
                <a:extLst>
                  <a:ext uri="{FF2B5EF4-FFF2-40B4-BE49-F238E27FC236}">
                    <a16:creationId xmlns:a16="http://schemas.microsoft.com/office/drawing/2014/main" id="{ED4E31A2-C03F-4159-A4E7-7A8225613D17}"/>
                  </a:ext>
                </a:extLst>
              </p:cNvPr>
              <p:cNvGrpSpPr>
                <a:grpSpLocks/>
              </p:cNvGrpSpPr>
              <p:nvPr/>
            </p:nvGrpSpPr>
            <p:grpSpPr bwMode="auto">
              <a:xfrm>
                <a:off x="776" y="1687"/>
                <a:ext cx="947" cy="952"/>
                <a:chOff x="4166" y="1706"/>
                <a:chExt cx="1252" cy="1252"/>
              </a:xfrm>
            </p:grpSpPr>
            <p:sp>
              <p:nvSpPr>
                <p:cNvPr id="102" name="Oval 13">
                  <a:extLst>
                    <a:ext uri="{FF2B5EF4-FFF2-40B4-BE49-F238E27FC236}">
                      <a16:creationId xmlns:a16="http://schemas.microsoft.com/office/drawing/2014/main" id="{F6CF0EE6-904E-4689-911E-DF77AC1F8437}"/>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3" name="Oval 14">
                  <a:extLst>
                    <a:ext uri="{FF2B5EF4-FFF2-40B4-BE49-F238E27FC236}">
                      <a16:creationId xmlns:a16="http://schemas.microsoft.com/office/drawing/2014/main" id="{404C533B-1059-4305-9934-3B26FD415553}"/>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4" name="Oval 15">
                  <a:extLst>
                    <a:ext uri="{FF2B5EF4-FFF2-40B4-BE49-F238E27FC236}">
                      <a16:creationId xmlns:a16="http://schemas.microsoft.com/office/drawing/2014/main" id="{7A87DB9C-3FBE-4AF7-8B53-CA5CF6DF1F9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5" name="Oval 16">
                  <a:extLst>
                    <a:ext uri="{FF2B5EF4-FFF2-40B4-BE49-F238E27FC236}">
                      <a16:creationId xmlns:a16="http://schemas.microsoft.com/office/drawing/2014/main" id="{A341BACE-1195-4719-A8BF-08520A228048}"/>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95" name="Text Box 17">
              <a:extLst>
                <a:ext uri="{FF2B5EF4-FFF2-40B4-BE49-F238E27FC236}">
                  <a16:creationId xmlns:a16="http://schemas.microsoft.com/office/drawing/2014/main" id="{00DDF0B2-B10F-4374-B2D5-8B997939FDD4}"/>
                </a:ext>
              </a:extLst>
            </p:cNvPr>
            <p:cNvSpPr txBox="1">
              <a:spLocks noChangeArrowheads="1"/>
            </p:cNvSpPr>
            <p:nvPr/>
          </p:nvSpPr>
          <p:spPr bwMode="auto">
            <a:xfrm>
              <a:off x="1520" y="1351"/>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grpSp>
    </p:spTree>
    <p:extLst>
      <p:ext uri="{BB962C8B-B14F-4D97-AF65-F5344CB8AC3E}">
        <p14:creationId xmlns:p14="http://schemas.microsoft.com/office/powerpoint/2010/main" val="29762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nodeType="withEffect">
                                  <p:stCondLst>
                                    <p:cond delay="0"/>
                                  </p:stCondLst>
                                  <p:childTnLst>
                                    <p:set>
                                      <p:cBhvr>
                                        <p:cTn id="22" dur="1" fill="hold">
                                          <p:stCondLst>
                                            <p:cond delay="0"/>
                                          </p:stCondLst>
                                        </p:cTn>
                                        <p:tgtEl>
                                          <p:spTgt spid="73809"/>
                                        </p:tgtEl>
                                        <p:attrNameLst>
                                          <p:attrName>style.visibility</p:attrName>
                                        </p:attrNameLst>
                                      </p:cBhvr>
                                      <p:to>
                                        <p:strVal val="visible"/>
                                      </p:to>
                                    </p:set>
                                    <p:animEffect transition="in" filter="wipe(down)">
                                      <p:cBhvr>
                                        <p:cTn id="23" dur="500"/>
                                        <p:tgtEl>
                                          <p:spTgt spid="73809"/>
                                        </p:tgtEl>
                                      </p:cBhvr>
                                    </p:animEffect>
                                  </p:childTnLst>
                                </p:cTn>
                              </p:par>
                              <p:par>
                                <p:cTn id="24" presetID="22" presetClass="entr" presetSubtype="4" fill="hold" nodeType="withEffect">
                                  <p:stCondLst>
                                    <p:cond delay="0"/>
                                  </p:stCondLst>
                                  <p:childTnLst>
                                    <p:set>
                                      <p:cBhvr>
                                        <p:cTn id="25" dur="1" fill="hold">
                                          <p:stCondLst>
                                            <p:cond delay="0"/>
                                          </p:stCondLst>
                                        </p:cTn>
                                        <p:tgtEl>
                                          <p:spTgt spid="73810"/>
                                        </p:tgtEl>
                                        <p:attrNameLst>
                                          <p:attrName>style.visibility</p:attrName>
                                        </p:attrNameLst>
                                      </p:cBhvr>
                                      <p:to>
                                        <p:strVal val="visible"/>
                                      </p:to>
                                    </p:set>
                                    <p:animEffect transition="in" filter="wipe(down)">
                                      <p:cBhvr>
                                        <p:cTn id="26" dur="500"/>
                                        <p:tgtEl>
                                          <p:spTgt spid="7381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3811"/>
                                        </p:tgtEl>
                                        <p:attrNameLst>
                                          <p:attrName>style.visibility</p:attrName>
                                        </p:attrNameLst>
                                      </p:cBhvr>
                                      <p:to>
                                        <p:strVal val="visible"/>
                                      </p:to>
                                    </p:set>
                                    <p:animEffect transition="in" filter="wipe(down)">
                                      <p:cBhvr>
                                        <p:cTn id="29" dur="500"/>
                                        <p:tgtEl>
                                          <p:spTgt spid="73811"/>
                                        </p:tgtEl>
                                      </p:cBhvr>
                                    </p:animEffect>
                                  </p:childTnLst>
                                </p:cTn>
                              </p:par>
                              <p:par>
                                <p:cTn id="30" presetID="22" presetClass="entr" presetSubtype="4" fill="hold" nodeType="withEffect">
                                  <p:stCondLst>
                                    <p:cond delay="0"/>
                                  </p:stCondLst>
                                  <p:childTnLst>
                                    <p:set>
                                      <p:cBhvr>
                                        <p:cTn id="31" dur="1" fill="hold">
                                          <p:stCondLst>
                                            <p:cond delay="0"/>
                                          </p:stCondLst>
                                        </p:cTn>
                                        <p:tgtEl>
                                          <p:spTgt spid="73816"/>
                                        </p:tgtEl>
                                        <p:attrNameLst>
                                          <p:attrName>style.visibility</p:attrName>
                                        </p:attrNameLst>
                                      </p:cBhvr>
                                      <p:to>
                                        <p:strVal val="visible"/>
                                      </p:to>
                                    </p:set>
                                    <p:animEffect transition="in" filter="wipe(down)">
                                      <p:cBhvr>
                                        <p:cTn id="32" dur="500"/>
                                        <p:tgtEl>
                                          <p:spTgt spid="73816"/>
                                        </p:tgtEl>
                                      </p:cBhvr>
                                    </p:animEffect>
                                  </p:childTnLst>
                                </p:cTn>
                              </p:par>
                              <p:par>
                                <p:cTn id="33" presetID="22" presetClass="entr" presetSubtype="4" fill="hold" nodeType="withEffect">
                                  <p:stCondLst>
                                    <p:cond delay="0"/>
                                  </p:stCondLst>
                                  <p:childTnLst>
                                    <p:set>
                                      <p:cBhvr>
                                        <p:cTn id="34" dur="1" fill="hold">
                                          <p:stCondLst>
                                            <p:cond delay="0"/>
                                          </p:stCondLst>
                                        </p:cTn>
                                        <p:tgtEl>
                                          <p:spTgt spid="73817"/>
                                        </p:tgtEl>
                                        <p:attrNameLst>
                                          <p:attrName>style.visibility</p:attrName>
                                        </p:attrNameLst>
                                      </p:cBhvr>
                                      <p:to>
                                        <p:strVal val="visible"/>
                                      </p:to>
                                    </p:set>
                                    <p:animEffect transition="in" filter="wipe(down)">
                                      <p:cBhvr>
                                        <p:cTn id="35" dur="500"/>
                                        <p:tgtEl>
                                          <p:spTgt spid="7381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3818"/>
                                        </p:tgtEl>
                                        <p:attrNameLst>
                                          <p:attrName>style.visibility</p:attrName>
                                        </p:attrNameLst>
                                      </p:cBhvr>
                                      <p:to>
                                        <p:strVal val="visible"/>
                                      </p:to>
                                    </p:set>
                                    <p:animEffect transition="in" filter="wipe(down)">
                                      <p:cBhvr>
                                        <p:cTn id="38" dur="500"/>
                                        <p:tgtEl>
                                          <p:spTgt spid="73818"/>
                                        </p:tgtEl>
                                      </p:cBhvr>
                                    </p:animEffect>
                                  </p:childTnLst>
                                </p:cTn>
                              </p:par>
                              <p:par>
                                <p:cTn id="39" presetID="22" presetClass="entr" presetSubtype="4" fill="hold" nodeType="withEffect">
                                  <p:stCondLst>
                                    <p:cond delay="0"/>
                                  </p:stCondLst>
                                  <p:childTnLst>
                                    <p:set>
                                      <p:cBhvr>
                                        <p:cTn id="40" dur="1" fill="hold">
                                          <p:stCondLst>
                                            <p:cond delay="0"/>
                                          </p:stCondLst>
                                        </p:cTn>
                                        <p:tgtEl>
                                          <p:spTgt spid="73819"/>
                                        </p:tgtEl>
                                        <p:attrNameLst>
                                          <p:attrName>style.visibility</p:attrName>
                                        </p:attrNameLst>
                                      </p:cBhvr>
                                      <p:to>
                                        <p:strVal val="visible"/>
                                      </p:to>
                                    </p:set>
                                    <p:animEffect transition="in" filter="wipe(down)">
                                      <p:cBhvr>
                                        <p:cTn id="41" dur="500"/>
                                        <p:tgtEl>
                                          <p:spTgt spid="73819"/>
                                        </p:tgtEl>
                                      </p:cBhvr>
                                    </p:animEffect>
                                  </p:childTnLst>
                                </p:cTn>
                              </p:par>
                              <p:par>
                                <p:cTn id="42" presetID="22" presetClass="entr" presetSubtype="4" fill="hold" nodeType="withEffect">
                                  <p:stCondLst>
                                    <p:cond delay="0"/>
                                  </p:stCondLst>
                                  <p:childTnLst>
                                    <p:set>
                                      <p:cBhvr>
                                        <p:cTn id="43" dur="1" fill="hold">
                                          <p:stCondLst>
                                            <p:cond delay="0"/>
                                          </p:stCondLst>
                                        </p:cTn>
                                        <p:tgtEl>
                                          <p:spTgt spid="73820"/>
                                        </p:tgtEl>
                                        <p:attrNameLst>
                                          <p:attrName>style.visibility</p:attrName>
                                        </p:attrNameLst>
                                      </p:cBhvr>
                                      <p:to>
                                        <p:strVal val="visible"/>
                                      </p:to>
                                    </p:set>
                                    <p:animEffect transition="in" filter="wipe(down)">
                                      <p:cBhvr>
                                        <p:cTn id="44" dur="500"/>
                                        <p:tgtEl>
                                          <p:spTgt spid="7382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3821"/>
                                        </p:tgtEl>
                                        <p:attrNameLst>
                                          <p:attrName>style.visibility</p:attrName>
                                        </p:attrNameLst>
                                      </p:cBhvr>
                                      <p:to>
                                        <p:strVal val="visible"/>
                                      </p:to>
                                    </p:set>
                                    <p:animEffect transition="in" filter="wipe(down)">
                                      <p:cBhvr>
                                        <p:cTn id="47" dur="500"/>
                                        <p:tgtEl>
                                          <p:spTgt spid="73821"/>
                                        </p:tgtEl>
                                      </p:cBhvr>
                                    </p:animEffect>
                                  </p:childTnLst>
                                </p:cTn>
                              </p:par>
                              <p:par>
                                <p:cTn id="48" presetID="22" presetClass="entr" presetSubtype="4" fill="hold" nodeType="withEffect">
                                  <p:stCondLst>
                                    <p:cond delay="0"/>
                                  </p:stCondLst>
                                  <p:childTnLst>
                                    <p:set>
                                      <p:cBhvr>
                                        <p:cTn id="49" dur="1" fill="hold">
                                          <p:stCondLst>
                                            <p:cond delay="0"/>
                                          </p:stCondLst>
                                        </p:cTn>
                                        <p:tgtEl>
                                          <p:spTgt spid="73822"/>
                                        </p:tgtEl>
                                        <p:attrNameLst>
                                          <p:attrName>style.visibility</p:attrName>
                                        </p:attrNameLst>
                                      </p:cBhvr>
                                      <p:to>
                                        <p:strVal val="visible"/>
                                      </p:to>
                                    </p:set>
                                    <p:animEffect transition="in" filter="wipe(down)">
                                      <p:cBhvr>
                                        <p:cTn id="50" dur="500"/>
                                        <p:tgtEl>
                                          <p:spTgt spid="73822"/>
                                        </p:tgtEl>
                                      </p:cBhvr>
                                    </p:animEffect>
                                  </p:childTnLst>
                                </p:cTn>
                              </p:par>
                              <p:par>
                                <p:cTn id="51" presetID="22" presetClass="entr" presetSubtype="4" fill="hold" nodeType="withEffect">
                                  <p:stCondLst>
                                    <p:cond delay="0"/>
                                  </p:stCondLst>
                                  <p:childTnLst>
                                    <p:set>
                                      <p:cBhvr>
                                        <p:cTn id="52" dur="1" fill="hold">
                                          <p:stCondLst>
                                            <p:cond delay="0"/>
                                          </p:stCondLst>
                                        </p:cTn>
                                        <p:tgtEl>
                                          <p:spTgt spid="73823"/>
                                        </p:tgtEl>
                                        <p:attrNameLst>
                                          <p:attrName>style.visibility</p:attrName>
                                        </p:attrNameLst>
                                      </p:cBhvr>
                                      <p:to>
                                        <p:strVal val="visible"/>
                                      </p:to>
                                    </p:set>
                                    <p:animEffect transition="in" filter="wipe(down)">
                                      <p:cBhvr>
                                        <p:cTn id="53" dur="500"/>
                                        <p:tgtEl>
                                          <p:spTgt spid="738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73824"/>
                                        </p:tgtEl>
                                        <p:attrNameLst>
                                          <p:attrName>style.visibility</p:attrName>
                                        </p:attrNameLst>
                                      </p:cBhvr>
                                      <p:to>
                                        <p:strVal val="visible"/>
                                      </p:to>
                                    </p:set>
                                    <p:animEffect transition="in" filter="wipe(down)">
                                      <p:cBhvr>
                                        <p:cTn id="56" dur="500"/>
                                        <p:tgtEl>
                                          <p:spTgt spid="73824"/>
                                        </p:tgtEl>
                                      </p:cBhvr>
                                    </p:animEffect>
                                  </p:childTnLst>
                                </p:cTn>
                              </p:par>
                              <p:par>
                                <p:cTn id="57" presetID="22" presetClass="entr" presetSubtype="4" fill="hold" nodeType="withEffect">
                                  <p:stCondLst>
                                    <p:cond delay="0"/>
                                  </p:stCondLst>
                                  <p:childTnLst>
                                    <p:set>
                                      <p:cBhvr>
                                        <p:cTn id="58" dur="1" fill="hold">
                                          <p:stCondLst>
                                            <p:cond delay="0"/>
                                          </p:stCondLst>
                                        </p:cTn>
                                        <p:tgtEl>
                                          <p:spTgt spid="73826"/>
                                        </p:tgtEl>
                                        <p:attrNameLst>
                                          <p:attrName>style.visibility</p:attrName>
                                        </p:attrNameLst>
                                      </p:cBhvr>
                                      <p:to>
                                        <p:strVal val="visible"/>
                                      </p:to>
                                    </p:set>
                                    <p:animEffect transition="in" filter="wipe(down)">
                                      <p:cBhvr>
                                        <p:cTn id="59" dur="500"/>
                                        <p:tgtEl>
                                          <p:spTgt spid="73826"/>
                                        </p:tgtEl>
                                      </p:cBhvr>
                                    </p:animEffect>
                                  </p:childTnLst>
                                </p:cTn>
                              </p:par>
                              <p:par>
                                <p:cTn id="60" presetID="22" presetClass="entr" presetSubtype="4" fill="hold" nodeType="withEffect">
                                  <p:stCondLst>
                                    <p:cond delay="0"/>
                                  </p:stCondLst>
                                  <p:childTnLst>
                                    <p:set>
                                      <p:cBhvr>
                                        <p:cTn id="61" dur="1" fill="hold">
                                          <p:stCondLst>
                                            <p:cond delay="0"/>
                                          </p:stCondLst>
                                        </p:cTn>
                                        <p:tgtEl>
                                          <p:spTgt spid="73825"/>
                                        </p:tgtEl>
                                        <p:attrNameLst>
                                          <p:attrName>style.visibility</p:attrName>
                                        </p:attrNameLst>
                                      </p:cBhvr>
                                      <p:to>
                                        <p:strVal val="visible"/>
                                      </p:to>
                                    </p:set>
                                    <p:animEffect transition="in" filter="wipe(down)">
                                      <p:cBhvr>
                                        <p:cTn id="62" dur="500"/>
                                        <p:tgtEl>
                                          <p:spTgt spid="73825"/>
                                        </p:tgtEl>
                                      </p:cBhvr>
                                    </p:animEffect>
                                  </p:childTnLst>
                                </p:cTn>
                              </p:par>
                              <p:par>
                                <p:cTn id="63" presetID="22" presetClass="entr" presetSubtype="4" fill="hold" nodeType="withEffect">
                                  <p:stCondLst>
                                    <p:cond delay="0"/>
                                  </p:stCondLst>
                                  <p:childTnLst>
                                    <p:set>
                                      <p:cBhvr>
                                        <p:cTn id="64" dur="1" fill="hold">
                                          <p:stCondLst>
                                            <p:cond delay="0"/>
                                          </p:stCondLst>
                                        </p:cTn>
                                        <p:tgtEl>
                                          <p:spTgt spid="73827"/>
                                        </p:tgtEl>
                                        <p:attrNameLst>
                                          <p:attrName>style.visibility</p:attrName>
                                        </p:attrNameLst>
                                      </p:cBhvr>
                                      <p:to>
                                        <p:strVal val="visible"/>
                                      </p:to>
                                    </p:set>
                                    <p:animEffect transition="in" filter="wipe(down)">
                                      <p:cBhvr>
                                        <p:cTn id="65" dur="500"/>
                                        <p:tgtEl>
                                          <p:spTgt spid="73827"/>
                                        </p:tgtEl>
                                      </p:cBhvr>
                                    </p:animEffect>
                                  </p:childTnLst>
                                </p:cTn>
                              </p:par>
                              <p:par>
                                <p:cTn id="66" presetID="22" presetClass="entr" presetSubtype="4" fill="hold" nodeType="withEffect">
                                  <p:stCondLst>
                                    <p:cond delay="0"/>
                                  </p:stCondLst>
                                  <p:childTnLst>
                                    <p:set>
                                      <p:cBhvr>
                                        <p:cTn id="67" dur="1" fill="hold">
                                          <p:stCondLst>
                                            <p:cond delay="0"/>
                                          </p:stCondLst>
                                        </p:cTn>
                                        <p:tgtEl>
                                          <p:spTgt spid="73828"/>
                                        </p:tgtEl>
                                        <p:attrNameLst>
                                          <p:attrName>style.visibility</p:attrName>
                                        </p:attrNameLst>
                                      </p:cBhvr>
                                      <p:to>
                                        <p:strVal val="visible"/>
                                      </p:to>
                                    </p:set>
                                    <p:animEffect transition="in" filter="wipe(down)">
                                      <p:cBhvr>
                                        <p:cTn id="68" dur="500"/>
                                        <p:tgtEl>
                                          <p:spTgt spid="73828"/>
                                        </p:tgtEl>
                                      </p:cBhvr>
                                    </p:animEffect>
                                  </p:childTnLst>
                                </p:cTn>
                              </p:par>
                              <p:par>
                                <p:cTn id="69" presetID="22" presetClass="entr" presetSubtype="4"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00"/>
                                        <p:tgtEl>
                                          <p:spTgt spid="1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3813"/>
                                        </p:tgtEl>
                                        <p:attrNameLst>
                                          <p:attrName>style.visibility</p:attrName>
                                        </p:attrNameLst>
                                      </p:cBhvr>
                                      <p:to>
                                        <p:strVal val="visible"/>
                                      </p:to>
                                    </p:set>
                                    <p:animEffect transition="in" filter="wipe(down)">
                                      <p:cBhvr>
                                        <p:cTn id="74" dur="500"/>
                                        <p:tgtEl>
                                          <p:spTgt spid="73813"/>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73812"/>
                                        </p:tgtEl>
                                        <p:attrNameLst>
                                          <p:attrName>style.visibility</p:attrName>
                                        </p:attrNameLst>
                                      </p:cBhvr>
                                      <p:to>
                                        <p:strVal val="visible"/>
                                      </p:to>
                                    </p:set>
                                    <p:animEffect transition="in" filter="wipe(down)">
                                      <p:cBhvr>
                                        <p:cTn id="77" dur="500"/>
                                        <p:tgtEl>
                                          <p:spTgt spid="73812"/>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73814"/>
                                        </p:tgtEl>
                                        <p:attrNameLst>
                                          <p:attrName>style.visibility</p:attrName>
                                        </p:attrNameLst>
                                      </p:cBhvr>
                                      <p:to>
                                        <p:strVal val="visible"/>
                                      </p:to>
                                    </p:set>
                                    <p:animEffect transition="in" filter="wipe(down)">
                                      <p:cBhvr>
                                        <p:cTn id="80" dur="500"/>
                                        <p:tgtEl>
                                          <p:spTgt spid="7381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3815"/>
                                        </p:tgtEl>
                                        <p:attrNameLst>
                                          <p:attrName>style.visibility</p:attrName>
                                        </p:attrNameLst>
                                      </p:cBhvr>
                                      <p:to>
                                        <p:strVal val="visible"/>
                                      </p:to>
                                    </p:set>
                                    <p:animEffect transition="in" filter="wipe(down)">
                                      <p:cBhvr>
                                        <p:cTn id="83" dur="500"/>
                                        <p:tgtEl>
                                          <p:spTgt spid="73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1" grpId="0"/>
      <p:bldP spid="73818" grpId="0"/>
      <p:bldP spid="73821" grpId="0"/>
      <p:bldP spid="73824" grpId="0"/>
      <p:bldP spid="73813" grpId="0"/>
      <p:bldP spid="73812" grpId="0"/>
      <p:bldP spid="73839" grpId="0"/>
      <p:bldP spid="73814" grpId="0"/>
      <p:bldP spid="738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6" name="Rectangle 8">
            <a:extLst>
              <a:ext uri="{FF2B5EF4-FFF2-40B4-BE49-F238E27FC236}">
                <a16:creationId xmlns:a16="http://schemas.microsoft.com/office/drawing/2014/main" id="{959612BC-7D93-412E-BDCE-27562E645188}"/>
              </a:ext>
            </a:extLst>
          </p:cNvPr>
          <p:cNvSpPr>
            <a:spLocks noChangeArrowheads="1"/>
          </p:cNvSpPr>
          <p:nvPr/>
        </p:nvSpPr>
        <p:spPr bwMode="auto">
          <a:xfrm>
            <a:off x="767408" y="548680"/>
            <a:ext cx="10585368"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植物的生长发育过程中，不是受单一激素的控制，而是受多种激素协调作用所控制的。</a:t>
            </a:r>
          </a:p>
        </p:txBody>
      </p:sp>
      <p:sp>
        <p:nvSpPr>
          <p:cNvPr id="145417" name="Text Box 9">
            <a:extLst>
              <a:ext uri="{FF2B5EF4-FFF2-40B4-BE49-F238E27FC236}">
                <a16:creationId xmlns:a16="http://schemas.microsoft.com/office/drawing/2014/main" id="{5A31A617-E969-4961-B00E-3DBE7A6F28AC}"/>
              </a:ext>
            </a:extLst>
          </p:cNvPr>
          <p:cNvSpPr txBox="1">
            <a:spLocks noChangeArrowheads="1"/>
          </p:cNvSpPr>
          <p:nvPr/>
        </p:nvSpPr>
        <p:spPr bwMode="auto">
          <a:xfrm>
            <a:off x="1415097" y="2204864"/>
            <a:ext cx="9361040"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例：</a:t>
            </a: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生长素</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达到一定值时，促进</a:t>
            </a: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乙烯</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的合成， </a:t>
            </a: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乙烯</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含量增高，抑制</a:t>
            </a:r>
            <a:r>
              <a:rPr kumimoji="1"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生长素</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的作用。</a:t>
            </a:r>
          </a:p>
        </p:txBody>
      </p:sp>
      <p:sp>
        <p:nvSpPr>
          <p:cNvPr id="4" name="Rectangle 4">
            <a:extLst>
              <a:ext uri="{FF2B5EF4-FFF2-40B4-BE49-F238E27FC236}">
                <a16:creationId xmlns:a16="http://schemas.microsoft.com/office/drawing/2014/main" id="{A6A420A1-4383-45C2-BB52-5651964E7B55}"/>
              </a:ext>
            </a:extLst>
          </p:cNvPr>
          <p:cNvSpPr>
            <a:spLocks noChangeArrowheads="1"/>
          </p:cNvSpPr>
          <p:nvPr/>
        </p:nvSpPr>
        <p:spPr bwMode="auto">
          <a:xfrm>
            <a:off x="983432" y="4005064"/>
            <a:ext cx="10369344" cy="222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50000"/>
              </a:lnSpc>
              <a:spcBef>
                <a:spcPct val="50000"/>
              </a:spcBef>
              <a:spcAft>
                <a:spcPct val="0"/>
              </a:spcAft>
              <a:buClrTx/>
              <a:buSzTx/>
              <a:buFont typeface="Arial" panose="020B0604020202020204" pitchFamily="34" charset="0"/>
              <a:buChar char="•"/>
              <a:tabLst/>
              <a:defRPr/>
            </a:pP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激素调节只是植物生命活动调节的一部分。植物的生长发育过程，在根本上是</a:t>
            </a:r>
            <a:r>
              <a:rPr kumimoji="1" lang="zh-CN" altLang="en-US" sz="3200" b="1"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基因组在一定时间和空间上程序性表达的结果。</a:t>
            </a:r>
            <a:r>
              <a:rPr kumimoji="1"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基因的表达受环境因子的控制。</a:t>
            </a:r>
          </a:p>
        </p:txBody>
      </p:sp>
    </p:spTree>
    <p:extLst>
      <p:ext uri="{BB962C8B-B14F-4D97-AF65-F5344CB8AC3E}">
        <p14:creationId xmlns:p14="http://schemas.microsoft.com/office/powerpoint/2010/main" val="106758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416"/>
                                        </p:tgtEl>
                                        <p:attrNameLst>
                                          <p:attrName>style.visibility</p:attrName>
                                        </p:attrNameLst>
                                      </p:cBhvr>
                                      <p:to>
                                        <p:strVal val="visible"/>
                                      </p:to>
                                    </p:set>
                                    <p:animEffect transition="in" filter="blinds(horizontal)">
                                      <p:cBhvr>
                                        <p:cTn id="7" dur="500"/>
                                        <p:tgtEl>
                                          <p:spTgt spid="1454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17"/>
                                        </p:tgtEl>
                                        <p:attrNameLst>
                                          <p:attrName>style.visibility</p:attrName>
                                        </p:attrNameLst>
                                      </p:cBhvr>
                                      <p:to>
                                        <p:strVal val="visible"/>
                                      </p:to>
                                    </p:set>
                                    <p:animEffect transition="in" filter="blinds(horizontal)">
                                      <p:cBhvr>
                                        <p:cTn id="12" dur="500"/>
                                        <p:tgtEl>
                                          <p:spTgt spid="1454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6" grpId="0"/>
      <p:bldP spid="145417"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b="1" dirty="0">
                <a:latin typeface="微软雅黑" panose="020B0503020204020204" pitchFamily="34" charset="-122"/>
                <a:ea typeface="微软雅黑" panose="020B0503020204020204" pitchFamily="34" charset="-122"/>
              </a:rPr>
              <a:t>以下两种关于植物激素的叙述，哪种更准确？</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3"/>
            </p:custDataLst>
          </p:nvPr>
        </p:nvSpPr>
        <p:spPr>
          <a:xfrm>
            <a:off x="2438400" y="2786063"/>
            <a:ext cx="8534400" cy="642938"/>
          </a:xfrm>
          <a:prstGeom prst="rect">
            <a:avLst/>
          </a:prstGeom>
          <a:noFill/>
        </p:spPr>
        <p:txBody>
          <a:bodyPr vert="horz" rtlCol="0" anchor="ctr" anchorCtr="0">
            <a:noAutofit/>
          </a:bodyPr>
          <a:lstStyle>
            <a:defPPr>
              <a:defRPr lang="zh-CN"/>
            </a:defPPr>
            <a:lvl1pPr>
              <a:defRPr sz="2800" b="1">
                <a:solidFill>
                  <a:prstClr val="black"/>
                </a:solidFill>
                <a:latin typeface="微软雅黑" panose="020B0503020204020204" pitchFamily="34" charset="-122"/>
                <a:ea typeface="微软雅黑" panose="020B0503020204020204" pitchFamily="34" charset="-122"/>
              </a:defRPr>
            </a:lvl1pPr>
          </a:lstStyle>
          <a:p>
            <a:r>
              <a:rPr lang="zh-CN" altLang="en-US" dirty="0">
                <a:sym typeface="Microsoft Yahei" panose="020B0503020204020204" pitchFamily="34" charset="-122"/>
              </a:rPr>
              <a:t>植物激素几乎控制着植物所有的生命活动</a:t>
            </a:r>
          </a:p>
        </p:txBody>
      </p:sp>
      <p:sp>
        <p:nvSpPr>
          <p:cNvPr id="6" name="文本框 5"/>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b="1" dirty="0">
                <a:solidFill>
                  <a:prstClr val="black"/>
                </a:solidFill>
                <a:latin typeface="微软雅黑" panose="020B0503020204020204" pitchFamily="34" charset="-122"/>
                <a:ea typeface="微软雅黑" panose="020B0503020204020204" pitchFamily="34" charset="-122"/>
              </a:rPr>
              <a:t>在植物的生长发育过程中，几乎所有生命活动都受到植物激素的调节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8"/>
            </p:custDataLst>
          </p:nvPr>
        </p:nvGrpSpPr>
        <p:grpSpPr>
          <a:xfrm>
            <a:off x="0" y="0"/>
            <a:ext cx="12192000" cy="635000"/>
            <a:chOff x="0" y="0"/>
            <a:chExt cx="12192000" cy="635000"/>
          </a:xfrm>
        </p:grpSpPr>
        <p:sp>
          <p:nvSpPr>
            <p:cNvPr id="14" name="TitleBackground"/>
            <p:cNvSpPr/>
            <p:nvPr>
              <p:custDataLst>
                <p:tags r:id="rId10"/>
              </p:custDataLst>
            </p:nvPr>
          </p:nvSpPr>
          <p:spPr>
            <a:xfrm>
              <a:off x="0" y="0"/>
              <a:ext cx="12192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5919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46" name="Picture 22">
            <a:extLst>
              <a:ext uri="{FF2B5EF4-FFF2-40B4-BE49-F238E27FC236}">
                <a16:creationId xmlns:a16="http://schemas.microsoft.com/office/drawing/2014/main" id="{D453B878-9A56-4689-8AEC-6FDB6BB97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921318"/>
            <a:ext cx="8572500" cy="4822825"/>
          </a:xfrm>
          <a:prstGeom prst="rect">
            <a:avLst/>
          </a:prstGeom>
          <a:noFill/>
          <a:extLst>
            <a:ext uri="{909E8E84-426E-40DD-AFC4-6F175D3DCCD1}">
              <a14:hiddenFill xmlns:a14="http://schemas.microsoft.com/office/drawing/2010/main">
                <a:solidFill>
                  <a:srgbClr val="FFFFFF"/>
                </a:solidFill>
              </a14:hiddenFill>
            </a:ext>
          </a:extLst>
        </p:spPr>
      </p:pic>
      <p:sp>
        <p:nvSpPr>
          <p:cNvPr id="922648" name="Rectangle 24">
            <a:extLst>
              <a:ext uri="{FF2B5EF4-FFF2-40B4-BE49-F238E27FC236}">
                <a16:creationId xmlns:a16="http://schemas.microsoft.com/office/drawing/2014/main" id="{164B9312-8F65-4F31-95B4-9B271D3228BB}"/>
              </a:ext>
            </a:extLst>
          </p:cNvPr>
          <p:cNvSpPr>
            <a:spLocks noChangeArrowheads="1"/>
          </p:cNvSpPr>
          <p:nvPr/>
        </p:nvSpPr>
        <p:spPr bwMode="auto">
          <a:xfrm>
            <a:off x="2461370" y="5902892"/>
            <a:ext cx="85598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457200" indent="-457200" algn="l" eaLnBrk="1" hangingPunct="1">
              <a:buFont typeface="Arial" panose="020B0604020202020204" pitchFamily="34" charset="0"/>
              <a:buChar char="•"/>
            </a:pPr>
            <a:r>
              <a:rPr lang="zh-CN" altLang="en-US" sz="2800" b="1" dirty="0">
                <a:solidFill>
                  <a:srgbClr val="C40902"/>
                </a:solidFill>
                <a:latin typeface="微软雅黑" panose="020B0503020204020204" pitchFamily="34" charset="-122"/>
                <a:ea typeface="微软雅黑" panose="020B0503020204020204" pitchFamily="34" charset="-122"/>
              </a:rPr>
              <a:t>胚芽鞘的哪一部分感应光，信号如何传输？</a:t>
            </a:r>
            <a:endParaRPr lang="en-US" altLang="zh-CN" sz="4800" dirty="0">
              <a:latin typeface="微软雅黑" panose="020B0503020204020204" pitchFamily="34" charset="-122"/>
              <a:ea typeface="微软雅黑" panose="020B0503020204020204" pitchFamily="34" charset="-122"/>
            </a:endParaRPr>
          </a:p>
        </p:txBody>
      </p:sp>
      <p:sp>
        <p:nvSpPr>
          <p:cNvPr id="922650" name="Text Box 26">
            <a:extLst>
              <a:ext uri="{FF2B5EF4-FFF2-40B4-BE49-F238E27FC236}">
                <a16:creationId xmlns:a16="http://schemas.microsoft.com/office/drawing/2014/main" id="{1F92366E-A3B7-48C1-B0B7-B12A1AA535EC}"/>
              </a:ext>
            </a:extLst>
          </p:cNvPr>
          <p:cNvSpPr txBox="1">
            <a:spLocks noChangeArrowheads="1"/>
          </p:cNvSpPr>
          <p:nvPr/>
        </p:nvSpPr>
        <p:spPr bwMode="auto">
          <a:xfrm>
            <a:off x="1757487" y="1951604"/>
            <a:ext cx="1697038" cy="317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buFont typeface="Arial" panose="020B0604020202020204" pitchFamily="34" charset="0"/>
              <a:buNone/>
            </a:pPr>
            <a:r>
              <a:rPr kumimoji="0" lang="zh-CN" altLang="en-US" sz="2800" b="1" dirty="0">
                <a:latin typeface="微软雅黑" panose="020B0503020204020204" pitchFamily="34" charset="-122"/>
                <a:ea typeface="微软雅黑" panose="020B0503020204020204" pitchFamily="34" charset="-122"/>
              </a:rPr>
              <a:t>对照组</a:t>
            </a:r>
            <a:endParaRPr kumimoji="0" lang="en-US" altLang="zh-CN" sz="2800" b="1" dirty="0">
              <a:solidFill>
                <a:srgbClr val="563A84"/>
              </a:solidFill>
              <a:latin typeface="微软雅黑" panose="020B0503020204020204" pitchFamily="34" charset="-122"/>
              <a:ea typeface="微软雅黑" panose="020B0503020204020204" pitchFamily="34" charset="-122"/>
            </a:endParaRPr>
          </a:p>
        </p:txBody>
      </p:sp>
      <p:sp>
        <p:nvSpPr>
          <p:cNvPr id="922651" name="Text Box 27">
            <a:extLst>
              <a:ext uri="{FF2B5EF4-FFF2-40B4-BE49-F238E27FC236}">
                <a16:creationId xmlns:a16="http://schemas.microsoft.com/office/drawing/2014/main" id="{A219B9F7-BE36-4D85-A4E9-978A896C48B5}"/>
              </a:ext>
            </a:extLst>
          </p:cNvPr>
          <p:cNvSpPr txBox="1">
            <a:spLocks noChangeArrowheads="1"/>
          </p:cNvSpPr>
          <p:nvPr/>
        </p:nvSpPr>
        <p:spPr bwMode="auto">
          <a:xfrm>
            <a:off x="2606006" y="2928429"/>
            <a:ext cx="1033462" cy="619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buFont typeface="Arial" panose="020B0604020202020204" pitchFamily="34" charset="0"/>
              <a:buNone/>
            </a:pPr>
            <a:r>
              <a:rPr kumimoji="0" lang="en-US" altLang="zh-CN" b="1" dirty="0">
                <a:latin typeface="微软雅黑" panose="020B0503020204020204" pitchFamily="34" charset="-122"/>
                <a:ea typeface="微软雅黑" panose="020B0503020204020204" pitchFamily="34" charset="-122"/>
              </a:rPr>
              <a:t>Light</a:t>
            </a:r>
            <a:endParaRPr kumimoji="0" lang="en-US" altLang="zh-CN" b="1" dirty="0">
              <a:solidFill>
                <a:srgbClr val="563A84"/>
              </a:solidFill>
              <a:latin typeface="微软雅黑" panose="020B0503020204020204" pitchFamily="34" charset="-122"/>
              <a:ea typeface="微软雅黑" panose="020B0503020204020204" pitchFamily="34" charset="-122"/>
            </a:endParaRPr>
          </a:p>
        </p:txBody>
      </p:sp>
      <p:sp>
        <p:nvSpPr>
          <p:cNvPr id="922652" name="Text Box 28">
            <a:extLst>
              <a:ext uri="{FF2B5EF4-FFF2-40B4-BE49-F238E27FC236}">
                <a16:creationId xmlns:a16="http://schemas.microsoft.com/office/drawing/2014/main" id="{322C9FBD-2944-45CE-BF72-7F3D09F9D432}"/>
              </a:ext>
            </a:extLst>
          </p:cNvPr>
          <p:cNvSpPr txBox="1">
            <a:spLocks noChangeArrowheads="1"/>
          </p:cNvSpPr>
          <p:nvPr/>
        </p:nvSpPr>
        <p:spPr bwMode="auto">
          <a:xfrm>
            <a:off x="6531100" y="3842317"/>
            <a:ext cx="2915046" cy="1141412"/>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buFont typeface="Arial" panose="020B0604020202020204" pitchFamily="34" charset="0"/>
              <a:buNone/>
            </a:pPr>
            <a:r>
              <a:rPr kumimoji="0" lang="zh-CN" altLang="en-US" sz="2800" b="1" dirty="0">
                <a:latin typeface="微软雅黑" panose="020B0503020204020204" pitchFamily="34" charset="-122"/>
                <a:ea typeface="微软雅黑" panose="020B0503020204020204" pitchFamily="34" charset="-122"/>
              </a:rPr>
              <a:t>胚芽鞘的向光侧</a:t>
            </a:r>
            <a:endParaRPr kumimoji="0" lang="en-US" altLang="zh-CN" sz="2800" b="1" dirty="0">
              <a:solidFill>
                <a:srgbClr val="563A84"/>
              </a:solidFill>
              <a:latin typeface="微软雅黑" panose="020B0503020204020204" pitchFamily="34" charset="-122"/>
              <a:ea typeface="微软雅黑" panose="020B0503020204020204" pitchFamily="34" charset="-122"/>
            </a:endParaRPr>
          </a:p>
        </p:txBody>
      </p:sp>
      <p:sp>
        <p:nvSpPr>
          <p:cNvPr id="922653" name="Text Box 29">
            <a:extLst>
              <a:ext uri="{FF2B5EF4-FFF2-40B4-BE49-F238E27FC236}">
                <a16:creationId xmlns:a16="http://schemas.microsoft.com/office/drawing/2014/main" id="{BDFE77AA-7E17-420A-9A5C-85C1F49BC96B}"/>
              </a:ext>
            </a:extLst>
          </p:cNvPr>
          <p:cNvSpPr txBox="1">
            <a:spLocks noChangeArrowheads="1"/>
          </p:cNvSpPr>
          <p:nvPr/>
        </p:nvSpPr>
        <p:spPr bwMode="auto">
          <a:xfrm>
            <a:off x="8812337" y="1561079"/>
            <a:ext cx="1398588" cy="1041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buFont typeface="Arial" panose="020B0604020202020204" pitchFamily="34" charset="0"/>
              <a:buNone/>
            </a:pPr>
            <a:r>
              <a:rPr kumimoji="0" lang="zh-CN" altLang="en-US" sz="2800" b="1" dirty="0">
                <a:latin typeface="微软雅黑" panose="020B0503020204020204" pitchFamily="34" charset="-122"/>
                <a:ea typeface="微软雅黑" panose="020B0503020204020204" pitchFamily="34" charset="-122"/>
              </a:rPr>
              <a:t>胚芽鞘的背光侧</a:t>
            </a:r>
            <a:endParaRPr kumimoji="0" lang="en-US" altLang="zh-CN" sz="2800" b="1" dirty="0">
              <a:solidFill>
                <a:srgbClr val="563A84"/>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kumimoji="0" lang="en-US" altLang="zh-CN" sz="2800" b="1" dirty="0">
              <a:solidFill>
                <a:srgbClr val="563A84"/>
              </a:solidFill>
              <a:latin typeface="微软雅黑" panose="020B0503020204020204" pitchFamily="34" charset="-122"/>
              <a:ea typeface="微软雅黑" panose="020B0503020204020204" pitchFamily="34" charset="-122"/>
            </a:endParaRPr>
          </a:p>
        </p:txBody>
      </p:sp>
      <p:sp>
        <p:nvSpPr>
          <p:cNvPr id="922654" name="Line 30">
            <a:extLst>
              <a:ext uri="{FF2B5EF4-FFF2-40B4-BE49-F238E27FC236}">
                <a16:creationId xmlns:a16="http://schemas.microsoft.com/office/drawing/2014/main" id="{30498A6E-5D40-42BC-9B1F-BA3966C15535}"/>
              </a:ext>
            </a:extLst>
          </p:cNvPr>
          <p:cNvSpPr>
            <a:spLocks noChangeShapeType="1"/>
          </p:cNvSpPr>
          <p:nvPr/>
        </p:nvSpPr>
        <p:spPr bwMode="auto">
          <a:xfrm flipV="1">
            <a:off x="8121775" y="1724592"/>
            <a:ext cx="639762" cy="635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22655" name="Line 31">
            <a:extLst>
              <a:ext uri="{FF2B5EF4-FFF2-40B4-BE49-F238E27FC236}">
                <a16:creationId xmlns:a16="http://schemas.microsoft.com/office/drawing/2014/main" id="{D267B405-8D88-4100-9D80-0DBCC82F7DB5}"/>
              </a:ext>
            </a:extLst>
          </p:cNvPr>
          <p:cNvSpPr>
            <a:spLocks noChangeShapeType="1"/>
          </p:cNvSpPr>
          <p:nvPr/>
        </p:nvSpPr>
        <p:spPr bwMode="auto">
          <a:xfrm flipH="1">
            <a:off x="7180388" y="2786629"/>
            <a:ext cx="239713" cy="10350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Rectangle 2">
            <a:extLst>
              <a:ext uri="{FF2B5EF4-FFF2-40B4-BE49-F238E27FC236}">
                <a16:creationId xmlns:a16="http://schemas.microsoft.com/office/drawing/2014/main" id="{4D571551-1EB9-4C47-8EC9-C83AEAFA9C37}"/>
              </a:ext>
            </a:extLst>
          </p:cNvPr>
          <p:cNvSpPr>
            <a:spLocks noGrp="1" noChangeArrowheads="1"/>
          </p:cNvSpPr>
          <p:nvPr>
            <p:ph type="title"/>
          </p:nvPr>
        </p:nvSpPr>
        <p:spPr bwMode="auto">
          <a:xfrm>
            <a:off x="767408" y="204672"/>
            <a:ext cx="6915150" cy="692150"/>
          </a:xfrm>
          <a:ln>
            <a:miter lim="800000"/>
            <a:headEnd/>
            <a:tailEnd/>
          </a:ln>
        </p:spPr>
        <p:txBody>
          <a:bodyPr vert="horz" wrap="square" lIns="91440" tIns="45720" rIns="91440" bIns="45720" numCol="1" anchor="t" anchorCtr="0" compatLnSpc="1">
            <a:prstTxWarp prst="textNoShape">
              <a:avLst/>
            </a:prstTxWarp>
          </a:bodyPr>
          <a:lstStyle/>
          <a:p>
            <a:pPr eaLnBrk="1" hangingPunct="1">
              <a:defRPr/>
            </a:pPr>
            <a:r>
              <a:rPr lang="en-US" altLang="zh-CN" sz="4000" b="1" dirty="0">
                <a:solidFill>
                  <a:schemeClr val="tx1"/>
                </a:solidFill>
                <a:latin typeface="微软雅黑" panose="020B0503020204020204" pitchFamily="34" charset="-122"/>
                <a:ea typeface="微软雅黑" panose="020B0503020204020204" pitchFamily="34" charset="-122"/>
              </a:rPr>
              <a:t>1880</a:t>
            </a:r>
            <a:r>
              <a:rPr lang="zh-CN" altLang="en-US" sz="4000" b="1" dirty="0">
                <a:solidFill>
                  <a:schemeClr val="tx1"/>
                </a:solidFill>
                <a:latin typeface="微软雅黑" panose="020B0503020204020204" pitchFamily="34" charset="-122"/>
                <a:ea typeface="微软雅黑" panose="020B0503020204020204" pitchFamily="34" charset="-122"/>
              </a:rPr>
              <a:t>年  达尔文向光性实验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4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6DEA615B-A022-48E4-B14F-C75779B169B3}"/>
              </a:ext>
            </a:extLst>
          </p:cNvPr>
          <p:cNvSpPr>
            <a:spLocks noChangeArrowheads="1"/>
          </p:cNvSpPr>
          <p:nvPr/>
        </p:nvSpPr>
        <p:spPr bwMode="black">
          <a:xfrm>
            <a:off x="2351584" y="3501008"/>
            <a:ext cx="8352928" cy="1079500"/>
          </a:xfrm>
          <a:prstGeom prst="rect">
            <a:avLst/>
          </a:prstGeom>
          <a:noFill/>
          <a:ln w="9525">
            <a:noFill/>
            <a:miter lim="800000"/>
            <a:headEnd/>
            <a:tailEnd/>
          </a:ln>
          <a:effectLst/>
        </p:spPr>
        <p:txBody>
          <a:bodyPr anchor="ctr">
            <a:scene3d>
              <a:camera prst="orthographicFront"/>
              <a:lightRig rig="threePt" dir="t"/>
            </a:scene3d>
            <a:sp3d extrusionH="57150">
              <a:bevelT w="38100" h="38100"/>
            </a:sp3d>
          </a:bodyPr>
          <a:lstStyle/>
          <a:p>
            <a:pPr algn="ctr" eaLnBrk="1" hangingPunct="1">
              <a:defRPr/>
            </a:pPr>
            <a:r>
              <a:rPr lang="zh-CN" altLang="en-US"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第</a:t>
            </a:r>
            <a:r>
              <a:rPr lang="en-US" altLang="zh-CN"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3</a:t>
            </a:r>
            <a:r>
              <a:rPr lang="zh-CN" altLang="en-US" sz="4800" b="1" cap="all" dirty="0">
                <a:ln w="9000" cmpd="sng">
                  <a:solidFill>
                    <a:srgbClr val="006600"/>
                  </a:solidFill>
                  <a:prstDash val="solid"/>
                </a:ln>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节 植物生长调节剂的应用</a:t>
            </a:r>
          </a:p>
        </p:txBody>
      </p:sp>
      <p:sp>
        <p:nvSpPr>
          <p:cNvPr id="2" name="文本框 1">
            <a:extLst>
              <a:ext uri="{FF2B5EF4-FFF2-40B4-BE49-F238E27FC236}">
                <a16:creationId xmlns:a16="http://schemas.microsoft.com/office/drawing/2014/main" id="{4441BD36-7D4D-4527-A5F9-DE85461162B7}"/>
              </a:ext>
            </a:extLst>
          </p:cNvPr>
          <p:cNvSpPr txBox="1"/>
          <p:nvPr/>
        </p:nvSpPr>
        <p:spPr>
          <a:xfrm>
            <a:off x="3791744" y="206328"/>
            <a:ext cx="7416824" cy="2862322"/>
          </a:xfrm>
          <a:prstGeom prst="rect">
            <a:avLst/>
          </a:prstGeom>
          <a:noFill/>
        </p:spPr>
        <p:txBody>
          <a:bodyPr wrap="square" rtlCol="0">
            <a:spAutoFit/>
          </a:bodyPr>
          <a:lstStyle/>
          <a:p>
            <a:pPr algn="ctr">
              <a:lnSpc>
                <a:spcPct val="150000"/>
              </a:lnSpc>
            </a:pPr>
            <a:r>
              <a:rPr lang="zh-CN" altLang="en-US" sz="6000" b="1" dirty="0">
                <a:solidFill>
                  <a:srgbClr val="006600"/>
                </a:solidFill>
                <a:latin typeface="微软雅黑" panose="020B0503020204020204" pitchFamily="34" charset="-122"/>
                <a:ea typeface="微软雅黑" panose="020B0503020204020204" pitchFamily="34" charset="-122"/>
              </a:rPr>
              <a:t>第五章</a:t>
            </a:r>
            <a:endParaRPr lang="en-US" altLang="zh-CN" sz="6000" b="1" dirty="0">
              <a:solidFill>
                <a:srgbClr val="006600"/>
              </a:solidFill>
              <a:latin typeface="微软雅黑" panose="020B0503020204020204" pitchFamily="34" charset="-122"/>
              <a:ea typeface="微软雅黑" panose="020B0503020204020204" pitchFamily="34" charset="-122"/>
            </a:endParaRPr>
          </a:p>
          <a:p>
            <a:pPr>
              <a:lnSpc>
                <a:spcPct val="150000"/>
              </a:lnSpc>
            </a:pPr>
            <a:r>
              <a:rPr lang="zh-CN" altLang="en-US" sz="6000" b="1" dirty="0">
                <a:solidFill>
                  <a:srgbClr val="006600"/>
                </a:solidFill>
                <a:latin typeface="微软雅黑" panose="020B0503020204020204" pitchFamily="34" charset="-122"/>
                <a:ea typeface="微软雅黑" panose="020B0503020204020204" pitchFamily="34" charset="-122"/>
              </a:rPr>
              <a:t>植物生命活动的调节</a:t>
            </a:r>
          </a:p>
        </p:txBody>
      </p:sp>
      <p:pic>
        <p:nvPicPr>
          <p:cNvPr id="3" name="图片 2">
            <a:extLst>
              <a:ext uri="{FF2B5EF4-FFF2-40B4-BE49-F238E27FC236}">
                <a16:creationId xmlns:a16="http://schemas.microsoft.com/office/drawing/2014/main" id="{AE35314B-F1E7-4B2B-B59F-59C274132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6369324"/>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302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22" name="Rectangle 18">
            <a:extLst>
              <a:ext uri="{FF2B5EF4-FFF2-40B4-BE49-F238E27FC236}">
                <a16:creationId xmlns:a16="http://schemas.microsoft.com/office/drawing/2014/main" id="{B3A366A7-E4F8-4D23-8E8C-D5DB8AFD1F9D}"/>
              </a:ext>
            </a:extLst>
          </p:cNvPr>
          <p:cNvSpPr>
            <a:spLocks noChangeArrowheads="1"/>
          </p:cNvSpPr>
          <p:nvPr/>
        </p:nvSpPr>
        <p:spPr bwMode="auto">
          <a:xfrm>
            <a:off x="769507" y="1190312"/>
            <a:ext cx="1081166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317500">
              <a:defRPr>
                <a:solidFill>
                  <a:schemeClr val="tx1"/>
                </a:solidFill>
                <a:latin typeface="Arial" panose="020B0604020202020204" pitchFamily="34" charset="0"/>
                <a:ea typeface="宋体" panose="02010600030101010101" pitchFamily="2" charset="-122"/>
              </a:defRPr>
            </a:lvl1pPr>
            <a:lvl2pPr marL="20574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人工合成的、对植物的生长、发育有调节作用的化学物质 </a:t>
            </a:r>
            <a:r>
              <a:rPr kumimoji="0" lang="zh-CN" altLang="en-US"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（例如生长素类似物）</a:t>
            </a:r>
          </a:p>
          <a:p>
            <a:pPr marL="1080000" lvl="1" eaLnBrk="1" hangingPunct="1">
              <a:spcBef>
                <a:spcPts val="2400"/>
              </a:spcBef>
              <a:buFont typeface="Wingdings" panose="05000000000000000000" pitchFamily="2" charset="2"/>
              <a:buChar char="Ø"/>
              <a:defRPr/>
            </a:pPr>
            <a:r>
              <a:rPr lang="zh-CN" altLang="en-US" sz="3200" b="1" dirty="0">
                <a:solidFill>
                  <a:srgbClr val="C00000"/>
                </a:solidFill>
                <a:latin typeface="微软雅黑" panose="020B0503020204020204" pitchFamily="34" charset="-122"/>
                <a:ea typeface="微软雅黑" panose="020B0503020204020204" pitchFamily="34" charset="-122"/>
              </a:rPr>
              <a:t>原料广泛</a:t>
            </a:r>
          </a:p>
          <a:p>
            <a:pPr marL="1080000" lvl="1" eaLnBrk="1" hangingPunct="1">
              <a:spcBef>
                <a:spcPts val="2400"/>
              </a:spcBef>
              <a:buFont typeface="Wingdings" panose="05000000000000000000" pitchFamily="2" charset="2"/>
              <a:buChar char="Ø"/>
              <a:defRPr/>
            </a:pPr>
            <a:r>
              <a:rPr kumimoji="0" lang="zh-CN" altLang="en-US"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容易合成</a:t>
            </a:r>
          </a:p>
          <a:p>
            <a:pPr marL="1080000" lvl="1" eaLnBrk="1" hangingPunct="1">
              <a:spcBef>
                <a:spcPts val="2400"/>
              </a:spcBef>
              <a:buFont typeface="Wingdings" panose="05000000000000000000" pitchFamily="2" charset="2"/>
              <a:buChar char="Ø"/>
              <a:defRPr/>
            </a:pPr>
            <a:r>
              <a:rPr kumimoji="0" lang="zh-CN" altLang="en-US"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效果稳定</a:t>
            </a:r>
          </a:p>
        </p:txBody>
      </p:sp>
      <p:sp>
        <p:nvSpPr>
          <p:cNvPr id="3" name="标题 2"/>
          <p:cNvSpPr>
            <a:spLocks noGrp="1"/>
          </p:cNvSpPr>
          <p:nvPr>
            <p:ph type="title"/>
          </p:nvPr>
        </p:nvSpPr>
        <p:spPr/>
        <p:txBody>
          <a:bodyPr/>
          <a:lstStyle/>
          <a:p>
            <a:r>
              <a:rPr lang="zh-CN" altLang="en-US" dirty="0"/>
              <a:t>植物生长调节剂</a:t>
            </a:r>
          </a:p>
        </p:txBody>
      </p:sp>
      <p:sp>
        <p:nvSpPr>
          <p:cNvPr id="2" name="灯片编号占位符 1">
            <a:extLst>
              <a:ext uri="{FF2B5EF4-FFF2-40B4-BE49-F238E27FC236}">
                <a16:creationId xmlns:a16="http://schemas.microsoft.com/office/drawing/2014/main" id="{A576D063-BDD9-4FF9-A369-15E65A81367C}"/>
              </a:ext>
            </a:extLst>
          </p:cNvPr>
          <p:cNvSpPr>
            <a:spLocks noGrp="1"/>
          </p:cNvSpPr>
          <p:nvPr>
            <p:ph type="sldNum" sz="quarter" idx="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BBC8003-CB9F-4446-B3B2-87A1450D9F05}"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7151"/>
          <a:stretch/>
        </p:blipFill>
        <p:spPr>
          <a:xfrm>
            <a:off x="6816080" y="2292140"/>
            <a:ext cx="2346708" cy="1944216"/>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5857" t="13251" r="15857" b="12201"/>
          <a:stretch/>
        </p:blipFill>
        <p:spPr>
          <a:xfrm>
            <a:off x="5591944" y="4399455"/>
            <a:ext cx="1610527" cy="219898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454" y="2132856"/>
            <a:ext cx="2158655" cy="2085231"/>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b="21651"/>
          <a:stretch/>
        </p:blipFill>
        <p:spPr>
          <a:xfrm>
            <a:off x="7954356" y="4424707"/>
            <a:ext cx="2416864" cy="1893603"/>
          </a:xfrm>
          <a:prstGeom prst="rect">
            <a:avLst/>
          </a:prstGeom>
        </p:spPr>
      </p:pic>
    </p:spTree>
    <p:extLst>
      <p:ext uri="{BB962C8B-B14F-4D97-AF65-F5344CB8AC3E}">
        <p14:creationId xmlns:p14="http://schemas.microsoft.com/office/powerpoint/2010/main" val="3923252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49522">
                                            <p:txEl>
                                              <p:pRg st="2" end="2"/>
                                            </p:txEl>
                                          </p:spTgt>
                                        </p:tgtEl>
                                        <p:attrNameLst>
                                          <p:attrName>style.visibility</p:attrName>
                                        </p:attrNameLst>
                                      </p:cBhvr>
                                      <p:to>
                                        <p:strVal val="visible"/>
                                      </p:to>
                                    </p:set>
                                    <p:anim calcmode="lin" valueType="num">
                                      <p:cBhvr additive="base">
                                        <p:cTn id="7" dur="500" fill="hold"/>
                                        <p:tgtEl>
                                          <p:spTgt spid="149522">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95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9522">
                                            <p:txEl>
                                              <p:pRg st="1" end="1"/>
                                            </p:txEl>
                                          </p:spTgt>
                                        </p:tgtEl>
                                        <p:attrNameLst>
                                          <p:attrName>style.visibility</p:attrName>
                                        </p:attrNameLst>
                                      </p:cBhvr>
                                      <p:to>
                                        <p:strVal val="visible"/>
                                      </p:to>
                                    </p:set>
                                    <p:anim calcmode="lin" valueType="num">
                                      <p:cBhvr additive="base">
                                        <p:cTn id="13" dur="500" fill="hold"/>
                                        <p:tgtEl>
                                          <p:spTgt spid="14952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952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49522">
                                            <p:txEl>
                                              <p:pRg st="3" end="3"/>
                                            </p:txEl>
                                          </p:spTgt>
                                        </p:tgtEl>
                                        <p:attrNameLst>
                                          <p:attrName>style.visibility</p:attrName>
                                        </p:attrNameLst>
                                      </p:cBhvr>
                                      <p:to>
                                        <p:strVal val="visible"/>
                                      </p:to>
                                    </p:set>
                                    <p:anim calcmode="lin" valueType="num">
                                      <p:cBhvr additive="base">
                                        <p:cTn id="19" dur="500" fill="hold"/>
                                        <p:tgtEl>
                                          <p:spTgt spid="14952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952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62838FD6-F3C8-4D33-AEB2-104CFD0ACCCE}"/>
              </a:ext>
            </a:extLst>
          </p:cNvPr>
          <p:cNvSpPr txBox="1">
            <a:spLocks noChangeArrowheads="1"/>
          </p:cNvSpPr>
          <p:nvPr/>
        </p:nvSpPr>
        <p:spPr bwMode="auto">
          <a:xfrm>
            <a:off x="852120" y="1196752"/>
            <a:ext cx="10788496" cy="447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14350" marR="0" lvl="0" indent="-514350" algn="l"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GA(</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赤霉素</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打破莴苣、马铃薯、人参种子的休眠；促进苋菜、芹菜等的营养生长，增加产量</a:t>
            </a:r>
          </a:p>
          <a:p>
            <a:pPr marL="514350" marR="0" lvl="0" indent="-514350" algn="l"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NAA</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α-</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萘乙酸）促进甘薯、黄杨、葡萄的生根；对苹果、鸭梨进行疏花疏果，促进脱落；对棉花进行保花保铃，防止脱落</a:t>
            </a:r>
          </a:p>
          <a:p>
            <a:pPr marL="514350" marR="0" lvl="0" indent="-514350" algn="l"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用乙烯利促进黄瓜、南瓜的雌花分化；促进香蕉、柿子、番茄的果实成熟</a:t>
            </a:r>
          </a:p>
          <a:p>
            <a:pPr marL="514350" marR="0" lvl="0" indent="-514350" algn="l"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施用矮壮素（生长延缓剂）抑制棉花生长，促进结实</a:t>
            </a:r>
          </a:p>
        </p:txBody>
      </p:sp>
      <p:sp>
        <p:nvSpPr>
          <p:cNvPr id="4" name="Text Box 4">
            <a:extLst>
              <a:ext uri="{FF2B5EF4-FFF2-40B4-BE49-F238E27FC236}">
                <a16:creationId xmlns:a16="http://schemas.microsoft.com/office/drawing/2014/main" id="{63E1C825-EA52-4F35-BE1B-7E5979A39839}"/>
              </a:ext>
            </a:extLst>
          </p:cNvPr>
          <p:cNvSpPr txBox="1">
            <a:spLocks noChangeArrowheads="1"/>
          </p:cNvSpPr>
          <p:nvPr/>
        </p:nvSpPr>
        <p:spPr bwMode="auto">
          <a:xfrm>
            <a:off x="983432" y="188640"/>
            <a:ext cx="68531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植物生长调节剂的类型和作用</a:t>
            </a:r>
          </a:p>
        </p:txBody>
      </p:sp>
      <p:grpSp>
        <p:nvGrpSpPr>
          <p:cNvPr id="5" name="Group 5">
            <a:extLst>
              <a:ext uri="{FF2B5EF4-FFF2-40B4-BE49-F238E27FC236}">
                <a16:creationId xmlns:a16="http://schemas.microsoft.com/office/drawing/2014/main" id="{585F1B6E-602D-4241-A812-F5F4F21BBBAD}"/>
              </a:ext>
            </a:extLst>
          </p:cNvPr>
          <p:cNvGrpSpPr>
            <a:grpSpLocks/>
          </p:cNvGrpSpPr>
          <p:nvPr/>
        </p:nvGrpSpPr>
        <p:grpSpPr bwMode="auto">
          <a:xfrm>
            <a:off x="407171" y="256903"/>
            <a:ext cx="574675" cy="539750"/>
            <a:chOff x="1247" y="1343"/>
            <a:chExt cx="362" cy="340"/>
          </a:xfrm>
        </p:grpSpPr>
        <p:grpSp>
          <p:nvGrpSpPr>
            <p:cNvPr id="6" name="Group 6">
              <a:extLst>
                <a:ext uri="{FF2B5EF4-FFF2-40B4-BE49-F238E27FC236}">
                  <a16:creationId xmlns:a16="http://schemas.microsoft.com/office/drawing/2014/main" id="{AA1E394F-452D-4D3E-84DB-CA0D6353A6B2}"/>
                </a:ext>
              </a:extLst>
            </p:cNvPr>
            <p:cNvGrpSpPr>
              <a:grpSpLocks/>
            </p:cNvGrpSpPr>
            <p:nvPr/>
          </p:nvGrpSpPr>
          <p:grpSpPr bwMode="auto">
            <a:xfrm>
              <a:off x="1247" y="1343"/>
              <a:ext cx="362" cy="340"/>
              <a:chOff x="1248" y="1541"/>
              <a:chExt cx="770" cy="723"/>
            </a:xfrm>
          </p:grpSpPr>
          <p:sp>
            <p:nvSpPr>
              <p:cNvPr id="8" name="Oval 7">
                <a:extLst>
                  <a:ext uri="{FF2B5EF4-FFF2-40B4-BE49-F238E27FC236}">
                    <a16:creationId xmlns:a16="http://schemas.microsoft.com/office/drawing/2014/main" id="{36584D90-ED97-47A7-ACCD-F22C049FF176}"/>
                  </a:ext>
                </a:extLst>
              </p:cNvPr>
              <p:cNvSpPr>
                <a:spLocks noChangeArrowheads="1"/>
              </p:cNvSpPr>
              <p:nvPr/>
            </p:nvSpPr>
            <p:spPr bwMode="gray">
              <a:xfrm>
                <a:off x="1248" y="1555"/>
                <a:ext cx="348" cy="695"/>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Oval 8">
                <a:extLst>
                  <a:ext uri="{FF2B5EF4-FFF2-40B4-BE49-F238E27FC236}">
                    <a16:creationId xmlns:a16="http://schemas.microsoft.com/office/drawing/2014/main" id="{251D1470-F68C-449D-8017-9A553E3B5C49}"/>
                  </a:ext>
                </a:extLst>
              </p:cNvPr>
              <p:cNvSpPr>
                <a:spLocks noChangeArrowheads="1"/>
              </p:cNvSpPr>
              <p:nvPr/>
            </p:nvSpPr>
            <p:spPr bwMode="gray">
              <a:xfrm>
                <a:off x="1248" y="1555"/>
                <a:ext cx="348" cy="695"/>
              </a:xfrm>
              <a:prstGeom prst="ellipse">
                <a:avLst/>
              </a:prstGeom>
              <a:gradFill rotWithShape="1">
                <a:gsLst>
                  <a:gs pos="0">
                    <a:schemeClr val="accent1">
                      <a:alpha val="32001"/>
                    </a:schemeClr>
                  </a:gs>
                  <a:gs pos="100000">
                    <a:schemeClr val="accent1">
                      <a:gamma/>
                      <a:shade val="0"/>
                      <a:invGamma/>
                      <a:alpha val="89999"/>
                    </a:schemeClr>
                  </a:gs>
                </a:gsLst>
                <a:lin ang="2700000" scaled="1"/>
              </a:gradFill>
              <a:ln w="38100" algn="ctr">
                <a:noFill/>
                <a:round/>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Oval 9">
                <a:extLst>
                  <a:ext uri="{FF2B5EF4-FFF2-40B4-BE49-F238E27FC236}">
                    <a16:creationId xmlns:a16="http://schemas.microsoft.com/office/drawing/2014/main" id="{B207D8CD-2ECB-4684-A19F-85E2A0300C8D}"/>
                  </a:ext>
                </a:extLst>
              </p:cNvPr>
              <p:cNvSpPr>
                <a:spLocks noChangeArrowheads="1"/>
              </p:cNvSpPr>
              <p:nvPr/>
            </p:nvSpPr>
            <p:spPr bwMode="gray">
              <a:xfrm>
                <a:off x="1301" y="1541"/>
                <a:ext cx="715" cy="723"/>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Oval 10">
                <a:extLst>
                  <a:ext uri="{FF2B5EF4-FFF2-40B4-BE49-F238E27FC236}">
                    <a16:creationId xmlns:a16="http://schemas.microsoft.com/office/drawing/2014/main" id="{83826504-995F-47A3-A141-A18176E2108D}"/>
                  </a:ext>
                </a:extLst>
              </p:cNvPr>
              <p:cNvSpPr>
                <a:spLocks noChangeArrowheads="1"/>
              </p:cNvSpPr>
              <p:nvPr/>
            </p:nvSpPr>
            <p:spPr bwMode="gray">
              <a:xfrm>
                <a:off x="1303" y="1541"/>
                <a:ext cx="715" cy="723"/>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Oval 11">
                <a:extLst>
                  <a:ext uri="{FF2B5EF4-FFF2-40B4-BE49-F238E27FC236}">
                    <a16:creationId xmlns:a16="http://schemas.microsoft.com/office/drawing/2014/main" id="{49DF4C23-6E3A-4F61-91A9-A25DA277898A}"/>
                  </a:ext>
                </a:extLst>
              </p:cNvPr>
              <p:cNvSpPr>
                <a:spLocks noChangeArrowheads="1"/>
              </p:cNvSpPr>
              <p:nvPr/>
            </p:nvSpPr>
            <p:spPr bwMode="gray">
              <a:xfrm>
                <a:off x="1337" y="1555"/>
                <a:ext cx="643" cy="69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3" name="Group 12">
                <a:extLst>
                  <a:ext uri="{FF2B5EF4-FFF2-40B4-BE49-F238E27FC236}">
                    <a16:creationId xmlns:a16="http://schemas.microsoft.com/office/drawing/2014/main" id="{11129AEB-4926-47C4-803E-6EC21024152A}"/>
                  </a:ext>
                </a:extLst>
              </p:cNvPr>
              <p:cNvGrpSpPr>
                <a:grpSpLocks/>
              </p:cNvGrpSpPr>
              <p:nvPr/>
            </p:nvGrpSpPr>
            <p:grpSpPr bwMode="auto">
              <a:xfrm>
                <a:off x="1348" y="1588"/>
                <a:ext cx="621" cy="628"/>
                <a:chOff x="4166" y="1706"/>
                <a:chExt cx="1252" cy="1252"/>
              </a:xfrm>
            </p:grpSpPr>
            <p:sp>
              <p:nvSpPr>
                <p:cNvPr id="14" name="Oval 13">
                  <a:extLst>
                    <a:ext uri="{FF2B5EF4-FFF2-40B4-BE49-F238E27FC236}">
                      <a16:creationId xmlns:a16="http://schemas.microsoft.com/office/drawing/2014/main" id="{4553CB08-7283-4775-9BEE-5E417A91458C}"/>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Oval 14">
                  <a:extLst>
                    <a:ext uri="{FF2B5EF4-FFF2-40B4-BE49-F238E27FC236}">
                      <a16:creationId xmlns:a16="http://schemas.microsoft.com/office/drawing/2014/main" id="{2070018A-03C1-4EC6-ACAD-77F035F5D898}"/>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Oval 15">
                  <a:extLst>
                    <a:ext uri="{FF2B5EF4-FFF2-40B4-BE49-F238E27FC236}">
                      <a16:creationId xmlns:a16="http://schemas.microsoft.com/office/drawing/2014/main" id="{7F3743E5-8FAF-4E06-87D0-837EC14FCAE0}"/>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Oval 16">
                  <a:extLst>
                    <a:ext uri="{FF2B5EF4-FFF2-40B4-BE49-F238E27FC236}">
                      <a16:creationId xmlns:a16="http://schemas.microsoft.com/office/drawing/2014/main" id="{57C24B2B-EE0B-4036-ACFB-67ECD13F6397}"/>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7" name="Text Box 17">
              <a:extLst>
                <a:ext uri="{FF2B5EF4-FFF2-40B4-BE49-F238E27FC236}">
                  <a16:creationId xmlns:a16="http://schemas.microsoft.com/office/drawing/2014/main" id="{78A2DA0F-891D-41CF-A11F-3782E8E2FCBD}"/>
                </a:ext>
              </a:extLst>
            </p:cNvPr>
            <p:cNvSpPr txBox="1">
              <a:spLocks noChangeArrowheads="1"/>
            </p:cNvSpPr>
            <p:nvPr/>
          </p:nvSpPr>
          <p:spPr bwMode="auto">
            <a:xfrm>
              <a:off x="1328" y="1367"/>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sp>
        <p:nvSpPr>
          <p:cNvPr id="2" name="灯片编号占位符 1">
            <a:extLst>
              <a:ext uri="{FF2B5EF4-FFF2-40B4-BE49-F238E27FC236}">
                <a16:creationId xmlns:a16="http://schemas.microsoft.com/office/drawing/2014/main" id="{0FFC1AF5-0DF1-4F1C-B17B-47CE2B8AAA74}"/>
              </a:ext>
            </a:extLst>
          </p:cNvPr>
          <p:cNvSpPr>
            <a:spLocks noGrp="1"/>
          </p:cNvSpPr>
          <p:nvPr>
            <p:ph type="sldNum" sz="quarter" idx="429496729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BBC8003-CB9F-4446-B3B2-87A1450D9F05}" type="slidenum">
              <a:rPr kumimoji="0" lang="zh-CN" altLang="en-US" sz="11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zh-CN" altLang="en-US" sz="11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02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5669C471-49F2-4737-96D3-6A99C6F1EBE4}"/>
              </a:ext>
            </a:extLst>
          </p:cNvPr>
          <p:cNvSpPr txBox="1">
            <a:spLocks noChangeArrowheads="1"/>
          </p:cNvSpPr>
          <p:nvPr/>
        </p:nvSpPr>
        <p:spPr bwMode="auto">
          <a:xfrm>
            <a:off x="911424" y="1017468"/>
            <a:ext cx="10225136" cy="55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14350" marR="0" lvl="0" indent="-514350" algn="just"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要确定使用浓度，再了解药剂纯含量多少，然后进行相应的稀释配制。对每种药剂的有效和安全浓度，必须预先进行小面积试验，取得经验后才应用。</a:t>
            </a:r>
          </a:p>
          <a:p>
            <a:pPr marL="514350" marR="0" lvl="0" indent="-514350" algn="just"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掌握喷药最佳时期，要求一无药害，二有增产，能提高果质。</a:t>
            </a:r>
          </a:p>
          <a:p>
            <a:pPr marL="514350" marR="0" lvl="0" indent="-514350" algn="just"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选择良好的外界条件，一般生长调节剂要在较高的温度下才起作用，所以要避开冬季低温，最好在气温</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以上，选晴天下午</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时后进行。</a:t>
            </a:r>
          </a:p>
          <a:p>
            <a:pPr marL="514350" marR="0" lvl="0" indent="-514350" algn="just" defTabSz="914400" rtl="0" eaLnBrk="1" fontAlgn="base" latinLnBrk="0" hangingPunct="1">
              <a:lnSpc>
                <a:spcPct val="130000"/>
              </a:lnSpc>
              <a:spcBef>
                <a:spcPts val="1200"/>
              </a:spcBef>
              <a:spcAft>
                <a:spcPct val="0"/>
              </a:spcAft>
              <a:buClrTx/>
              <a:buSzTx/>
              <a:buFont typeface="+mj-lt"/>
              <a:buAutoNum type="arabicPeriod"/>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要使作物获得高产优质高效益，主要的还是依靠品种，生长调节剂仅是一项辅助性技术措施，使用要得当。</a:t>
            </a:r>
          </a:p>
        </p:txBody>
      </p:sp>
      <p:sp>
        <p:nvSpPr>
          <p:cNvPr id="34819" name="Text Box 3">
            <a:extLst>
              <a:ext uri="{FF2B5EF4-FFF2-40B4-BE49-F238E27FC236}">
                <a16:creationId xmlns:a16="http://schemas.microsoft.com/office/drawing/2014/main" id="{FA45266D-2C34-46CF-970C-6FB45E25E908}"/>
              </a:ext>
            </a:extLst>
          </p:cNvPr>
          <p:cNvSpPr txBox="1">
            <a:spLocks noChangeArrowheads="1"/>
          </p:cNvSpPr>
          <p:nvPr/>
        </p:nvSpPr>
        <p:spPr bwMode="auto">
          <a:xfrm>
            <a:off x="767408" y="188640"/>
            <a:ext cx="729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使用植物生长调节剂的注意事项</a:t>
            </a:r>
          </a:p>
        </p:txBody>
      </p:sp>
      <p:sp>
        <p:nvSpPr>
          <p:cNvPr id="2" name="灯片编号占位符 1">
            <a:extLst>
              <a:ext uri="{FF2B5EF4-FFF2-40B4-BE49-F238E27FC236}">
                <a16:creationId xmlns:a16="http://schemas.microsoft.com/office/drawing/2014/main" id="{99017D6F-1106-4DD4-8455-BFC615A7424F}"/>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6994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046a1">
            <a:extLst>
              <a:ext uri="{FF2B5EF4-FFF2-40B4-BE49-F238E27FC236}">
                <a16:creationId xmlns:a16="http://schemas.microsoft.com/office/drawing/2014/main" id="{5B548322-7624-43DD-B4CB-9FBF608687FB}"/>
              </a:ext>
            </a:extLst>
          </p:cNvPr>
          <p:cNvPicPr>
            <a:picLocks noChangeAspect="1" noChangeArrowheads="1"/>
          </p:cNvPicPr>
          <p:nvPr/>
        </p:nvPicPr>
        <p:blipFill>
          <a:blip r:embed="rId2">
            <a:lum bright="-24000" contrast="66000"/>
            <a:extLst>
              <a:ext uri="{28A0092B-C50C-407E-A947-70E740481C1C}">
                <a14:useLocalDpi xmlns:a14="http://schemas.microsoft.com/office/drawing/2010/main" val="0"/>
              </a:ext>
            </a:extLst>
          </a:blip>
          <a:srcRect/>
          <a:stretch>
            <a:fillRect/>
          </a:stretch>
        </p:blipFill>
        <p:spPr bwMode="auto">
          <a:xfrm>
            <a:off x="1524000" y="0"/>
            <a:ext cx="2700338"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descr="046a2">
            <a:extLst>
              <a:ext uri="{FF2B5EF4-FFF2-40B4-BE49-F238E27FC236}">
                <a16:creationId xmlns:a16="http://schemas.microsoft.com/office/drawing/2014/main" id="{6DFF60DA-03C3-4A94-82B1-0986CB1A6B56}"/>
              </a:ext>
            </a:extLst>
          </p:cNvPr>
          <p:cNvPicPr>
            <a:picLocks noChangeAspect="1" noChangeArrowheads="1"/>
          </p:cNvPicPr>
          <p:nvPr/>
        </p:nvPicPr>
        <p:blipFill>
          <a:blip r:embed="rId3">
            <a:lum bright="-24000" contrast="54000"/>
            <a:extLst>
              <a:ext uri="{28A0092B-C50C-407E-A947-70E740481C1C}">
                <a14:useLocalDpi xmlns:a14="http://schemas.microsoft.com/office/drawing/2010/main" val="0"/>
              </a:ext>
            </a:extLst>
          </a:blip>
          <a:srcRect/>
          <a:stretch>
            <a:fillRect/>
          </a:stretch>
        </p:blipFill>
        <p:spPr bwMode="auto">
          <a:xfrm>
            <a:off x="4583113" y="333375"/>
            <a:ext cx="5257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046a">
            <a:extLst>
              <a:ext uri="{FF2B5EF4-FFF2-40B4-BE49-F238E27FC236}">
                <a16:creationId xmlns:a16="http://schemas.microsoft.com/office/drawing/2014/main" id="{B016FC95-7DEF-46E1-A32A-F084B7B10D1B}"/>
              </a:ext>
            </a:extLst>
          </p:cNvPr>
          <p:cNvPicPr>
            <a:picLocks noGrp="1" noChangeAspect="1" noChangeArrowheads="1"/>
          </p:cNvPicPr>
          <p:nvPr>
            <p:ph/>
          </p:nvPr>
        </p:nvPicPr>
        <p:blipFill>
          <a:blip r:embed="rId4">
            <a:lum bright="-24000" contrast="60000"/>
            <a:extLst>
              <a:ext uri="{28A0092B-C50C-407E-A947-70E740481C1C}">
                <a14:useLocalDpi xmlns:a14="http://schemas.microsoft.com/office/drawing/2010/main" val="0"/>
              </a:ext>
            </a:extLst>
          </a:blip>
          <a:srcRect/>
          <a:stretch>
            <a:fillRect/>
          </a:stretch>
        </p:blipFill>
        <p:spPr bwMode="auto">
          <a:xfrm>
            <a:off x="2566988" y="1125538"/>
            <a:ext cx="7129462" cy="5218112"/>
          </a:xfrm>
          <a:noFill/>
          <a:ln w="38100">
            <a:solidFill>
              <a:srgbClr val="FF99CC"/>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AF13F9-21ED-41F2-B7B0-A43EDF393367}"/>
              </a:ext>
            </a:extLst>
          </p:cNvPr>
          <p:cNvSpPr txBox="1">
            <a:spLocks noChangeArrowheads="1"/>
          </p:cNvSpPr>
          <p:nvPr/>
        </p:nvSpPr>
        <p:spPr bwMode="auto">
          <a:xfrm>
            <a:off x="3452814" y="3214688"/>
            <a:ext cx="607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番茄、香蕉、葡萄、苹果、柑橘</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a:extLst>
              <a:ext uri="{FF2B5EF4-FFF2-40B4-BE49-F238E27FC236}">
                <a16:creationId xmlns:a16="http://schemas.microsoft.com/office/drawing/2014/main" id="{1750C657-588A-4F5B-97EE-6320DC7490E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87CC0A-B7CA-4118-8CCF-99B9B5407152}" type="slidenum">
              <a:rPr kumimoji="0" lang="en-US" altLang="zh-CN" sz="1100" b="0" i="0" u="none" strike="noStrike" kern="1200" cap="none" spc="0" normalizeH="0" baseline="0" noProof="0" smtClean="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1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6524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0EECE868-B0EF-40ED-A91F-9AF01EDD92E0}"/>
              </a:ext>
            </a:extLst>
          </p:cNvPr>
          <p:cNvSpPr>
            <a:spLocks noChangeArrowheads="1"/>
          </p:cNvSpPr>
          <p:nvPr/>
        </p:nvSpPr>
        <p:spPr bwMode="auto">
          <a:xfrm>
            <a:off x="926341" y="203602"/>
            <a:ext cx="7667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生长素类似物的应用</a:t>
            </a:r>
          </a:p>
        </p:txBody>
      </p:sp>
      <p:sp>
        <p:nvSpPr>
          <p:cNvPr id="185349" name="Rectangle 5">
            <a:extLst>
              <a:ext uri="{FF2B5EF4-FFF2-40B4-BE49-F238E27FC236}">
                <a16:creationId xmlns:a16="http://schemas.microsoft.com/office/drawing/2014/main" id="{8D453F69-D232-4132-B0B5-C34257D74AEC}"/>
              </a:ext>
            </a:extLst>
          </p:cNvPr>
          <p:cNvSpPr>
            <a:spLocks noChangeArrowheads="1"/>
          </p:cNvSpPr>
          <p:nvPr/>
        </p:nvSpPr>
        <p:spPr bwMode="auto">
          <a:xfrm>
            <a:off x="1736304" y="1917864"/>
            <a:ext cx="78851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FontTx/>
              <a:buChar char="•"/>
            </a:pPr>
            <a:r>
              <a:rPr lang="zh-CN" altLang="en-US" sz="2800" b="1" dirty="0">
                <a:latin typeface="微软雅黑" panose="020B0503020204020204" pitchFamily="34" charset="-122"/>
                <a:ea typeface="微软雅黑" panose="020B0503020204020204" pitchFamily="34" charset="-122"/>
              </a:rPr>
              <a:t>植物体内含量很少，提取困难，易分解。</a:t>
            </a:r>
            <a:endParaRPr lang="zh-CN" altLang="el-GR" sz="2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5350" name="Rectangle 6">
            <a:extLst>
              <a:ext uri="{FF2B5EF4-FFF2-40B4-BE49-F238E27FC236}">
                <a16:creationId xmlns:a16="http://schemas.microsoft.com/office/drawing/2014/main" id="{4CB4B605-9DC3-4344-A1B4-B33BCF0C97B8}"/>
              </a:ext>
            </a:extLst>
          </p:cNvPr>
          <p:cNvSpPr>
            <a:spLocks noChangeArrowheads="1"/>
          </p:cNvSpPr>
          <p:nvPr/>
        </p:nvSpPr>
        <p:spPr bwMode="auto">
          <a:xfrm>
            <a:off x="1271464" y="4221088"/>
            <a:ext cx="972108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ts val="3600"/>
              </a:lnSpc>
              <a:spcBef>
                <a:spcPts val="600"/>
              </a:spcBef>
              <a:buFont typeface="Arial" panose="020B0604020202020204" pitchFamily="34" charset="0"/>
              <a:buChar char="•"/>
            </a:pPr>
            <a:r>
              <a:rPr lang="zh-CN" altLang="en-US" sz="2900" b="1" dirty="0">
                <a:latin typeface="微软雅黑" panose="020B0503020204020204" pitchFamily="34" charset="-122"/>
                <a:ea typeface="微软雅黑" panose="020B0503020204020204" pitchFamily="34" charset="-122"/>
              </a:rPr>
              <a:t>是</a:t>
            </a:r>
            <a:r>
              <a:rPr lang="zh-CN" altLang="en-US" sz="2900" b="1" dirty="0">
                <a:solidFill>
                  <a:srgbClr val="FF0000"/>
                </a:solidFill>
                <a:latin typeface="微软雅黑" panose="020B0503020204020204" pitchFamily="34" charset="-122"/>
                <a:ea typeface="微软雅黑" panose="020B0503020204020204" pitchFamily="34" charset="-122"/>
              </a:rPr>
              <a:t>人工合成</a:t>
            </a:r>
            <a:r>
              <a:rPr lang="zh-CN" altLang="en-US" sz="2900" b="1" dirty="0">
                <a:latin typeface="微软雅黑" panose="020B0503020204020204" pitchFamily="34" charset="-122"/>
                <a:ea typeface="微软雅黑" panose="020B0503020204020204" pitchFamily="34" charset="-122"/>
              </a:rPr>
              <a:t>的化学物质，生理作用与生长素类似，但不容易被降解，因此效果稳定，在生产上有广泛的应用。如</a:t>
            </a:r>
            <a:r>
              <a:rPr lang="el-GR" altLang="zh-CN"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α</a:t>
            </a:r>
            <a:r>
              <a:rPr lang="en-US" altLang="zh-CN"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萘乙酸（</a:t>
            </a:r>
            <a:r>
              <a:rPr lang="en-US" altLang="zh-CN"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NAA</a:t>
            </a:r>
            <a:r>
              <a:rPr lang="zh-CN" altLang="en-US"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900" b="1" dirty="0">
                <a:latin typeface="微软雅黑" panose="020B0503020204020204" pitchFamily="34" charset="-122"/>
                <a:ea typeface="微软雅黑" panose="020B0503020204020204" pitchFamily="34" charset="-122"/>
                <a:cs typeface="Arial" panose="020B0604020202020204" pitchFamily="34" charset="0"/>
              </a:rPr>
              <a:t>、 </a:t>
            </a:r>
            <a:r>
              <a:rPr lang="en-US" altLang="zh-CN"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2,4-</a:t>
            </a:r>
            <a:r>
              <a:rPr lang="zh-CN" altLang="en-US"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二氯苯氧乙酸（</a:t>
            </a:r>
            <a:r>
              <a:rPr lang="en-US" altLang="zh-CN"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2,4-D</a:t>
            </a:r>
            <a:r>
              <a:rPr lang="zh-CN" altLang="en-US" sz="29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900" b="1" dirty="0">
                <a:latin typeface="微软雅黑" panose="020B0503020204020204" pitchFamily="34" charset="-122"/>
                <a:ea typeface="微软雅黑" panose="020B0503020204020204" pitchFamily="34" charset="-122"/>
                <a:cs typeface="Arial" panose="020B0604020202020204" pitchFamily="34" charset="0"/>
              </a:rPr>
              <a:t>等。</a:t>
            </a:r>
            <a:endParaRPr lang="zh-CN" altLang="el-GR" sz="29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5351" name="Text Box 7">
            <a:extLst>
              <a:ext uri="{FF2B5EF4-FFF2-40B4-BE49-F238E27FC236}">
                <a16:creationId xmlns:a16="http://schemas.microsoft.com/office/drawing/2014/main" id="{A92A0E3D-7593-4D02-801A-CBCA035AAD61}"/>
              </a:ext>
            </a:extLst>
          </p:cNvPr>
          <p:cNvSpPr txBox="1">
            <a:spLocks noChangeArrowheads="1"/>
          </p:cNvSpPr>
          <p:nvPr/>
        </p:nvSpPr>
        <p:spPr bwMode="auto">
          <a:xfrm>
            <a:off x="2135560" y="1180596"/>
            <a:ext cx="7086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dirty="0">
                <a:solidFill>
                  <a:srgbClr val="002060"/>
                </a:solidFill>
                <a:latin typeface="微软雅黑" panose="020B0503020204020204" pitchFamily="34" charset="-122"/>
                <a:ea typeface="微软雅黑" panose="020B0503020204020204" pitchFamily="34" charset="-122"/>
              </a:rPr>
              <a:t>生长素为什么不能大规模地应用？</a:t>
            </a:r>
          </a:p>
        </p:txBody>
      </p:sp>
      <p:sp>
        <p:nvSpPr>
          <p:cNvPr id="185353" name="WordArt 9">
            <a:extLst>
              <a:ext uri="{FF2B5EF4-FFF2-40B4-BE49-F238E27FC236}">
                <a16:creationId xmlns:a16="http://schemas.microsoft.com/office/drawing/2014/main" id="{223A7171-0CD3-4B70-9865-597FBD8A1794}"/>
              </a:ext>
            </a:extLst>
          </p:cNvPr>
          <p:cNvSpPr>
            <a:spLocks noChangeArrowheads="1" noChangeShapeType="1" noTextEdit="1"/>
          </p:cNvSpPr>
          <p:nvPr/>
        </p:nvSpPr>
        <p:spPr bwMode="auto">
          <a:xfrm>
            <a:off x="944240" y="3284984"/>
            <a:ext cx="3024188" cy="1152525"/>
          </a:xfrm>
          <a:prstGeom prst="rect">
            <a:avLst/>
          </a:prstGeom>
        </p:spPr>
        <p:txBody>
          <a:bodyPr wrap="none" fromWordArt="1">
            <a:scene3d>
              <a:camera prst="orthographicFront"/>
              <a:lightRig rig="threePt" dir="t"/>
            </a:scene3d>
            <a:sp3d extrusionH="57150">
              <a:bevelT w="38100" h="38100"/>
            </a:sp3d>
          </a:bodyPr>
          <a:lstStyle/>
          <a:p>
            <a:pPr algn="ctr" eaLnBrk="1" hangingPunct="1">
              <a:defRPr/>
            </a:pPr>
            <a:r>
              <a:rPr lang="zh-CN" altLang="en-US" sz="3600" b="1" kern="10" dirty="0">
                <a:ln w="9525">
                  <a:solidFill>
                    <a:srgbClr val="CC99FF"/>
                  </a:solidFill>
                  <a:round/>
                  <a:headEnd/>
                  <a:tailEnd/>
                </a:ln>
                <a:gradFill rotWithShape="0">
                  <a:gsLst>
                    <a:gs pos="0">
                      <a:srgbClr val="6600CC"/>
                    </a:gs>
                    <a:gs pos="100000">
                      <a:srgbClr val="CC00CC"/>
                    </a:gs>
                  </a:gsLst>
                  <a:lin ang="5400000" scaled="1"/>
                </a:gradFill>
                <a:latin typeface="微软雅黑" panose="020B0503020204020204" pitchFamily="34" charset="-122"/>
                <a:ea typeface="微软雅黑" panose="020B0503020204020204" pitchFamily="34" charset="-122"/>
              </a:rPr>
              <a:t>生长素类似物</a:t>
            </a:r>
          </a:p>
        </p:txBody>
      </p:sp>
      <p:sp>
        <p:nvSpPr>
          <p:cNvPr id="2" name="矩形 1">
            <a:extLst>
              <a:ext uri="{FF2B5EF4-FFF2-40B4-BE49-F238E27FC236}">
                <a16:creationId xmlns:a16="http://schemas.microsoft.com/office/drawing/2014/main" id="{96E6DB10-CC7C-4005-89EC-81BD72717919}"/>
              </a:ext>
            </a:extLst>
          </p:cNvPr>
          <p:cNvSpPr/>
          <p:nvPr/>
        </p:nvSpPr>
        <p:spPr>
          <a:xfrm>
            <a:off x="911424" y="1148458"/>
            <a:ext cx="1439818" cy="584775"/>
          </a:xfrm>
          <a:prstGeom prst="rect">
            <a:avLst/>
          </a:prstGeom>
          <a:noFill/>
        </p:spPr>
        <p:txBody>
          <a:bodyPr wrap="none">
            <a:spAutoFit/>
          </a:bodyPr>
          <a:lstStyle/>
          <a:p>
            <a:pPr algn="ctr">
              <a:defRPr/>
            </a:pPr>
            <a:r>
              <a:rPr lang="zh-CN" altLang="en-US" sz="3200" b="1" spc="50" dirty="0">
                <a:ln w="0"/>
                <a:solidFill>
                  <a:srgbClr val="002060"/>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思考：</a:t>
            </a:r>
          </a:p>
        </p:txBody>
      </p:sp>
    </p:spTree>
    <p:extLst>
      <p:ext uri="{BB962C8B-B14F-4D97-AF65-F5344CB8AC3E}">
        <p14:creationId xmlns:p14="http://schemas.microsoft.com/office/powerpoint/2010/main" val="2173826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0"/>
                                  </p:iterate>
                                  <p:childTnLst>
                                    <p:set>
                                      <p:cBhvr>
                                        <p:cTn id="6" dur="1" fill="hold">
                                          <p:stCondLst>
                                            <p:cond delay="0"/>
                                          </p:stCondLst>
                                        </p:cTn>
                                        <p:tgtEl>
                                          <p:spTgt spid="185351"/>
                                        </p:tgtEl>
                                        <p:attrNameLst>
                                          <p:attrName>style.visibility</p:attrName>
                                        </p:attrNameLst>
                                      </p:cBhvr>
                                      <p:to>
                                        <p:strVal val="visible"/>
                                      </p:to>
                                    </p:set>
                                    <p:animEffect transition="in" filter="wipe(left)">
                                      <p:cBhvr>
                                        <p:cTn id="7" dur="500"/>
                                        <p:tgtEl>
                                          <p:spTgt spid="1853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535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85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9" grpId="0"/>
      <p:bldP spid="185350" grpId="0"/>
      <p:bldP spid="185351" grpId="0"/>
      <p:bldP spid="185353" grpId="0"/>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942BD0B4-1748-4F44-809B-29D17EE60FF6}"/>
              </a:ext>
            </a:extLst>
          </p:cNvPr>
          <p:cNvSpPr>
            <a:spLocks noChangeArrowheads="1"/>
          </p:cNvSpPr>
          <p:nvPr/>
        </p:nvSpPr>
        <p:spPr bwMode="auto">
          <a:xfrm>
            <a:off x="839416" y="1149372"/>
            <a:ext cx="10297144" cy="10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600"/>
              </a:lnSpc>
              <a:spcBef>
                <a:spcPct val="20000"/>
              </a:spcBef>
              <a:buClr>
                <a:schemeClr val="accent2"/>
              </a:buClr>
              <a:buSzPct val="80000"/>
              <a:buFont typeface="Wingdings" panose="05000000000000000000" pitchFamily="2" charset="2"/>
              <a:buNone/>
            </a:pPr>
            <a:r>
              <a:rPr kumimoji="1" lang="en-US" altLang="zh-CN" sz="3200" b="1" dirty="0">
                <a:latin typeface="微软雅黑" panose="020B0503020204020204" pitchFamily="34" charset="-122"/>
                <a:ea typeface="微软雅黑" panose="020B0503020204020204" pitchFamily="34" charset="-122"/>
              </a:rPr>
              <a:t>1</a:t>
            </a:r>
            <a:r>
              <a:rPr kumimoji="1" lang="zh-CN" altLang="en-US" sz="3200" b="1" dirty="0">
                <a:latin typeface="微软雅黑" panose="020B0503020204020204" pitchFamily="34" charset="-122"/>
                <a:ea typeface="微软雅黑" panose="020B0503020204020204" pitchFamily="34" charset="-122"/>
              </a:rPr>
              <a:t>、促进扦插枝条生根：</a:t>
            </a:r>
            <a:r>
              <a:rPr kumimoji="1" lang="zh-CN" altLang="en-US" sz="3200" b="1" dirty="0">
                <a:solidFill>
                  <a:schemeClr val="accent2"/>
                </a:solidFill>
                <a:latin typeface="微软雅黑" panose="020B0503020204020204" pitchFamily="34" charset="-122"/>
                <a:ea typeface="微软雅黑" panose="020B0503020204020204" pitchFamily="34" charset="-122"/>
              </a:rPr>
              <a:t>用一定浓度的生长素类似物溶液浸泡插枝的下端后栽插。</a:t>
            </a:r>
            <a:r>
              <a:rPr kumimoji="1" lang="zh-CN" altLang="en-US" sz="2800" dirty="0">
                <a:solidFill>
                  <a:schemeClr val="accent2"/>
                </a:solidFill>
                <a:latin typeface="微软雅黑" panose="020B0503020204020204" pitchFamily="34" charset="-122"/>
                <a:ea typeface="微软雅黑" panose="020B0503020204020204" pitchFamily="34" charset="-122"/>
              </a:rPr>
              <a:t>  </a:t>
            </a:r>
          </a:p>
        </p:txBody>
      </p:sp>
      <p:sp>
        <p:nvSpPr>
          <p:cNvPr id="22531" name="Oval 10">
            <a:extLst>
              <a:ext uri="{FF2B5EF4-FFF2-40B4-BE49-F238E27FC236}">
                <a16:creationId xmlns:a16="http://schemas.microsoft.com/office/drawing/2014/main" id="{46049BA8-5E62-4840-B1AE-481628ACB27F}"/>
              </a:ext>
            </a:extLst>
          </p:cNvPr>
          <p:cNvSpPr>
            <a:spLocks noChangeArrowheads="1"/>
          </p:cNvSpPr>
          <p:nvPr/>
        </p:nvSpPr>
        <p:spPr bwMode="auto">
          <a:xfrm rot="300902">
            <a:off x="5448300" y="3062288"/>
            <a:ext cx="457200" cy="914400"/>
          </a:xfrm>
          <a:prstGeom prst="ellipse">
            <a:avLst/>
          </a:prstGeom>
          <a:solidFill>
            <a:srgbClr val="3492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2" name="Oval 11">
            <a:extLst>
              <a:ext uri="{FF2B5EF4-FFF2-40B4-BE49-F238E27FC236}">
                <a16:creationId xmlns:a16="http://schemas.microsoft.com/office/drawing/2014/main" id="{78E36CB5-5CE9-4B8A-B8CD-D83A0520FEFA}"/>
              </a:ext>
            </a:extLst>
          </p:cNvPr>
          <p:cNvSpPr>
            <a:spLocks noChangeArrowheads="1"/>
          </p:cNvSpPr>
          <p:nvPr/>
        </p:nvSpPr>
        <p:spPr bwMode="auto">
          <a:xfrm rot="-1499098">
            <a:off x="3840163" y="2917825"/>
            <a:ext cx="457200" cy="914400"/>
          </a:xfrm>
          <a:prstGeom prst="ellipse">
            <a:avLst/>
          </a:prstGeom>
          <a:solidFill>
            <a:srgbClr val="3492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3" name="Rectangle 12">
            <a:extLst>
              <a:ext uri="{FF2B5EF4-FFF2-40B4-BE49-F238E27FC236}">
                <a16:creationId xmlns:a16="http://schemas.microsoft.com/office/drawing/2014/main" id="{E8125DA2-00CE-4F8F-8313-DB38D0E7B8DE}"/>
              </a:ext>
            </a:extLst>
          </p:cNvPr>
          <p:cNvSpPr>
            <a:spLocks noChangeArrowheads="1"/>
          </p:cNvSpPr>
          <p:nvPr/>
        </p:nvSpPr>
        <p:spPr bwMode="auto">
          <a:xfrm rot="1201172">
            <a:off x="2855913" y="2198688"/>
            <a:ext cx="209550" cy="2387600"/>
          </a:xfrm>
          <a:prstGeom prst="rect">
            <a:avLst/>
          </a:prstGeom>
          <a:solidFill>
            <a:srgbClr val="3492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4" name="Oval 13">
            <a:extLst>
              <a:ext uri="{FF2B5EF4-FFF2-40B4-BE49-F238E27FC236}">
                <a16:creationId xmlns:a16="http://schemas.microsoft.com/office/drawing/2014/main" id="{208F7E78-23F4-4B4C-9E1F-D59CF49E5638}"/>
              </a:ext>
            </a:extLst>
          </p:cNvPr>
          <p:cNvSpPr>
            <a:spLocks noChangeArrowheads="1"/>
          </p:cNvSpPr>
          <p:nvPr/>
        </p:nvSpPr>
        <p:spPr bwMode="auto">
          <a:xfrm rot="3011113">
            <a:off x="7261225" y="2978150"/>
            <a:ext cx="457200" cy="914400"/>
          </a:xfrm>
          <a:prstGeom prst="ellipse">
            <a:avLst/>
          </a:prstGeom>
          <a:solidFill>
            <a:srgbClr val="3492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5" name="Rectangle 14">
            <a:extLst>
              <a:ext uri="{FF2B5EF4-FFF2-40B4-BE49-F238E27FC236}">
                <a16:creationId xmlns:a16="http://schemas.microsoft.com/office/drawing/2014/main" id="{A1F83502-8E37-4515-9CFD-8432E423DA89}"/>
              </a:ext>
            </a:extLst>
          </p:cNvPr>
          <p:cNvSpPr>
            <a:spLocks noChangeArrowheads="1"/>
          </p:cNvSpPr>
          <p:nvPr/>
        </p:nvSpPr>
        <p:spPr bwMode="auto">
          <a:xfrm rot="1201172">
            <a:off x="4200525" y="2198688"/>
            <a:ext cx="209550" cy="2387600"/>
          </a:xfrm>
          <a:prstGeom prst="rect">
            <a:avLst/>
          </a:prstGeom>
          <a:solidFill>
            <a:srgbClr val="3492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6" name="Rectangle 15">
            <a:extLst>
              <a:ext uri="{FF2B5EF4-FFF2-40B4-BE49-F238E27FC236}">
                <a16:creationId xmlns:a16="http://schemas.microsoft.com/office/drawing/2014/main" id="{494658FD-D949-4B01-80E5-F659D1C4A765}"/>
              </a:ext>
            </a:extLst>
          </p:cNvPr>
          <p:cNvSpPr>
            <a:spLocks noChangeArrowheads="1"/>
          </p:cNvSpPr>
          <p:nvPr/>
        </p:nvSpPr>
        <p:spPr bwMode="auto">
          <a:xfrm rot="1201172">
            <a:off x="5807075" y="2125663"/>
            <a:ext cx="209550" cy="2387600"/>
          </a:xfrm>
          <a:prstGeom prst="rect">
            <a:avLst/>
          </a:prstGeom>
          <a:solidFill>
            <a:srgbClr val="3492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7" name="Rectangle 16">
            <a:extLst>
              <a:ext uri="{FF2B5EF4-FFF2-40B4-BE49-F238E27FC236}">
                <a16:creationId xmlns:a16="http://schemas.microsoft.com/office/drawing/2014/main" id="{65E35ED3-7102-46C9-98ED-A16323C72F60}"/>
              </a:ext>
            </a:extLst>
          </p:cNvPr>
          <p:cNvSpPr>
            <a:spLocks noChangeArrowheads="1"/>
          </p:cNvSpPr>
          <p:nvPr/>
        </p:nvSpPr>
        <p:spPr bwMode="auto">
          <a:xfrm rot="1201172">
            <a:off x="7464425" y="2198688"/>
            <a:ext cx="209550" cy="2387600"/>
          </a:xfrm>
          <a:prstGeom prst="rect">
            <a:avLst/>
          </a:prstGeom>
          <a:solidFill>
            <a:srgbClr val="3492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8" name="Oval 17">
            <a:extLst>
              <a:ext uri="{FF2B5EF4-FFF2-40B4-BE49-F238E27FC236}">
                <a16:creationId xmlns:a16="http://schemas.microsoft.com/office/drawing/2014/main" id="{E26B9046-6EBE-4853-974C-F08A4DEEC4D4}"/>
              </a:ext>
            </a:extLst>
          </p:cNvPr>
          <p:cNvSpPr>
            <a:spLocks noChangeArrowheads="1"/>
          </p:cNvSpPr>
          <p:nvPr/>
        </p:nvSpPr>
        <p:spPr bwMode="auto">
          <a:xfrm rot="3011113">
            <a:off x="5964238" y="2617788"/>
            <a:ext cx="457200" cy="914400"/>
          </a:xfrm>
          <a:prstGeom prst="ellipse">
            <a:avLst/>
          </a:prstGeom>
          <a:solidFill>
            <a:srgbClr val="3492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9" name="Oval 18">
            <a:extLst>
              <a:ext uri="{FF2B5EF4-FFF2-40B4-BE49-F238E27FC236}">
                <a16:creationId xmlns:a16="http://schemas.microsoft.com/office/drawing/2014/main" id="{CB29D31C-D65E-4B76-94A1-C6A9AA478C01}"/>
              </a:ext>
            </a:extLst>
          </p:cNvPr>
          <p:cNvSpPr>
            <a:spLocks noChangeArrowheads="1"/>
          </p:cNvSpPr>
          <p:nvPr/>
        </p:nvSpPr>
        <p:spPr bwMode="auto">
          <a:xfrm rot="300902">
            <a:off x="7535863" y="2774950"/>
            <a:ext cx="457200" cy="914400"/>
          </a:xfrm>
          <a:prstGeom prst="ellipse">
            <a:avLst/>
          </a:prstGeom>
          <a:solidFill>
            <a:srgbClr val="3492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0" name="Rectangle 19">
            <a:extLst>
              <a:ext uri="{FF2B5EF4-FFF2-40B4-BE49-F238E27FC236}">
                <a16:creationId xmlns:a16="http://schemas.microsoft.com/office/drawing/2014/main" id="{F5BA9F0D-8162-4EF4-A40B-3F597843CC5F}"/>
              </a:ext>
            </a:extLst>
          </p:cNvPr>
          <p:cNvSpPr>
            <a:spLocks noChangeArrowheads="1"/>
          </p:cNvSpPr>
          <p:nvPr/>
        </p:nvSpPr>
        <p:spPr bwMode="auto">
          <a:xfrm>
            <a:off x="1559496" y="5679221"/>
            <a:ext cx="907300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600"/>
              </a:lnSpc>
              <a:spcBef>
                <a:spcPct val="20000"/>
              </a:spcBef>
            </a:pPr>
            <a:r>
              <a:rPr lang="en-US" altLang="zh-CN" sz="2800" b="1" dirty="0">
                <a:latin typeface="微软雅黑" panose="020B0503020204020204" pitchFamily="34" charset="-122"/>
                <a:ea typeface="微软雅黑" panose="020B0503020204020204" pitchFamily="34" charset="-122"/>
              </a:rPr>
              <a:t>    A</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B</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D</a:t>
            </a:r>
            <a:r>
              <a:rPr lang="zh-CN" altLang="en-US" sz="2800" b="1" dirty="0">
                <a:latin typeface="微软雅黑" panose="020B0503020204020204" pitchFamily="34" charset="-122"/>
                <a:ea typeface="微软雅黑" panose="020B0503020204020204" pitchFamily="34" charset="-122"/>
              </a:rPr>
              <a:t>表示扦插的四枝同种植物的芽的情况，请问：谁最先长出根？为什么 ？</a:t>
            </a:r>
          </a:p>
        </p:txBody>
      </p:sp>
      <p:sp>
        <p:nvSpPr>
          <p:cNvPr id="22541" name="Text Box 20">
            <a:extLst>
              <a:ext uri="{FF2B5EF4-FFF2-40B4-BE49-F238E27FC236}">
                <a16:creationId xmlns:a16="http://schemas.microsoft.com/office/drawing/2014/main" id="{609B730A-31C0-48CA-9336-064BC0C7D357}"/>
              </a:ext>
            </a:extLst>
          </p:cNvPr>
          <p:cNvSpPr txBox="1">
            <a:spLocks noChangeArrowheads="1"/>
          </p:cNvSpPr>
          <p:nvPr/>
        </p:nvSpPr>
        <p:spPr bwMode="auto">
          <a:xfrm rot="-5400000">
            <a:off x="2193509" y="4729957"/>
            <a:ext cx="67710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华文新魏" panose="02010800040101010101" pitchFamily="2" charset="-122"/>
              </a:rPr>
              <a:t>A</a:t>
            </a:r>
          </a:p>
        </p:txBody>
      </p:sp>
      <p:sp>
        <p:nvSpPr>
          <p:cNvPr id="186389" name="Rectangle 21">
            <a:extLst>
              <a:ext uri="{FF2B5EF4-FFF2-40B4-BE49-F238E27FC236}">
                <a16:creationId xmlns:a16="http://schemas.microsoft.com/office/drawing/2014/main" id="{0A78E415-242A-40D4-B1B3-EA400BF76894}"/>
              </a:ext>
            </a:extLst>
          </p:cNvPr>
          <p:cNvSpPr>
            <a:spLocks noChangeArrowheads="1"/>
          </p:cNvSpPr>
          <p:nvPr/>
        </p:nvSpPr>
        <p:spPr bwMode="auto">
          <a:xfrm rot="-5400000">
            <a:off x="5146259" y="4636294"/>
            <a:ext cx="67710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华文新魏" panose="02010800040101010101" pitchFamily="2" charset="-122"/>
              </a:rPr>
              <a:t>C</a:t>
            </a:r>
          </a:p>
        </p:txBody>
      </p:sp>
      <p:sp>
        <p:nvSpPr>
          <p:cNvPr id="22543" name="Rectangle 22">
            <a:extLst>
              <a:ext uri="{FF2B5EF4-FFF2-40B4-BE49-F238E27FC236}">
                <a16:creationId xmlns:a16="http://schemas.microsoft.com/office/drawing/2014/main" id="{EE65A268-F93C-4EAE-BB4C-B90AF2E17320}"/>
              </a:ext>
            </a:extLst>
          </p:cNvPr>
          <p:cNvSpPr>
            <a:spLocks noChangeArrowheads="1"/>
          </p:cNvSpPr>
          <p:nvPr/>
        </p:nvSpPr>
        <p:spPr bwMode="auto">
          <a:xfrm rot="-5400000">
            <a:off x="6921878" y="4683126"/>
            <a:ext cx="67710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华文新魏" panose="02010800040101010101" pitchFamily="2" charset="-122"/>
              </a:rPr>
              <a:t>D</a:t>
            </a:r>
          </a:p>
        </p:txBody>
      </p:sp>
      <p:sp>
        <p:nvSpPr>
          <p:cNvPr id="22544" name="Rectangle 23">
            <a:extLst>
              <a:ext uri="{FF2B5EF4-FFF2-40B4-BE49-F238E27FC236}">
                <a16:creationId xmlns:a16="http://schemas.microsoft.com/office/drawing/2014/main" id="{230F2D90-3D3C-4D0F-8C17-B803CFDE09ED}"/>
              </a:ext>
            </a:extLst>
          </p:cNvPr>
          <p:cNvSpPr>
            <a:spLocks noChangeArrowheads="1"/>
          </p:cNvSpPr>
          <p:nvPr/>
        </p:nvSpPr>
        <p:spPr bwMode="auto">
          <a:xfrm rot="-5400000">
            <a:off x="3765928" y="4598989"/>
            <a:ext cx="67710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Times New Roman" panose="02020603050405020304" pitchFamily="18" charset="0"/>
                <a:ea typeface="华文新魏" panose="02010800040101010101" pitchFamily="2" charset="-122"/>
              </a:rPr>
              <a:t>B</a:t>
            </a:r>
          </a:p>
        </p:txBody>
      </p:sp>
      <p:sp>
        <p:nvSpPr>
          <p:cNvPr id="17426" name="Text Box 25">
            <a:extLst>
              <a:ext uri="{FF2B5EF4-FFF2-40B4-BE49-F238E27FC236}">
                <a16:creationId xmlns:a16="http://schemas.microsoft.com/office/drawing/2014/main" id="{D9EF92D5-80B4-4E4A-B2E1-38F956299A13}"/>
              </a:ext>
            </a:extLst>
          </p:cNvPr>
          <p:cNvSpPr txBox="1">
            <a:spLocks noChangeArrowheads="1"/>
          </p:cNvSpPr>
          <p:nvPr/>
        </p:nvSpPr>
        <p:spPr bwMode="auto">
          <a:xfrm>
            <a:off x="8812119" y="2850574"/>
            <a:ext cx="23399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植物的极性</a:t>
            </a:r>
          </a:p>
          <a:p>
            <a:pPr eaLnBrk="1" hangingPunct="1">
              <a:spcBef>
                <a:spcPct val="50000"/>
              </a:spcBef>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生长素</a:t>
            </a:r>
          </a:p>
        </p:txBody>
      </p:sp>
      <p:sp>
        <p:nvSpPr>
          <p:cNvPr id="3" name="Rectangle 4">
            <a:extLst>
              <a:ext uri="{FF2B5EF4-FFF2-40B4-BE49-F238E27FC236}">
                <a16:creationId xmlns:a16="http://schemas.microsoft.com/office/drawing/2014/main" id="{31D5600B-0028-43B5-B76D-36986388B950}"/>
              </a:ext>
            </a:extLst>
          </p:cNvPr>
          <p:cNvSpPr>
            <a:spLocks noChangeArrowheads="1"/>
          </p:cNvSpPr>
          <p:nvPr/>
        </p:nvSpPr>
        <p:spPr bwMode="auto">
          <a:xfrm>
            <a:off x="926341" y="203602"/>
            <a:ext cx="7667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生长素类似物的应用</a:t>
            </a:r>
          </a:p>
        </p:txBody>
      </p:sp>
    </p:spTree>
    <p:extLst>
      <p:ext uri="{BB962C8B-B14F-4D97-AF65-F5344CB8AC3E}">
        <p14:creationId xmlns:p14="http://schemas.microsoft.com/office/powerpoint/2010/main" val="3140161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26"/>
                                        </p:tgtEl>
                                        <p:attrNameLst>
                                          <p:attrName>style.visibility</p:attrName>
                                        </p:attrNameLst>
                                      </p:cBhvr>
                                      <p:to>
                                        <p:strVal val="visible"/>
                                      </p:to>
                                    </p:set>
                                    <p:animEffect transition="in" filter="blinds(horizontal)">
                                      <p:cBhvr>
                                        <p:cTn id="7" dur="500"/>
                                        <p:tgtEl>
                                          <p:spTgt spid="17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mph" presetSubtype="2" fill="hold" grpId="0" nodeType="clickEffect">
                                  <p:stCondLst>
                                    <p:cond delay="0"/>
                                  </p:stCondLst>
                                  <p:childTnLst>
                                    <p:animClr clrSpc="rgb" dir="cw">
                                      <p:cBhvr override="childStyle">
                                        <p:cTn id="11" dur="500" fill="hold"/>
                                        <p:tgtEl>
                                          <p:spTgt spid="186389"/>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89" grpId="0"/>
      <p:bldP spid="1742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5">
            <a:extLst>
              <a:ext uri="{FF2B5EF4-FFF2-40B4-BE49-F238E27FC236}">
                <a16:creationId xmlns:a16="http://schemas.microsoft.com/office/drawing/2014/main" id="{6D418C7B-5657-4AB5-B557-538B48DC7C73}"/>
              </a:ext>
            </a:extLst>
          </p:cNvPr>
          <p:cNvSpPr txBox="1">
            <a:spLocks noChangeArrowheads="1"/>
          </p:cNvSpPr>
          <p:nvPr/>
        </p:nvSpPr>
        <p:spPr bwMode="auto">
          <a:xfrm>
            <a:off x="479376" y="117402"/>
            <a:ext cx="374426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4000" b="1" dirty="0">
                <a:latin typeface="微软雅黑" panose="020B0503020204020204" pitchFamily="34" charset="-122"/>
                <a:ea typeface="微软雅黑" panose="020B0503020204020204" pitchFamily="34" charset="-122"/>
              </a:rPr>
              <a:t> 植物的极性</a:t>
            </a:r>
          </a:p>
        </p:txBody>
      </p:sp>
      <p:sp>
        <p:nvSpPr>
          <p:cNvPr id="23555" name="Rectangle 5">
            <a:extLst>
              <a:ext uri="{FF2B5EF4-FFF2-40B4-BE49-F238E27FC236}">
                <a16:creationId xmlns:a16="http://schemas.microsoft.com/office/drawing/2014/main" id="{A28DAB67-3D87-446D-A808-BD63AE9A08E1}"/>
              </a:ext>
            </a:extLst>
          </p:cNvPr>
          <p:cNvSpPr>
            <a:spLocks noChangeArrowheads="1"/>
          </p:cNvSpPr>
          <p:nvPr/>
        </p:nvSpPr>
        <p:spPr bwMode="auto">
          <a:xfrm>
            <a:off x="1343472" y="966282"/>
            <a:ext cx="9649072" cy="235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ts val="3600"/>
              </a:lnSpc>
            </a:pPr>
            <a:r>
              <a:rPr lang="zh-CN" altLang="en-US" sz="2400" b="1" dirty="0">
                <a:latin typeface="微软雅黑" panose="020B0503020204020204" pitchFamily="34" charset="-122"/>
                <a:ea typeface="微软雅黑" panose="020B0503020204020204" pitchFamily="34" charset="-122"/>
              </a:rPr>
              <a:t>      植物体的器官、组织甚至细胞中在不同的轴向上存在某种形态结构和生理生化上的梯度差异，这在生物学上称为极性，极性是植物分化中的一个基本现象，极性一旦建立，即难于逆转。极性使扦插的枝条生不定根有一定的顺序位置，最容易生不定根的是形态学下端，其次是节上，在枝条所有节中离形态学下端最近的节又是最容易生不定根。</a:t>
            </a:r>
          </a:p>
        </p:txBody>
      </p:sp>
      <p:pic>
        <p:nvPicPr>
          <p:cNvPr id="69639" name="Picture 7" descr="vi012">
            <a:extLst>
              <a:ext uri="{FF2B5EF4-FFF2-40B4-BE49-F238E27FC236}">
                <a16:creationId xmlns:a16="http://schemas.microsoft.com/office/drawing/2014/main" id="{9C724880-6742-4443-BA0C-8668F7B5C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189" y="4127305"/>
            <a:ext cx="3529013"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6" descr="4817444226403356757">
            <a:extLst>
              <a:ext uri="{FF2B5EF4-FFF2-40B4-BE49-F238E27FC236}">
                <a16:creationId xmlns:a16="http://schemas.microsoft.com/office/drawing/2014/main" id="{130BFD26-01F7-42B4-A63D-6C53AF10C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401" y="3512942"/>
            <a:ext cx="2919412"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5" name="Picture 27" descr="66">
            <a:extLst>
              <a:ext uri="{FF2B5EF4-FFF2-40B4-BE49-F238E27FC236}">
                <a16:creationId xmlns:a16="http://schemas.microsoft.com/office/drawing/2014/main" id="{2224E2A9-4273-4E1F-958F-937672BAC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152" y="3411343"/>
            <a:ext cx="3348037"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178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9"/>
                                        </p:tgtEl>
                                        <p:attrNameLst>
                                          <p:attrName>style.visibility</p:attrName>
                                        </p:attrNameLst>
                                      </p:cBhvr>
                                      <p:to>
                                        <p:strVal val="visible"/>
                                      </p:to>
                                    </p:set>
                                    <p:animEffect transition="in" filter="blinds(horizontal)">
                                      <p:cBhvr>
                                        <p:cTn id="7" dur="500"/>
                                        <p:tgtEl>
                                          <p:spTgt spid="69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638"/>
                                        </p:tgtEl>
                                        <p:attrNameLst>
                                          <p:attrName>style.visibility</p:attrName>
                                        </p:attrNameLst>
                                      </p:cBhvr>
                                      <p:to>
                                        <p:strVal val="visible"/>
                                      </p:to>
                                    </p:set>
                                    <p:animEffect transition="in" filter="blinds(horizontal)">
                                      <p:cBhvr>
                                        <p:cTn id="12" dur="500"/>
                                        <p:tgtEl>
                                          <p:spTgt spid="696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6395"/>
                                        </p:tgtEl>
                                        <p:attrNameLst>
                                          <p:attrName>style.visibility</p:attrName>
                                        </p:attrNameLst>
                                      </p:cBhvr>
                                      <p:to>
                                        <p:strVal val="visible"/>
                                      </p:to>
                                    </p:set>
                                    <p:animEffect transition="in" filter="blinds(horizontal)">
                                      <p:cBhvr>
                                        <p:cTn id="17" dur="500"/>
                                        <p:tgtEl>
                                          <p:spTgt spid="18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a:hlinkClick r:id="" action="ppaction://noaction" highlightClick="1"/>
            <a:extLst>
              <a:ext uri="{FF2B5EF4-FFF2-40B4-BE49-F238E27FC236}">
                <a16:creationId xmlns:a16="http://schemas.microsoft.com/office/drawing/2014/main" id="{4075935D-20AA-4D51-BB5A-F7EC301CC860}"/>
              </a:ext>
            </a:extLst>
          </p:cNvPr>
          <p:cNvSpPr>
            <a:spLocks noChangeArrowheads="1"/>
          </p:cNvSpPr>
          <p:nvPr/>
        </p:nvSpPr>
        <p:spPr bwMode="auto">
          <a:xfrm>
            <a:off x="1127448" y="4256087"/>
            <a:ext cx="3888432"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30000"/>
              </a:spcBef>
            </a:pPr>
            <a:r>
              <a:rPr kumimoji="1" lang="en-US" altLang="zh-CN" sz="3000" b="1" dirty="0">
                <a:latin typeface="微软雅黑" panose="020B0503020204020204" pitchFamily="34" charset="-122"/>
                <a:ea typeface="微软雅黑" panose="020B0503020204020204" pitchFamily="34" charset="-122"/>
              </a:rPr>
              <a:t>3</a:t>
            </a:r>
            <a:r>
              <a:rPr kumimoji="1" lang="zh-CN" altLang="en-US" sz="3000" b="1" dirty="0">
                <a:latin typeface="微软雅黑" panose="020B0503020204020204" pitchFamily="34" charset="-122"/>
                <a:ea typeface="微软雅黑" panose="020B0503020204020204" pitchFamily="34" charset="-122"/>
              </a:rPr>
              <a:t>、促进果实发育：</a:t>
            </a:r>
          </a:p>
          <a:p>
            <a:pPr>
              <a:spcBef>
                <a:spcPct val="30000"/>
              </a:spcBef>
            </a:pPr>
            <a:r>
              <a:rPr kumimoji="1" lang="zh-CN" altLang="en-US" sz="3000" b="1" dirty="0">
                <a:latin typeface="微软雅黑" panose="020B0503020204020204" pitchFamily="34" charset="-122"/>
                <a:ea typeface="微软雅黑" panose="020B0503020204020204" pitchFamily="34" charset="-122"/>
              </a:rPr>
              <a:t>      </a:t>
            </a:r>
            <a:r>
              <a:rPr kumimoji="1" lang="zh-CN" altLang="en-US" sz="3000" b="1" dirty="0">
                <a:solidFill>
                  <a:schemeClr val="accent2"/>
                </a:solidFill>
                <a:latin typeface="微软雅黑" panose="020B0503020204020204" pitchFamily="34" charset="-122"/>
                <a:ea typeface="微软雅黑" panose="020B0503020204020204" pitchFamily="34" charset="-122"/>
              </a:rPr>
              <a:t>培育无子果实</a:t>
            </a:r>
          </a:p>
        </p:txBody>
      </p:sp>
      <p:sp>
        <p:nvSpPr>
          <p:cNvPr id="187396" name="Rectangle 4">
            <a:hlinkClick r:id="" action="ppaction://noaction" highlightClick="1"/>
            <a:extLst>
              <a:ext uri="{FF2B5EF4-FFF2-40B4-BE49-F238E27FC236}">
                <a16:creationId xmlns:a16="http://schemas.microsoft.com/office/drawing/2014/main" id="{0BA10DA6-2B6E-4752-8478-9EBD1279744E}"/>
              </a:ext>
            </a:extLst>
          </p:cNvPr>
          <p:cNvSpPr>
            <a:spLocks noChangeArrowheads="1"/>
          </p:cNvSpPr>
          <p:nvPr/>
        </p:nvSpPr>
        <p:spPr bwMode="auto">
          <a:xfrm>
            <a:off x="430125" y="1263594"/>
            <a:ext cx="93382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000" b="1" dirty="0">
                <a:latin typeface="微软雅黑" panose="020B0503020204020204" pitchFamily="34" charset="-122"/>
                <a:ea typeface="微软雅黑" panose="020B0503020204020204" pitchFamily="34" charset="-122"/>
              </a:rPr>
              <a:t>      2</a:t>
            </a:r>
            <a:r>
              <a:rPr kumimoji="1" lang="zh-CN" altLang="en-US" sz="3000" b="1" dirty="0">
                <a:latin typeface="微软雅黑" panose="020B0503020204020204" pitchFamily="34" charset="-122"/>
                <a:ea typeface="微软雅黑" panose="020B0503020204020204" pitchFamily="34" charset="-122"/>
              </a:rPr>
              <a:t>、除草剂：如</a:t>
            </a:r>
            <a:r>
              <a:rPr kumimoji="1" lang="en-US" altLang="zh-CN" sz="3000" b="1" dirty="0">
                <a:solidFill>
                  <a:srgbClr val="FF0000"/>
                </a:solidFill>
                <a:latin typeface="微软雅黑" panose="020B0503020204020204" pitchFamily="34" charset="-122"/>
                <a:ea typeface="微软雅黑" panose="020B0503020204020204" pitchFamily="34" charset="-122"/>
              </a:rPr>
              <a:t>(2,4-D)</a:t>
            </a:r>
            <a:r>
              <a:rPr kumimoji="1" lang="zh-CN" altLang="en-US" sz="3000" b="1" dirty="0">
                <a:latin typeface="微软雅黑" panose="020B0503020204020204" pitchFamily="34" charset="-122"/>
                <a:ea typeface="微软雅黑" panose="020B0503020204020204" pitchFamily="34" charset="-122"/>
              </a:rPr>
              <a:t>，</a:t>
            </a:r>
            <a:r>
              <a:rPr kumimoji="1" lang="zh-CN" altLang="en-US" sz="3000" b="1" dirty="0">
                <a:solidFill>
                  <a:srgbClr val="6600CC"/>
                </a:solidFill>
                <a:latin typeface="微软雅黑" panose="020B0503020204020204" pitchFamily="34" charset="-122"/>
                <a:ea typeface="微软雅黑" panose="020B0503020204020204" pitchFamily="34" charset="-122"/>
              </a:rPr>
              <a:t>适用于麦田、稻田。</a:t>
            </a:r>
          </a:p>
        </p:txBody>
      </p:sp>
      <p:sp>
        <p:nvSpPr>
          <p:cNvPr id="187400" name="Text Box 8">
            <a:extLst>
              <a:ext uri="{FF2B5EF4-FFF2-40B4-BE49-F238E27FC236}">
                <a16:creationId xmlns:a16="http://schemas.microsoft.com/office/drawing/2014/main" id="{19F4F0B2-050D-4211-9972-8A249BB7F667}"/>
              </a:ext>
            </a:extLst>
          </p:cNvPr>
          <p:cNvSpPr txBox="1">
            <a:spLocks noChangeArrowheads="1"/>
          </p:cNvSpPr>
          <p:nvPr/>
        </p:nvSpPr>
        <p:spPr bwMode="auto">
          <a:xfrm>
            <a:off x="1919536" y="3169443"/>
            <a:ext cx="4818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微软雅黑" panose="020B0503020204020204" pitchFamily="34" charset="-122"/>
                <a:ea typeface="微软雅黑" panose="020B0503020204020204" pitchFamily="34" charset="-122"/>
              </a:rPr>
              <a:t>2,4-D</a:t>
            </a:r>
            <a:r>
              <a:rPr lang="zh-CN" altLang="en-US" sz="2800" b="1" dirty="0">
                <a:solidFill>
                  <a:srgbClr val="FF0000"/>
                </a:solidFill>
                <a:latin typeface="微软雅黑" panose="020B0503020204020204" pitchFamily="34" charset="-122"/>
                <a:ea typeface="微软雅黑" panose="020B0503020204020204" pitchFamily="34" charset="-122"/>
              </a:rPr>
              <a:t>：能引起染色体变异。</a:t>
            </a:r>
          </a:p>
        </p:txBody>
      </p:sp>
      <p:sp>
        <p:nvSpPr>
          <p:cNvPr id="24581" name="Rectangle 9">
            <a:extLst>
              <a:ext uri="{FF2B5EF4-FFF2-40B4-BE49-F238E27FC236}">
                <a16:creationId xmlns:a16="http://schemas.microsoft.com/office/drawing/2014/main" id="{69A89642-BD1F-4CDA-822E-C6EB955D1568}"/>
              </a:ext>
            </a:extLst>
          </p:cNvPr>
          <p:cNvSpPr>
            <a:spLocks noChangeArrowheads="1"/>
          </p:cNvSpPr>
          <p:nvPr/>
        </p:nvSpPr>
        <p:spPr bwMode="auto">
          <a:xfrm>
            <a:off x="1487488" y="2114552"/>
            <a:ext cx="10009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dirty="0">
                <a:solidFill>
                  <a:schemeClr val="accent2"/>
                </a:solidFill>
                <a:latin typeface="微软雅黑" panose="020B0503020204020204" pitchFamily="34" charset="-122"/>
                <a:ea typeface="微软雅黑" panose="020B0503020204020204" pitchFamily="34" charset="-122"/>
              </a:rPr>
              <a:t>    </a:t>
            </a:r>
            <a:r>
              <a:rPr kumimoji="1" lang="zh-CN" altLang="en-US" sz="2800" b="1" dirty="0">
                <a:solidFill>
                  <a:schemeClr val="accent2"/>
                </a:solidFill>
                <a:latin typeface="微软雅黑" panose="020B0503020204020204" pitchFamily="34" charset="-122"/>
                <a:ea typeface="微软雅黑" panose="020B0503020204020204" pitchFamily="34" charset="-122"/>
              </a:rPr>
              <a:t>双子叶植物比单子叶植物对生长素更敏感，用高浓度的除草剂能抑制双子叶植物（杂草）的生长。</a:t>
            </a:r>
          </a:p>
        </p:txBody>
      </p:sp>
      <p:pic>
        <p:nvPicPr>
          <p:cNvPr id="187402" name="Picture 10" descr="12-7">
            <a:extLst>
              <a:ext uri="{FF2B5EF4-FFF2-40B4-BE49-F238E27FC236}">
                <a16:creationId xmlns:a16="http://schemas.microsoft.com/office/drawing/2014/main" id="{CB9C069A-A5C1-427F-90E2-0ECEFD8BA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886" y="4149080"/>
            <a:ext cx="3059112"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16:creationId xmlns:a16="http://schemas.microsoft.com/office/drawing/2014/main" id="{03EE8BD5-B3FD-4F66-BF8C-71E103A7DBA3}"/>
              </a:ext>
            </a:extLst>
          </p:cNvPr>
          <p:cNvSpPr>
            <a:spLocks noChangeArrowheads="1"/>
          </p:cNvSpPr>
          <p:nvPr/>
        </p:nvSpPr>
        <p:spPr bwMode="auto">
          <a:xfrm>
            <a:off x="926341" y="203602"/>
            <a:ext cx="7667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生长素类似物的应用</a:t>
            </a:r>
          </a:p>
        </p:txBody>
      </p:sp>
    </p:spTree>
    <p:extLst>
      <p:ext uri="{BB962C8B-B14F-4D97-AF65-F5344CB8AC3E}">
        <p14:creationId xmlns:p14="http://schemas.microsoft.com/office/powerpoint/2010/main" val="1788397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6"/>
                                        </p:tgtEl>
                                        <p:attrNameLst>
                                          <p:attrName>style.visibility</p:attrName>
                                        </p:attrNameLst>
                                      </p:cBhvr>
                                      <p:to>
                                        <p:strVal val="visible"/>
                                      </p:to>
                                    </p:set>
                                    <p:animEffect transition="in" filter="blinds(horizontal)">
                                      <p:cBhvr>
                                        <p:cTn id="7" dur="500"/>
                                        <p:tgtEl>
                                          <p:spTgt spid="187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740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7395"/>
                                        </p:tgtEl>
                                        <p:attrNameLst>
                                          <p:attrName>style.visibility</p:attrName>
                                        </p:attrNameLst>
                                      </p:cBhvr>
                                      <p:to>
                                        <p:strVal val="visible"/>
                                      </p:to>
                                    </p:set>
                                    <p:animEffect transition="in" filter="blinds(horizontal)">
                                      <p:cBhvr>
                                        <p:cTn id="16" dur="500"/>
                                        <p:tgtEl>
                                          <p:spTgt spid="187395"/>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187402"/>
                                        </p:tgtEl>
                                        <p:attrNameLst>
                                          <p:attrName>style.visibility</p:attrName>
                                        </p:attrNameLst>
                                      </p:cBhvr>
                                      <p:to>
                                        <p:strVal val="visible"/>
                                      </p:to>
                                    </p:set>
                                    <p:animEffect transition="in" filter="blinds(horizontal)">
                                      <p:cBhvr>
                                        <p:cTn id="20" dur="500"/>
                                        <p:tgtEl>
                                          <p:spTgt spid="187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p:bldP spid="187396" grpId="0"/>
      <p:bldP spid="18740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7" descr="30_07FlowerStructure-U">
            <a:extLst>
              <a:ext uri="{FF2B5EF4-FFF2-40B4-BE49-F238E27FC236}">
                <a16:creationId xmlns:a16="http://schemas.microsoft.com/office/drawing/2014/main" id="{B47BCBA0-557D-448C-BBAB-635E8C51E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6" y="287338"/>
            <a:ext cx="7713663"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 Box 9">
            <a:extLst>
              <a:ext uri="{FF2B5EF4-FFF2-40B4-BE49-F238E27FC236}">
                <a16:creationId xmlns:a16="http://schemas.microsoft.com/office/drawing/2014/main" id="{6769F5A8-D869-43AB-B76A-8665C61D4C55}"/>
              </a:ext>
            </a:extLst>
          </p:cNvPr>
          <p:cNvSpPr txBox="1">
            <a:spLocks noChangeArrowheads="1"/>
          </p:cNvSpPr>
          <p:nvPr/>
        </p:nvSpPr>
        <p:spPr bwMode="auto">
          <a:xfrm>
            <a:off x="8169276" y="522289"/>
            <a:ext cx="1828225" cy="500062"/>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dirty="0">
                <a:solidFill>
                  <a:srgbClr val="C91B35"/>
                </a:solidFill>
              </a:rPr>
              <a:t>心皮（雌蕊）</a:t>
            </a:r>
            <a:endParaRPr lang="en-US" altLang="zh-CN" dirty="0">
              <a:solidFill>
                <a:srgbClr val="C91B35"/>
              </a:solidFill>
            </a:endParaRPr>
          </a:p>
        </p:txBody>
      </p:sp>
      <p:sp>
        <p:nvSpPr>
          <p:cNvPr id="93188" name="Text Box 10">
            <a:extLst>
              <a:ext uri="{FF2B5EF4-FFF2-40B4-BE49-F238E27FC236}">
                <a16:creationId xmlns:a16="http://schemas.microsoft.com/office/drawing/2014/main" id="{87F27E3D-47EB-4616-B322-DE3E4B600C13}"/>
              </a:ext>
            </a:extLst>
          </p:cNvPr>
          <p:cNvSpPr txBox="1">
            <a:spLocks noChangeArrowheads="1"/>
          </p:cNvSpPr>
          <p:nvPr/>
        </p:nvSpPr>
        <p:spPr bwMode="auto">
          <a:xfrm>
            <a:off x="6545264" y="5640389"/>
            <a:ext cx="65722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胚珠</a:t>
            </a:r>
            <a:endParaRPr lang="en-US" altLang="zh-CN">
              <a:solidFill>
                <a:schemeClr val="tx1"/>
              </a:solidFill>
            </a:endParaRPr>
          </a:p>
        </p:txBody>
      </p:sp>
      <p:sp>
        <p:nvSpPr>
          <p:cNvPr id="93189" name="Text Box 11">
            <a:extLst>
              <a:ext uri="{FF2B5EF4-FFF2-40B4-BE49-F238E27FC236}">
                <a16:creationId xmlns:a16="http://schemas.microsoft.com/office/drawing/2014/main" id="{29459425-BB19-43F5-9B24-C1AA7FF08DF9}"/>
              </a:ext>
            </a:extLst>
          </p:cNvPr>
          <p:cNvSpPr txBox="1">
            <a:spLocks noChangeArrowheads="1"/>
          </p:cNvSpPr>
          <p:nvPr/>
        </p:nvSpPr>
        <p:spPr bwMode="auto">
          <a:xfrm>
            <a:off x="8005764" y="4916489"/>
            <a:ext cx="65722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rgbClr val="C91B35"/>
                </a:solidFill>
              </a:rPr>
              <a:t>花萼</a:t>
            </a:r>
            <a:endParaRPr lang="en-US" altLang="zh-CN">
              <a:solidFill>
                <a:srgbClr val="C91B35"/>
              </a:solidFill>
            </a:endParaRPr>
          </a:p>
        </p:txBody>
      </p:sp>
      <p:sp>
        <p:nvSpPr>
          <p:cNvPr id="93190" name="Text Box 12">
            <a:extLst>
              <a:ext uri="{FF2B5EF4-FFF2-40B4-BE49-F238E27FC236}">
                <a16:creationId xmlns:a16="http://schemas.microsoft.com/office/drawing/2014/main" id="{70F12BD7-0293-4E7E-9118-E9E828C2A21F}"/>
              </a:ext>
            </a:extLst>
          </p:cNvPr>
          <p:cNvSpPr txBox="1">
            <a:spLocks noChangeArrowheads="1"/>
          </p:cNvSpPr>
          <p:nvPr/>
        </p:nvSpPr>
        <p:spPr bwMode="auto">
          <a:xfrm>
            <a:off x="2874964" y="4459289"/>
            <a:ext cx="65722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rgbClr val="C91B35"/>
                </a:solidFill>
              </a:rPr>
              <a:t>花瓣</a:t>
            </a:r>
            <a:endParaRPr lang="en-US" altLang="zh-CN">
              <a:solidFill>
                <a:schemeClr val="tx1"/>
              </a:solidFill>
            </a:endParaRPr>
          </a:p>
        </p:txBody>
      </p:sp>
      <p:sp>
        <p:nvSpPr>
          <p:cNvPr id="93191" name="Text Box 13">
            <a:extLst>
              <a:ext uri="{FF2B5EF4-FFF2-40B4-BE49-F238E27FC236}">
                <a16:creationId xmlns:a16="http://schemas.microsoft.com/office/drawing/2014/main" id="{C31ED6D0-F09E-486E-8619-D8A5E396150F}"/>
              </a:ext>
            </a:extLst>
          </p:cNvPr>
          <p:cNvSpPr txBox="1">
            <a:spLocks noChangeArrowheads="1"/>
          </p:cNvSpPr>
          <p:nvPr/>
        </p:nvSpPr>
        <p:spPr bwMode="auto">
          <a:xfrm>
            <a:off x="6673851" y="488951"/>
            <a:ext cx="873125" cy="2063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柱头</a:t>
            </a:r>
            <a:endParaRPr lang="en-US" altLang="zh-CN">
              <a:solidFill>
                <a:schemeClr val="tx1"/>
              </a:solidFill>
            </a:endParaRPr>
          </a:p>
        </p:txBody>
      </p:sp>
      <p:sp>
        <p:nvSpPr>
          <p:cNvPr id="93192" name="Text Box 14">
            <a:extLst>
              <a:ext uri="{FF2B5EF4-FFF2-40B4-BE49-F238E27FC236}">
                <a16:creationId xmlns:a16="http://schemas.microsoft.com/office/drawing/2014/main" id="{466A255C-FF38-4718-8485-66063C78B89D}"/>
              </a:ext>
            </a:extLst>
          </p:cNvPr>
          <p:cNvSpPr txBox="1">
            <a:spLocks noChangeArrowheads="1"/>
          </p:cNvSpPr>
          <p:nvPr/>
        </p:nvSpPr>
        <p:spPr bwMode="auto">
          <a:xfrm>
            <a:off x="7315201" y="1022351"/>
            <a:ext cx="65722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花柱</a:t>
            </a:r>
            <a:endParaRPr lang="en-US" altLang="zh-CN">
              <a:solidFill>
                <a:schemeClr val="tx1"/>
              </a:solidFill>
            </a:endParaRPr>
          </a:p>
        </p:txBody>
      </p:sp>
      <p:sp>
        <p:nvSpPr>
          <p:cNvPr id="93193" name="Text Box 15">
            <a:extLst>
              <a:ext uri="{FF2B5EF4-FFF2-40B4-BE49-F238E27FC236}">
                <a16:creationId xmlns:a16="http://schemas.microsoft.com/office/drawing/2014/main" id="{4287B0A3-0B5B-4EAA-BE29-57FA10F0632A}"/>
              </a:ext>
            </a:extLst>
          </p:cNvPr>
          <p:cNvSpPr txBox="1">
            <a:spLocks noChangeArrowheads="1"/>
          </p:cNvSpPr>
          <p:nvPr/>
        </p:nvSpPr>
        <p:spPr bwMode="auto">
          <a:xfrm>
            <a:off x="7677151" y="1558926"/>
            <a:ext cx="657225"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子房</a:t>
            </a:r>
            <a:endParaRPr lang="en-US" altLang="zh-CN">
              <a:solidFill>
                <a:schemeClr val="tx1"/>
              </a:solidFill>
            </a:endParaRPr>
          </a:p>
        </p:txBody>
      </p:sp>
      <p:sp>
        <p:nvSpPr>
          <p:cNvPr id="93194" name="Text Box 16">
            <a:extLst>
              <a:ext uri="{FF2B5EF4-FFF2-40B4-BE49-F238E27FC236}">
                <a16:creationId xmlns:a16="http://schemas.microsoft.com/office/drawing/2014/main" id="{D9C4922B-2AFF-4DB6-9003-7464D918F17B}"/>
              </a:ext>
            </a:extLst>
          </p:cNvPr>
          <p:cNvSpPr txBox="1">
            <a:spLocks noChangeArrowheads="1"/>
          </p:cNvSpPr>
          <p:nvPr/>
        </p:nvSpPr>
        <p:spPr bwMode="auto">
          <a:xfrm>
            <a:off x="2889251" y="592139"/>
            <a:ext cx="911225" cy="2063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rgbClr val="C91B35"/>
                </a:solidFill>
              </a:rPr>
              <a:t>雄蕊</a:t>
            </a:r>
            <a:endParaRPr lang="en-US" altLang="zh-CN">
              <a:solidFill>
                <a:schemeClr val="tx1"/>
              </a:solidFill>
            </a:endParaRPr>
          </a:p>
        </p:txBody>
      </p:sp>
      <p:sp>
        <p:nvSpPr>
          <p:cNvPr id="93195" name="Text Box 17">
            <a:extLst>
              <a:ext uri="{FF2B5EF4-FFF2-40B4-BE49-F238E27FC236}">
                <a16:creationId xmlns:a16="http://schemas.microsoft.com/office/drawing/2014/main" id="{75CA438C-9A00-4AC5-B82B-F1C668360F13}"/>
              </a:ext>
            </a:extLst>
          </p:cNvPr>
          <p:cNvSpPr txBox="1">
            <a:spLocks noChangeArrowheads="1"/>
          </p:cNvSpPr>
          <p:nvPr/>
        </p:nvSpPr>
        <p:spPr bwMode="auto">
          <a:xfrm>
            <a:off x="4135439" y="855664"/>
            <a:ext cx="835025" cy="1936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花药</a:t>
            </a:r>
            <a:endParaRPr lang="en-US" altLang="zh-CN">
              <a:solidFill>
                <a:schemeClr val="tx1"/>
              </a:solidFill>
            </a:endParaRPr>
          </a:p>
        </p:txBody>
      </p:sp>
      <p:sp>
        <p:nvSpPr>
          <p:cNvPr id="93196" name="Text Box 18">
            <a:extLst>
              <a:ext uri="{FF2B5EF4-FFF2-40B4-BE49-F238E27FC236}">
                <a16:creationId xmlns:a16="http://schemas.microsoft.com/office/drawing/2014/main" id="{AF974D86-2CD3-4584-8283-421AF25D8B82}"/>
              </a:ext>
            </a:extLst>
          </p:cNvPr>
          <p:cNvSpPr txBox="1">
            <a:spLocks noChangeArrowheads="1"/>
          </p:cNvSpPr>
          <p:nvPr/>
        </p:nvSpPr>
        <p:spPr bwMode="auto">
          <a:xfrm>
            <a:off x="3592514" y="1354139"/>
            <a:ext cx="1063625" cy="1809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lnSpc>
                <a:spcPct val="80000"/>
              </a:lnSpc>
              <a:spcBef>
                <a:spcPct val="0"/>
              </a:spcBef>
            </a:pPr>
            <a:r>
              <a:rPr lang="zh-CN" altLang="en-US">
                <a:solidFill>
                  <a:schemeClr val="tx1"/>
                </a:solidFill>
              </a:rPr>
              <a:t>花丝</a:t>
            </a:r>
            <a:endParaRPr lang="en-US" altLang="zh-CN">
              <a:solidFill>
                <a:schemeClr val="tx1"/>
              </a:solidFill>
            </a:endParaRPr>
          </a:p>
        </p:txBody>
      </p:sp>
      <p:sp>
        <p:nvSpPr>
          <p:cNvPr id="93197" name="Line 19">
            <a:extLst>
              <a:ext uri="{FF2B5EF4-FFF2-40B4-BE49-F238E27FC236}">
                <a16:creationId xmlns:a16="http://schemas.microsoft.com/office/drawing/2014/main" id="{8CF8BE23-06F8-4829-BF1E-12B76858E1B7}"/>
              </a:ext>
            </a:extLst>
          </p:cNvPr>
          <p:cNvSpPr>
            <a:spLocks noChangeShapeType="1"/>
          </p:cNvSpPr>
          <p:nvPr/>
        </p:nvSpPr>
        <p:spPr bwMode="auto">
          <a:xfrm>
            <a:off x="7232650" y="5014913"/>
            <a:ext cx="7302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8" name="Line 20">
            <a:extLst>
              <a:ext uri="{FF2B5EF4-FFF2-40B4-BE49-F238E27FC236}">
                <a16:creationId xmlns:a16="http://schemas.microsoft.com/office/drawing/2014/main" id="{9AED04CE-5997-4B39-AC3F-1C78902E0122}"/>
              </a:ext>
            </a:extLst>
          </p:cNvPr>
          <p:cNvSpPr>
            <a:spLocks noChangeShapeType="1"/>
          </p:cNvSpPr>
          <p:nvPr/>
        </p:nvSpPr>
        <p:spPr bwMode="auto">
          <a:xfrm flipH="1">
            <a:off x="5956300" y="1833563"/>
            <a:ext cx="1695450" cy="1993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9" name="Line 21">
            <a:extLst>
              <a:ext uri="{FF2B5EF4-FFF2-40B4-BE49-F238E27FC236}">
                <a16:creationId xmlns:a16="http://schemas.microsoft.com/office/drawing/2014/main" id="{DF35961C-BF27-444D-8D80-192CEE529880}"/>
              </a:ext>
            </a:extLst>
          </p:cNvPr>
          <p:cNvSpPr>
            <a:spLocks noChangeShapeType="1"/>
          </p:cNvSpPr>
          <p:nvPr/>
        </p:nvSpPr>
        <p:spPr bwMode="auto">
          <a:xfrm flipH="1">
            <a:off x="5861050" y="1306513"/>
            <a:ext cx="144780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0" name="Line 22">
            <a:extLst>
              <a:ext uri="{FF2B5EF4-FFF2-40B4-BE49-F238E27FC236}">
                <a16:creationId xmlns:a16="http://schemas.microsoft.com/office/drawing/2014/main" id="{382FF4E6-20E9-4D64-8F54-2D7F598D7B28}"/>
              </a:ext>
            </a:extLst>
          </p:cNvPr>
          <p:cNvSpPr>
            <a:spLocks noChangeShapeType="1"/>
          </p:cNvSpPr>
          <p:nvPr/>
        </p:nvSpPr>
        <p:spPr bwMode="auto">
          <a:xfrm flipH="1">
            <a:off x="5842000" y="785813"/>
            <a:ext cx="800100" cy="933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1" name="Line 23">
            <a:extLst>
              <a:ext uri="{FF2B5EF4-FFF2-40B4-BE49-F238E27FC236}">
                <a16:creationId xmlns:a16="http://schemas.microsoft.com/office/drawing/2014/main" id="{76D942FC-3E94-4DDE-B3F3-63D32DC32A25}"/>
              </a:ext>
            </a:extLst>
          </p:cNvPr>
          <p:cNvSpPr>
            <a:spLocks noChangeShapeType="1"/>
          </p:cNvSpPr>
          <p:nvPr/>
        </p:nvSpPr>
        <p:spPr bwMode="auto">
          <a:xfrm>
            <a:off x="4362450" y="1700213"/>
            <a:ext cx="831850" cy="2095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2" name="Line 24">
            <a:extLst>
              <a:ext uri="{FF2B5EF4-FFF2-40B4-BE49-F238E27FC236}">
                <a16:creationId xmlns:a16="http://schemas.microsoft.com/office/drawing/2014/main" id="{6DFFFD05-9FFE-4EA4-85DD-13C12A36F096}"/>
              </a:ext>
            </a:extLst>
          </p:cNvPr>
          <p:cNvSpPr>
            <a:spLocks noChangeShapeType="1"/>
          </p:cNvSpPr>
          <p:nvPr/>
        </p:nvSpPr>
        <p:spPr bwMode="auto">
          <a:xfrm>
            <a:off x="4622800" y="1166813"/>
            <a:ext cx="628650" cy="16573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3" name="AutoShape 25">
            <a:extLst>
              <a:ext uri="{FF2B5EF4-FFF2-40B4-BE49-F238E27FC236}">
                <a16:creationId xmlns:a16="http://schemas.microsoft.com/office/drawing/2014/main" id="{9F02506C-7583-4DAC-B4B4-60285AB6ACB8}"/>
              </a:ext>
            </a:extLst>
          </p:cNvPr>
          <p:cNvSpPr>
            <a:spLocks/>
          </p:cNvSpPr>
          <p:nvPr/>
        </p:nvSpPr>
        <p:spPr bwMode="auto">
          <a:xfrm rot="2610409">
            <a:off x="3638550" y="396876"/>
            <a:ext cx="266700" cy="1203325"/>
          </a:xfrm>
          <a:prstGeom prst="leftBrace">
            <a:avLst>
              <a:gd name="adj1" fmla="val 44785"/>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spcBef>
                <a:spcPct val="0"/>
              </a:spcBef>
            </a:pPr>
            <a:endParaRPr lang="zh-CN" altLang="en-US">
              <a:solidFill>
                <a:schemeClr val="tx1"/>
              </a:solidFill>
            </a:endParaRPr>
          </a:p>
        </p:txBody>
      </p:sp>
      <p:sp>
        <p:nvSpPr>
          <p:cNvPr id="93204" name="Line 26">
            <a:extLst>
              <a:ext uri="{FF2B5EF4-FFF2-40B4-BE49-F238E27FC236}">
                <a16:creationId xmlns:a16="http://schemas.microsoft.com/office/drawing/2014/main" id="{2C33C0C0-7F03-41AE-AB51-C50D180E511A}"/>
              </a:ext>
            </a:extLst>
          </p:cNvPr>
          <p:cNvSpPr>
            <a:spLocks noChangeShapeType="1"/>
          </p:cNvSpPr>
          <p:nvPr/>
        </p:nvSpPr>
        <p:spPr bwMode="auto">
          <a:xfrm flipH="1">
            <a:off x="3454400" y="3611563"/>
            <a:ext cx="501650" cy="800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5" name="Line 27">
            <a:extLst>
              <a:ext uri="{FF2B5EF4-FFF2-40B4-BE49-F238E27FC236}">
                <a16:creationId xmlns:a16="http://schemas.microsoft.com/office/drawing/2014/main" id="{4CA11D7C-3D44-4935-9455-4CDF361C15D0}"/>
              </a:ext>
            </a:extLst>
          </p:cNvPr>
          <p:cNvSpPr>
            <a:spLocks noChangeShapeType="1"/>
          </p:cNvSpPr>
          <p:nvPr/>
        </p:nvSpPr>
        <p:spPr bwMode="auto">
          <a:xfrm>
            <a:off x="5943600" y="4652963"/>
            <a:ext cx="615950" cy="939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206" name="AutoShape 28">
            <a:extLst>
              <a:ext uri="{FF2B5EF4-FFF2-40B4-BE49-F238E27FC236}">
                <a16:creationId xmlns:a16="http://schemas.microsoft.com/office/drawing/2014/main" id="{2771F5F8-7B4C-489D-9BE1-7F657A979603}"/>
              </a:ext>
            </a:extLst>
          </p:cNvPr>
          <p:cNvSpPr>
            <a:spLocks/>
          </p:cNvSpPr>
          <p:nvPr/>
        </p:nvSpPr>
        <p:spPr bwMode="auto">
          <a:xfrm rot="8190945">
            <a:off x="7839076" y="-14288"/>
            <a:ext cx="309563" cy="1790701"/>
          </a:xfrm>
          <a:prstGeom prst="leftBrace">
            <a:avLst>
              <a:gd name="adj1" fmla="val 6831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b="1">
                <a:solidFill>
                  <a:schemeClr val="accent2"/>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微软雅黑" panose="020B0503020204020204" pitchFamily="34" charset="-122"/>
                <a:ea typeface="微软雅黑" panose="020B0503020204020204" pitchFamily="34" charset="-122"/>
              </a:defRPr>
            </a:lvl9pPr>
          </a:lstStyle>
          <a:p>
            <a:pPr>
              <a:spcBef>
                <a:spcPct val="0"/>
              </a:spcBef>
            </a:pPr>
            <a:endParaRPr lang="zh-CN" altLang="en-US">
              <a:solidFill>
                <a:schemeClr val="tx1"/>
              </a:solidFill>
            </a:endParaRPr>
          </a:p>
        </p:txBody>
      </p:sp>
      <p:sp>
        <p:nvSpPr>
          <p:cNvPr id="2" name="Text Box 44">
            <a:extLst>
              <a:ext uri="{FF2B5EF4-FFF2-40B4-BE49-F238E27FC236}">
                <a16:creationId xmlns:a16="http://schemas.microsoft.com/office/drawing/2014/main" id="{4755DB31-9CFD-44CF-B4E1-2AF75659B121}"/>
              </a:ext>
            </a:extLst>
          </p:cNvPr>
          <p:cNvSpPr txBox="1">
            <a:spLocks noChangeArrowheads="1"/>
          </p:cNvSpPr>
          <p:nvPr/>
        </p:nvSpPr>
        <p:spPr bwMode="auto">
          <a:xfrm>
            <a:off x="561976" y="1517421"/>
            <a:ext cx="1295400" cy="3019425"/>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4800" b="1" dirty="0">
                <a:latin typeface="微软雅黑" panose="020B0503020204020204" pitchFamily="34" charset="-122"/>
                <a:ea typeface="微软雅黑" panose="020B0503020204020204" pitchFamily="34" charset="-122"/>
              </a:rPr>
              <a:t>花 的 结 构</a:t>
            </a:r>
          </a:p>
        </p:txBody>
      </p:sp>
    </p:spTree>
    <p:extLst>
      <p:ext uri="{BB962C8B-B14F-4D97-AF65-F5344CB8AC3E}">
        <p14:creationId xmlns:p14="http://schemas.microsoft.com/office/powerpoint/2010/main" val="34348842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4804" name="Picture 4">
            <a:extLst>
              <a:ext uri="{FF2B5EF4-FFF2-40B4-BE49-F238E27FC236}">
                <a16:creationId xmlns:a16="http://schemas.microsoft.com/office/drawing/2014/main" id="{3E29E938-F125-4E10-9EE8-5B5C9C6239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08" b="6625"/>
          <a:stretch/>
        </p:blipFill>
        <p:spPr bwMode="auto">
          <a:xfrm>
            <a:off x="1487488" y="1340768"/>
            <a:ext cx="8572500" cy="4320480"/>
          </a:xfrm>
          <a:prstGeom prst="rect">
            <a:avLst/>
          </a:prstGeom>
          <a:noFill/>
          <a:extLst>
            <a:ext uri="{909E8E84-426E-40DD-AFC4-6F175D3DCCD1}">
              <a14:hiddenFill xmlns:a14="http://schemas.microsoft.com/office/drawing/2010/main">
                <a:solidFill>
                  <a:srgbClr val="FFFFFF"/>
                </a:solidFill>
              </a14:hiddenFill>
            </a:ext>
          </a:extLst>
        </p:spPr>
      </p:pic>
      <p:sp>
        <p:nvSpPr>
          <p:cNvPr id="844806" name="Rectangle 6">
            <a:extLst>
              <a:ext uri="{FF2B5EF4-FFF2-40B4-BE49-F238E27FC236}">
                <a16:creationId xmlns:a16="http://schemas.microsoft.com/office/drawing/2014/main" id="{882B1404-7279-44C7-8FC2-9E23E0F12500}"/>
              </a:ext>
            </a:extLst>
          </p:cNvPr>
          <p:cNvSpPr>
            <a:spLocks noChangeArrowheads="1"/>
          </p:cNvSpPr>
          <p:nvPr/>
        </p:nvSpPr>
        <p:spPr bwMode="auto">
          <a:xfrm>
            <a:off x="1676400" y="-381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algn="l" eaLnBrk="1" hangingPunct="1"/>
            <a:endParaRPr lang="zh-CN" altLang="zh-CN" sz="1200">
              <a:solidFill>
                <a:schemeClr val="tx1"/>
              </a:solidFill>
            </a:endParaRPr>
          </a:p>
        </p:txBody>
      </p:sp>
      <p:sp>
        <p:nvSpPr>
          <p:cNvPr id="844808" name="Text Box 8">
            <a:extLst>
              <a:ext uri="{FF2B5EF4-FFF2-40B4-BE49-F238E27FC236}">
                <a16:creationId xmlns:a16="http://schemas.microsoft.com/office/drawing/2014/main" id="{36262805-52BC-43EE-9AEA-AA5CDA213A37}"/>
              </a:ext>
            </a:extLst>
          </p:cNvPr>
          <p:cNvSpPr txBox="1">
            <a:spLocks noChangeArrowheads="1"/>
          </p:cNvSpPr>
          <p:nvPr/>
        </p:nvSpPr>
        <p:spPr bwMode="auto">
          <a:xfrm>
            <a:off x="1790701" y="2372495"/>
            <a:ext cx="1033462" cy="6191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943100" indent="-457200">
              <a:defRPr kumimoji="1" sz="2400">
                <a:solidFill>
                  <a:schemeClr val="tx1"/>
                </a:solidFill>
                <a:latin typeface="Times New Roman" panose="02020603050405020304" pitchFamily="18" charset="0"/>
              </a:defRPr>
            </a:lvl4pPr>
            <a:lvl5pPr marL="2590800" indent="-457200">
              <a:defRPr kumimoji="1" sz="2400">
                <a:solidFill>
                  <a:schemeClr val="tx1"/>
                </a:solidFill>
                <a:latin typeface="Times New Roman" panose="02020603050405020304" pitchFamily="18" charset="0"/>
              </a:defRPr>
            </a:lvl5pPr>
            <a:lvl6pPr marL="30480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5052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9624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4196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buFont typeface="Arial" panose="020B0604020202020204" pitchFamily="34" charset="0"/>
              <a:buNone/>
            </a:pPr>
            <a:r>
              <a:rPr kumimoji="0" lang="en-US" altLang="zh-CN" sz="2200" b="1">
                <a:latin typeface="Arial" panose="020B0604020202020204" pitchFamily="34" charset="0"/>
              </a:rPr>
              <a:t>Light</a:t>
            </a:r>
            <a:endParaRPr kumimoji="0" lang="en-US" altLang="zh-CN" sz="2200" b="1">
              <a:solidFill>
                <a:srgbClr val="563A84"/>
              </a:solidFill>
              <a:latin typeface="Arial" panose="020B0604020202020204" pitchFamily="34" charset="0"/>
            </a:endParaRPr>
          </a:p>
        </p:txBody>
      </p:sp>
      <p:sp>
        <p:nvSpPr>
          <p:cNvPr id="844809" name="Text Box 9">
            <a:extLst>
              <a:ext uri="{FF2B5EF4-FFF2-40B4-BE49-F238E27FC236}">
                <a16:creationId xmlns:a16="http://schemas.microsoft.com/office/drawing/2014/main" id="{B8C951A0-131C-419E-B7E4-46C7FCC5A394}"/>
              </a:ext>
            </a:extLst>
          </p:cNvPr>
          <p:cNvSpPr txBox="1">
            <a:spLocks noChangeArrowheads="1"/>
          </p:cNvSpPr>
          <p:nvPr/>
        </p:nvSpPr>
        <p:spPr bwMode="auto">
          <a:xfrm>
            <a:off x="2736852" y="4185420"/>
            <a:ext cx="1366837" cy="400110"/>
          </a:xfrm>
          <a:prstGeom prst="rect">
            <a:avLst/>
          </a:prstGeom>
          <a:noFill/>
        </p:spPr>
        <p:txBody>
          <a:bodyPr wrap="square">
            <a:spAutoFit/>
          </a:bodyPr>
          <a:lstStyle>
            <a:defPPr>
              <a:defRPr lang="zh-CN"/>
            </a:defPPr>
            <a:lvl1pPr>
              <a:buFont typeface="Arial" panose="020B0604020202020204" pitchFamily="34" charset="0"/>
              <a:buNone/>
              <a:defRPr kumimoji="0" sz="2000" b="1">
                <a:latin typeface="微软雅黑" panose="020B0503020204020204" pitchFamily="34" charset="-122"/>
                <a:ea typeface="微软雅黑" panose="020B0503020204020204" pitchFamily="34" charset="-122"/>
              </a:defRPr>
            </a:lvl1pPr>
          </a:lstStyle>
          <a:p>
            <a:r>
              <a:rPr lang="zh-CN" altLang="en-US" dirty="0"/>
              <a:t>切除尖端</a:t>
            </a:r>
            <a:endParaRPr lang="en-US" altLang="zh-CN" dirty="0"/>
          </a:p>
        </p:txBody>
      </p:sp>
      <p:sp>
        <p:nvSpPr>
          <p:cNvPr id="4" name="Text Box 3">
            <a:extLst>
              <a:ext uri="{FF2B5EF4-FFF2-40B4-BE49-F238E27FC236}">
                <a16:creationId xmlns:a16="http://schemas.microsoft.com/office/drawing/2014/main" id="{C17400E7-759E-466B-9FDB-C7E34EF56C2D}"/>
              </a:ext>
            </a:extLst>
          </p:cNvPr>
          <p:cNvSpPr txBox="1">
            <a:spLocks noChangeArrowheads="1"/>
          </p:cNvSpPr>
          <p:nvPr/>
        </p:nvSpPr>
        <p:spPr bwMode="auto">
          <a:xfrm>
            <a:off x="5997538" y="5604681"/>
            <a:ext cx="2249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33CC"/>
                </a:solidFill>
                <a:latin typeface="微软雅黑" panose="020B0503020204020204" pitchFamily="34" charset="-122"/>
                <a:ea typeface="微软雅黑" panose="020B0503020204020204" pitchFamily="34" charset="-122"/>
              </a:rPr>
              <a:t>弯向光源生长</a:t>
            </a:r>
          </a:p>
        </p:txBody>
      </p:sp>
      <p:sp>
        <p:nvSpPr>
          <p:cNvPr id="5" name="Text Box 4">
            <a:extLst>
              <a:ext uri="{FF2B5EF4-FFF2-40B4-BE49-F238E27FC236}">
                <a16:creationId xmlns:a16="http://schemas.microsoft.com/office/drawing/2014/main" id="{A3A6AEC1-BBF3-4AED-823A-72AE16CA1AC1}"/>
              </a:ext>
            </a:extLst>
          </p:cNvPr>
          <p:cNvSpPr txBox="1">
            <a:spLocks noChangeArrowheads="1"/>
          </p:cNvSpPr>
          <p:nvPr/>
        </p:nvSpPr>
        <p:spPr bwMode="auto">
          <a:xfrm>
            <a:off x="2019451" y="5607672"/>
            <a:ext cx="217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33CC"/>
                </a:solidFill>
                <a:latin typeface="微软雅黑" panose="020B0503020204020204" pitchFamily="34" charset="-122"/>
                <a:ea typeface="微软雅黑" panose="020B0503020204020204" pitchFamily="34" charset="-122"/>
              </a:rPr>
              <a:t>不生长不弯曲</a:t>
            </a:r>
          </a:p>
        </p:txBody>
      </p:sp>
      <p:sp>
        <p:nvSpPr>
          <p:cNvPr id="6" name="Text Box 5">
            <a:extLst>
              <a:ext uri="{FF2B5EF4-FFF2-40B4-BE49-F238E27FC236}">
                <a16:creationId xmlns:a16="http://schemas.microsoft.com/office/drawing/2014/main" id="{680FF954-A34D-4F0F-AC49-3F7F0EE23B15}"/>
              </a:ext>
            </a:extLst>
          </p:cNvPr>
          <p:cNvSpPr txBox="1">
            <a:spLocks noChangeArrowheads="1"/>
          </p:cNvSpPr>
          <p:nvPr/>
        </p:nvSpPr>
        <p:spPr bwMode="auto">
          <a:xfrm>
            <a:off x="4371845" y="5604681"/>
            <a:ext cx="154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33CC"/>
                </a:solidFill>
                <a:latin typeface="微软雅黑" panose="020B0503020204020204" pitchFamily="34" charset="-122"/>
                <a:ea typeface="微软雅黑" panose="020B0503020204020204" pitchFamily="34" charset="-122"/>
              </a:rPr>
              <a:t>直立生长</a:t>
            </a:r>
          </a:p>
        </p:txBody>
      </p:sp>
      <p:sp>
        <p:nvSpPr>
          <p:cNvPr id="7" name="Text Box 6">
            <a:extLst>
              <a:ext uri="{FF2B5EF4-FFF2-40B4-BE49-F238E27FC236}">
                <a16:creationId xmlns:a16="http://schemas.microsoft.com/office/drawing/2014/main" id="{F4BD9247-D342-44E7-A638-0A994C36D121}"/>
              </a:ext>
            </a:extLst>
          </p:cNvPr>
          <p:cNvSpPr txBox="1">
            <a:spLocks noChangeArrowheads="1"/>
          </p:cNvSpPr>
          <p:nvPr/>
        </p:nvSpPr>
        <p:spPr bwMode="auto">
          <a:xfrm>
            <a:off x="8242545" y="5604681"/>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dirty="0">
                <a:solidFill>
                  <a:srgbClr val="0033CC"/>
                </a:solidFill>
                <a:latin typeface="微软雅黑" panose="020B0503020204020204" pitchFamily="34" charset="-122"/>
                <a:ea typeface="微软雅黑" panose="020B0503020204020204" pitchFamily="34" charset="-122"/>
              </a:rPr>
              <a:t>弯向光源生长</a:t>
            </a:r>
          </a:p>
        </p:txBody>
      </p:sp>
      <p:sp>
        <p:nvSpPr>
          <p:cNvPr id="26" name="文本框 25">
            <a:extLst>
              <a:ext uri="{FF2B5EF4-FFF2-40B4-BE49-F238E27FC236}">
                <a16:creationId xmlns:a16="http://schemas.microsoft.com/office/drawing/2014/main" id="{90581407-F37C-4F8B-90D1-E1919A7A6655}"/>
              </a:ext>
            </a:extLst>
          </p:cNvPr>
          <p:cNvSpPr txBox="1"/>
          <p:nvPr/>
        </p:nvSpPr>
        <p:spPr>
          <a:xfrm>
            <a:off x="6407226" y="4152095"/>
            <a:ext cx="1567425" cy="707886"/>
          </a:xfrm>
          <a:prstGeom prst="rect">
            <a:avLst/>
          </a:prstGeom>
          <a:noFill/>
        </p:spPr>
        <p:txBody>
          <a:bodyPr wrap="square">
            <a:spAutoFit/>
          </a:bodyPr>
          <a:lstStyle/>
          <a:p>
            <a:pPr>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尖端被透明的盖子覆盖</a:t>
            </a:r>
            <a:endParaRPr kumimoji="0" lang="en-US" altLang="zh-CN" sz="2000" b="1" dirty="0">
              <a:solidFill>
                <a:srgbClr val="563A8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2921C70-8367-49CD-9138-8DCCC36BE293}"/>
              </a:ext>
            </a:extLst>
          </p:cNvPr>
          <p:cNvSpPr txBox="1"/>
          <p:nvPr/>
        </p:nvSpPr>
        <p:spPr>
          <a:xfrm>
            <a:off x="4371845" y="4152095"/>
            <a:ext cx="1756979" cy="707886"/>
          </a:xfrm>
          <a:prstGeom prst="rect">
            <a:avLst/>
          </a:prstGeom>
          <a:noFill/>
        </p:spPr>
        <p:txBody>
          <a:bodyPr wrap="square">
            <a:spAutoFit/>
          </a:bodyPr>
          <a:lstStyle/>
          <a:p>
            <a:pPr>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尖端被不透明的盖子覆盖</a:t>
            </a:r>
            <a:endParaRPr kumimoji="0" lang="en-US" altLang="zh-CN" sz="2000" b="1" dirty="0">
              <a:solidFill>
                <a:srgbClr val="563A84"/>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666CFEF-10F9-4BF1-B077-EAB9D19A5D0B}"/>
              </a:ext>
            </a:extLst>
          </p:cNvPr>
          <p:cNvSpPr txBox="1"/>
          <p:nvPr/>
        </p:nvSpPr>
        <p:spPr>
          <a:xfrm>
            <a:off x="8366026" y="4185420"/>
            <a:ext cx="1972364" cy="707886"/>
          </a:xfrm>
          <a:prstGeom prst="rect">
            <a:avLst/>
          </a:prstGeom>
          <a:noFill/>
        </p:spPr>
        <p:txBody>
          <a:bodyPr wrap="square">
            <a:spAutoFit/>
          </a:bodyPr>
          <a:lstStyle/>
          <a:p>
            <a:pPr>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弯曲部位被不透明的盖子覆盖</a:t>
            </a:r>
            <a:endParaRPr kumimoji="0" lang="en-US" altLang="zh-CN" sz="2000" b="1" dirty="0">
              <a:solidFill>
                <a:srgbClr val="563A84"/>
              </a:solidFill>
              <a:latin typeface="微软雅黑" panose="020B0503020204020204" pitchFamily="34" charset="-122"/>
              <a:ea typeface="微软雅黑" panose="020B0503020204020204" pitchFamily="34" charset="-122"/>
            </a:endParaRPr>
          </a:p>
        </p:txBody>
      </p:sp>
      <p:sp>
        <p:nvSpPr>
          <p:cNvPr id="17" name="Rectangle 2">
            <a:extLst>
              <a:ext uri="{FF2B5EF4-FFF2-40B4-BE49-F238E27FC236}">
                <a16:creationId xmlns:a16="http://schemas.microsoft.com/office/drawing/2014/main" id="{D4CBB828-DCBC-41BD-B364-E2F9191982FD}"/>
              </a:ext>
            </a:extLst>
          </p:cNvPr>
          <p:cNvSpPr txBox="1">
            <a:spLocks noChangeArrowheads="1"/>
          </p:cNvSpPr>
          <p:nvPr/>
        </p:nvSpPr>
        <p:spPr bwMode="auto">
          <a:xfrm>
            <a:off x="767408" y="204672"/>
            <a:ext cx="6915150" cy="692150"/>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kern="0" dirty="0">
                <a:solidFill>
                  <a:schemeClr val="tx1"/>
                </a:solidFill>
              </a:rPr>
              <a:t>1880</a:t>
            </a:r>
            <a:r>
              <a:rPr lang="zh-CN" altLang="en-US" kern="0" dirty="0">
                <a:solidFill>
                  <a:schemeClr val="tx1"/>
                </a:solidFill>
              </a:rPr>
              <a:t>年  达尔文向光性实验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1">
            <a:extLst>
              <a:ext uri="{FF2B5EF4-FFF2-40B4-BE49-F238E27FC236}">
                <a16:creationId xmlns:a16="http://schemas.microsoft.com/office/drawing/2014/main" id="{C364D74F-9B39-4A19-B458-E36F11F2D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544" b="37209"/>
          <a:stretch>
            <a:fillRect/>
          </a:stretch>
        </p:blipFill>
        <p:spPr bwMode="auto">
          <a:xfrm>
            <a:off x="5985980" y="4429323"/>
            <a:ext cx="5997177" cy="158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6" name="Group 3">
            <a:extLst>
              <a:ext uri="{FF2B5EF4-FFF2-40B4-BE49-F238E27FC236}">
                <a16:creationId xmlns:a16="http://schemas.microsoft.com/office/drawing/2014/main" id="{81CA61E4-5250-48D8-BD4D-B3900AD764A6}"/>
              </a:ext>
            </a:extLst>
          </p:cNvPr>
          <p:cNvGrpSpPr>
            <a:grpSpLocks/>
          </p:cNvGrpSpPr>
          <p:nvPr/>
        </p:nvGrpSpPr>
        <p:grpSpPr bwMode="auto">
          <a:xfrm>
            <a:off x="1415480" y="153988"/>
            <a:ext cx="4495800" cy="6477000"/>
            <a:chOff x="240" y="144"/>
            <a:chExt cx="2832" cy="4080"/>
          </a:xfrm>
        </p:grpSpPr>
        <p:sp>
          <p:nvSpPr>
            <p:cNvPr id="26642" name="Oval 4">
              <a:extLst>
                <a:ext uri="{FF2B5EF4-FFF2-40B4-BE49-F238E27FC236}">
                  <a16:creationId xmlns:a16="http://schemas.microsoft.com/office/drawing/2014/main" id="{11314859-8308-4DF3-B582-5D6E29FDBC7C}"/>
                </a:ext>
              </a:extLst>
            </p:cNvPr>
            <p:cNvSpPr>
              <a:spLocks noChangeArrowheads="1"/>
            </p:cNvSpPr>
            <p:nvPr/>
          </p:nvSpPr>
          <p:spPr bwMode="auto">
            <a:xfrm>
              <a:off x="240" y="522"/>
              <a:ext cx="2832" cy="3702"/>
            </a:xfrm>
            <a:prstGeom prst="ellipse">
              <a:avLst/>
            </a:prstGeom>
            <a:solidFill>
              <a:schemeClr val="accent1"/>
            </a:solidFill>
            <a:ln w="9525">
              <a:solidFill>
                <a:schemeClr val="accent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3" name="Oval 5">
              <a:extLst>
                <a:ext uri="{FF2B5EF4-FFF2-40B4-BE49-F238E27FC236}">
                  <a16:creationId xmlns:a16="http://schemas.microsoft.com/office/drawing/2014/main" id="{36B6A7AA-A70E-420D-A63F-4485E4942C4F}"/>
                </a:ext>
              </a:extLst>
            </p:cNvPr>
            <p:cNvSpPr>
              <a:spLocks noChangeArrowheads="1"/>
            </p:cNvSpPr>
            <p:nvPr/>
          </p:nvSpPr>
          <p:spPr bwMode="auto">
            <a:xfrm>
              <a:off x="1437" y="1584"/>
              <a:ext cx="243" cy="227"/>
            </a:xfrm>
            <a:prstGeom prst="ellipse">
              <a:avLst/>
            </a:prstGeom>
            <a:solidFill>
              <a:srgbClr val="FFB469"/>
            </a:solidFill>
            <a:ln w="9525">
              <a:solidFill>
                <a:srgbClr val="FFB46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4" name="Oval 6">
              <a:extLst>
                <a:ext uri="{FF2B5EF4-FFF2-40B4-BE49-F238E27FC236}">
                  <a16:creationId xmlns:a16="http://schemas.microsoft.com/office/drawing/2014/main" id="{14FFD190-9DDF-4618-A0B0-6C4C90DB8A41}"/>
                </a:ext>
              </a:extLst>
            </p:cNvPr>
            <p:cNvSpPr>
              <a:spLocks noChangeArrowheads="1"/>
            </p:cNvSpPr>
            <p:nvPr/>
          </p:nvSpPr>
          <p:spPr bwMode="auto">
            <a:xfrm>
              <a:off x="1340" y="1677"/>
              <a:ext cx="162" cy="227"/>
            </a:xfrm>
            <a:prstGeom prst="ellipse">
              <a:avLst/>
            </a:prstGeom>
            <a:solidFill>
              <a:srgbClr val="FFB469"/>
            </a:solidFill>
            <a:ln w="9525">
              <a:solidFill>
                <a:srgbClr val="FFB46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5" name="Oval 7">
              <a:extLst>
                <a:ext uri="{FF2B5EF4-FFF2-40B4-BE49-F238E27FC236}">
                  <a16:creationId xmlns:a16="http://schemas.microsoft.com/office/drawing/2014/main" id="{85D0B969-DD4B-43D9-9564-1F5C6E792ED4}"/>
                </a:ext>
              </a:extLst>
            </p:cNvPr>
            <p:cNvSpPr>
              <a:spLocks noChangeArrowheads="1"/>
            </p:cNvSpPr>
            <p:nvPr/>
          </p:nvSpPr>
          <p:spPr bwMode="auto">
            <a:xfrm>
              <a:off x="1632" y="1671"/>
              <a:ext cx="161" cy="227"/>
            </a:xfrm>
            <a:prstGeom prst="ellipse">
              <a:avLst/>
            </a:prstGeom>
            <a:solidFill>
              <a:srgbClr val="FFB469"/>
            </a:solidFill>
            <a:ln w="9525">
              <a:solidFill>
                <a:srgbClr val="FFB46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6" name="Rectangle 8">
              <a:extLst>
                <a:ext uri="{FF2B5EF4-FFF2-40B4-BE49-F238E27FC236}">
                  <a16:creationId xmlns:a16="http://schemas.microsoft.com/office/drawing/2014/main" id="{27C30208-2733-4865-B9ED-A8EF1EDF515A}"/>
                </a:ext>
              </a:extLst>
            </p:cNvPr>
            <p:cNvSpPr>
              <a:spLocks noChangeArrowheads="1"/>
            </p:cNvSpPr>
            <p:nvPr/>
          </p:nvSpPr>
          <p:spPr bwMode="auto">
            <a:xfrm>
              <a:off x="1056" y="144"/>
              <a:ext cx="1133" cy="1209"/>
            </a:xfrm>
            <a:prstGeom prst="rect">
              <a:avLst/>
            </a:prstGeom>
            <a:solidFill>
              <a:schemeClr val="accent1"/>
            </a:solidFill>
            <a:ln w="9525">
              <a:solidFill>
                <a:schemeClr val="accent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7" name="Oval 9">
              <a:extLst>
                <a:ext uri="{FF2B5EF4-FFF2-40B4-BE49-F238E27FC236}">
                  <a16:creationId xmlns:a16="http://schemas.microsoft.com/office/drawing/2014/main" id="{093207F7-41E6-4BD1-9666-153CDA6FAB03}"/>
                </a:ext>
              </a:extLst>
            </p:cNvPr>
            <p:cNvSpPr>
              <a:spLocks noChangeArrowheads="1"/>
            </p:cNvSpPr>
            <p:nvPr/>
          </p:nvSpPr>
          <p:spPr bwMode="auto">
            <a:xfrm>
              <a:off x="1632" y="2939"/>
              <a:ext cx="242" cy="454"/>
            </a:xfrm>
            <a:prstGeom prst="ellipse">
              <a:avLst/>
            </a:prstGeom>
            <a:solidFill>
              <a:srgbClr val="FFB469"/>
            </a:solidFill>
            <a:ln w="9525">
              <a:solidFill>
                <a:srgbClr val="FFB46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48" name="Arc 10">
              <a:extLst>
                <a:ext uri="{FF2B5EF4-FFF2-40B4-BE49-F238E27FC236}">
                  <a16:creationId xmlns:a16="http://schemas.microsoft.com/office/drawing/2014/main" id="{170A74BF-98A1-4FAB-BBC8-74A5F40BAB65}"/>
                </a:ext>
              </a:extLst>
            </p:cNvPr>
            <p:cNvSpPr>
              <a:spLocks/>
            </p:cNvSpPr>
            <p:nvPr/>
          </p:nvSpPr>
          <p:spPr bwMode="auto">
            <a:xfrm flipH="1" flipV="1">
              <a:off x="912" y="1103"/>
              <a:ext cx="1376" cy="2353"/>
            </a:xfrm>
            <a:custGeom>
              <a:avLst/>
              <a:gdLst>
                <a:gd name="T0" fmla="*/ 0 w 43200"/>
                <a:gd name="T1" fmla="*/ 0 h 42678"/>
                <a:gd name="T2" fmla="*/ 0 w 43200"/>
                <a:gd name="T3" fmla="*/ 0 h 42678"/>
                <a:gd name="T4" fmla="*/ 0 w 43200"/>
                <a:gd name="T5" fmla="*/ 0 h 42678"/>
                <a:gd name="T6" fmla="*/ 0 60000 65536"/>
                <a:gd name="T7" fmla="*/ 0 60000 65536"/>
                <a:gd name="T8" fmla="*/ 0 60000 65536"/>
                <a:gd name="T9" fmla="*/ 0 w 43200"/>
                <a:gd name="T10" fmla="*/ 0 h 42678"/>
                <a:gd name="T11" fmla="*/ 43200 w 43200"/>
                <a:gd name="T12" fmla="*/ 42678 h 42678"/>
              </a:gdLst>
              <a:ahLst/>
              <a:cxnLst>
                <a:cxn ang="T6">
                  <a:pos x="T0" y="T1"/>
                </a:cxn>
                <a:cxn ang="T7">
                  <a:pos x="T2" y="T3"/>
                </a:cxn>
                <a:cxn ang="T8">
                  <a:pos x="T4" y="T5"/>
                </a:cxn>
              </a:cxnLst>
              <a:rect l="T9" t="T10" r="T11" b="T12"/>
              <a:pathLst>
                <a:path w="43200" h="42678" fill="none" extrusionOk="0">
                  <a:moveTo>
                    <a:pt x="28566" y="632"/>
                  </a:moveTo>
                  <a:cubicBezTo>
                    <a:pt x="37317" y="3614"/>
                    <a:pt x="43200" y="11833"/>
                    <a:pt x="43200" y="21078"/>
                  </a:cubicBezTo>
                  <a:cubicBezTo>
                    <a:pt x="43200" y="33007"/>
                    <a:pt x="33529" y="42678"/>
                    <a:pt x="21600" y="42678"/>
                  </a:cubicBezTo>
                  <a:cubicBezTo>
                    <a:pt x="9670" y="42678"/>
                    <a:pt x="0" y="33007"/>
                    <a:pt x="0" y="21078"/>
                  </a:cubicBezTo>
                  <a:cubicBezTo>
                    <a:pt x="-1" y="10967"/>
                    <a:pt x="7013" y="2209"/>
                    <a:pt x="16879" y="0"/>
                  </a:cubicBezTo>
                </a:path>
                <a:path w="43200" h="42678" stroke="0" extrusionOk="0">
                  <a:moveTo>
                    <a:pt x="28566" y="632"/>
                  </a:moveTo>
                  <a:cubicBezTo>
                    <a:pt x="37317" y="3614"/>
                    <a:pt x="43200" y="11833"/>
                    <a:pt x="43200" y="21078"/>
                  </a:cubicBezTo>
                  <a:cubicBezTo>
                    <a:pt x="43200" y="33007"/>
                    <a:pt x="33529" y="42678"/>
                    <a:pt x="21600" y="42678"/>
                  </a:cubicBezTo>
                  <a:cubicBezTo>
                    <a:pt x="9670" y="42678"/>
                    <a:pt x="0" y="33007"/>
                    <a:pt x="0" y="21078"/>
                  </a:cubicBezTo>
                  <a:cubicBezTo>
                    <a:pt x="-1" y="10967"/>
                    <a:pt x="7013" y="2209"/>
                    <a:pt x="16879" y="0"/>
                  </a:cubicBezTo>
                  <a:lnTo>
                    <a:pt x="21600" y="21078"/>
                  </a:lnTo>
                  <a:lnTo>
                    <a:pt x="28566" y="632"/>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49" name="Oval 11">
              <a:extLst>
                <a:ext uri="{FF2B5EF4-FFF2-40B4-BE49-F238E27FC236}">
                  <a16:creationId xmlns:a16="http://schemas.microsoft.com/office/drawing/2014/main" id="{05930CC0-D6FE-4BBD-AB88-ED485D086837}"/>
                </a:ext>
              </a:extLst>
            </p:cNvPr>
            <p:cNvSpPr>
              <a:spLocks noChangeArrowheads="1"/>
            </p:cNvSpPr>
            <p:nvPr/>
          </p:nvSpPr>
          <p:spPr bwMode="auto">
            <a:xfrm>
              <a:off x="1293" y="2939"/>
              <a:ext cx="243" cy="454"/>
            </a:xfrm>
            <a:prstGeom prst="ellipse">
              <a:avLst/>
            </a:prstGeom>
            <a:solidFill>
              <a:srgbClr val="FFB469"/>
            </a:solidFill>
            <a:ln w="9525">
              <a:solidFill>
                <a:srgbClr val="FFB469"/>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0" name="Arc 12">
              <a:extLst>
                <a:ext uri="{FF2B5EF4-FFF2-40B4-BE49-F238E27FC236}">
                  <a16:creationId xmlns:a16="http://schemas.microsoft.com/office/drawing/2014/main" id="{D978A481-6A8E-459A-80F0-6E7C93FE410D}"/>
                </a:ext>
              </a:extLst>
            </p:cNvPr>
            <p:cNvSpPr>
              <a:spLocks/>
            </p:cNvSpPr>
            <p:nvPr/>
          </p:nvSpPr>
          <p:spPr bwMode="auto">
            <a:xfrm flipH="1" flipV="1">
              <a:off x="1178" y="1585"/>
              <a:ext cx="809" cy="1872"/>
            </a:xfrm>
            <a:custGeom>
              <a:avLst/>
              <a:gdLst>
                <a:gd name="T0" fmla="*/ 0 w 43200"/>
                <a:gd name="T1" fmla="*/ 0 h 41880"/>
                <a:gd name="T2" fmla="*/ 0 w 43200"/>
                <a:gd name="T3" fmla="*/ 0 h 41880"/>
                <a:gd name="T4" fmla="*/ 0 w 43200"/>
                <a:gd name="T5" fmla="*/ 0 h 41880"/>
                <a:gd name="T6" fmla="*/ 0 60000 65536"/>
                <a:gd name="T7" fmla="*/ 0 60000 65536"/>
                <a:gd name="T8" fmla="*/ 0 60000 65536"/>
                <a:gd name="T9" fmla="*/ 0 w 43200"/>
                <a:gd name="T10" fmla="*/ 0 h 41880"/>
                <a:gd name="T11" fmla="*/ 43200 w 43200"/>
                <a:gd name="T12" fmla="*/ 41880 h 41880"/>
              </a:gdLst>
              <a:ahLst/>
              <a:cxnLst>
                <a:cxn ang="T6">
                  <a:pos x="T0" y="T1"/>
                </a:cxn>
                <a:cxn ang="T7">
                  <a:pos x="T2" y="T3"/>
                </a:cxn>
                <a:cxn ang="T8">
                  <a:pos x="T4" y="T5"/>
                </a:cxn>
              </a:cxnLst>
              <a:rect l="T9" t="T10" r="T11" b="T12"/>
              <a:pathLst>
                <a:path w="43200" h="41880" fill="none" extrusionOk="0">
                  <a:moveTo>
                    <a:pt x="29847" y="316"/>
                  </a:moveTo>
                  <a:cubicBezTo>
                    <a:pt x="37928" y="3654"/>
                    <a:pt x="43200" y="11536"/>
                    <a:pt x="43200" y="20280"/>
                  </a:cubicBezTo>
                  <a:cubicBezTo>
                    <a:pt x="43200" y="32209"/>
                    <a:pt x="33529" y="41880"/>
                    <a:pt x="21600" y="41880"/>
                  </a:cubicBezTo>
                  <a:cubicBezTo>
                    <a:pt x="9670" y="41880"/>
                    <a:pt x="0" y="32209"/>
                    <a:pt x="0" y="20280"/>
                  </a:cubicBezTo>
                  <a:cubicBezTo>
                    <a:pt x="-1" y="11218"/>
                    <a:pt x="5656" y="3119"/>
                    <a:pt x="14164" y="0"/>
                  </a:cubicBezTo>
                </a:path>
                <a:path w="43200" h="41880" stroke="0" extrusionOk="0">
                  <a:moveTo>
                    <a:pt x="29847" y="316"/>
                  </a:moveTo>
                  <a:cubicBezTo>
                    <a:pt x="37928" y="3654"/>
                    <a:pt x="43200" y="11536"/>
                    <a:pt x="43200" y="20280"/>
                  </a:cubicBezTo>
                  <a:cubicBezTo>
                    <a:pt x="43200" y="32209"/>
                    <a:pt x="33529" y="41880"/>
                    <a:pt x="21600" y="41880"/>
                  </a:cubicBezTo>
                  <a:cubicBezTo>
                    <a:pt x="9670" y="41880"/>
                    <a:pt x="0" y="32209"/>
                    <a:pt x="0" y="20280"/>
                  </a:cubicBezTo>
                  <a:cubicBezTo>
                    <a:pt x="-1" y="11218"/>
                    <a:pt x="5656" y="3119"/>
                    <a:pt x="14164" y="0"/>
                  </a:cubicBezTo>
                  <a:lnTo>
                    <a:pt x="21600" y="20280"/>
                  </a:lnTo>
                  <a:lnTo>
                    <a:pt x="29847" y="316"/>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51" name="Oval 13">
              <a:extLst>
                <a:ext uri="{FF2B5EF4-FFF2-40B4-BE49-F238E27FC236}">
                  <a16:creationId xmlns:a16="http://schemas.microsoft.com/office/drawing/2014/main" id="{D3FD5E05-0261-43C3-A156-66C55DF9CA28}"/>
                </a:ext>
              </a:extLst>
            </p:cNvPr>
            <p:cNvSpPr>
              <a:spLocks noChangeArrowheads="1"/>
            </p:cNvSpPr>
            <p:nvPr/>
          </p:nvSpPr>
          <p:spPr bwMode="auto">
            <a:xfrm>
              <a:off x="1421" y="2789"/>
              <a:ext cx="323" cy="604"/>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2" name="Oval 14">
              <a:extLst>
                <a:ext uri="{FF2B5EF4-FFF2-40B4-BE49-F238E27FC236}">
                  <a16:creationId xmlns:a16="http://schemas.microsoft.com/office/drawing/2014/main" id="{93A1FC95-6631-47FA-9A4A-22EDB52F600B}"/>
                </a:ext>
              </a:extLst>
            </p:cNvPr>
            <p:cNvSpPr>
              <a:spLocks noChangeArrowheads="1"/>
            </p:cNvSpPr>
            <p:nvPr/>
          </p:nvSpPr>
          <p:spPr bwMode="auto">
            <a:xfrm>
              <a:off x="1340" y="2335"/>
              <a:ext cx="162" cy="151"/>
            </a:xfrm>
            <a:prstGeom prst="ellipse">
              <a:avLst/>
            </a:prstGeom>
            <a:solidFill>
              <a:schemeClr val="bg1"/>
            </a:solidFill>
            <a:ln w="9525">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3" name="Oval 15">
              <a:extLst>
                <a:ext uri="{FF2B5EF4-FFF2-40B4-BE49-F238E27FC236}">
                  <a16:creationId xmlns:a16="http://schemas.microsoft.com/office/drawing/2014/main" id="{3DD0A743-8135-4490-BEF7-15C1D9834336}"/>
                </a:ext>
              </a:extLst>
            </p:cNvPr>
            <p:cNvSpPr>
              <a:spLocks noChangeArrowheads="1"/>
            </p:cNvSpPr>
            <p:nvPr/>
          </p:nvSpPr>
          <p:spPr bwMode="auto">
            <a:xfrm>
              <a:off x="1502" y="2411"/>
              <a:ext cx="162" cy="151"/>
            </a:xfrm>
            <a:prstGeom prst="ellipse">
              <a:avLst/>
            </a:prstGeom>
            <a:solidFill>
              <a:schemeClr val="bg1"/>
            </a:solidFill>
            <a:ln w="9525">
              <a:solidFill>
                <a:srgbClr val="FFFFFF"/>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6627" name="Text Box 16">
            <a:extLst>
              <a:ext uri="{FF2B5EF4-FFF2-40B4-BE49-F238E27FC236}">
                <a16:creationId xmlns:a16="http://schemas.microsoft.com/office/drawing/2014/main" id="{BBDC42FE-5D36-40DD-A1F9-3DBF7C87C8BE}"/>
              </a:ext>
            </a:extLst>
          </p:cNvPr>
          <p:cNvSpPr txBox="1">
            <a:spLocks noChangeArrowheads="1"/>
          </p:cNvSpPr>
          <p:nvPr/>
        </p:nvSpPr>
        <p:spPr bwMode="auto">
          <a:xfrm>
            <a:off x="8733609" y="82131"/>
            <a:ext cx="3135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kumimoji="1" lang="zh-CN" altLang="en-US" sz="4000" b="1" dirty="0">
                <a:latin typeface="微软雅黑" panose="020B0503020204020204" pitchFamily="34" charset="-122"/>
                <a:ea typeface="微软雅黑" panose="020B0503020204020204" pitchFamily="34" charset="-122"/>
              </a:rPr>
              <a:t>子房的结构</a:t>
            </a:r>
          </a:p>
        </p:txBody>
      </p:sp>
      <p:sp>
        <p:nvSpPr>
          <p:cNvPr id="26628" name="Text Box 17">
            <a:extLst>
              <a:ext uri="{FF2B5EF4-FFF2-40B4-BE49-F238E27FC236}">
                <a16:creationId xmlns:a16="http://schemas.microsoft.com/office/drawing/2014/main" id="{A9A7860B-9858-4162-BBFF-724EB3561574}"/>
              </a:ext>
            </a:extLst>
          </p:cNvPr>
          <p:cNvSpPr txBox="1">
            <a:spLocks noChangeArrowheads="1"/>
          </p:cNvSpPr>
          <p:nvPr/>
        </p:nvSpPr>
        <p:spPr bwMode="auto">
          <a:xfrm>
            <a:off x="6308495" y="1363039"/>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008000"/>
                </a:solidFill>
                <a:latin typeface="微软雅黑" panose="020B0503020204020204" pitchFamily="34" charset="-122"/>
                <a:ea typeface="微软雅黑" panose="020B0503020204020204" pitchFamily="34" charset="-122"/>
              </a:rPr>
              <a:t>子房壁</a:t>
            </a:r>
          </a:p>
        </p:txBody>
      </p:sp>
      <p:sp>
        <p:nvSpPr>
          <p:cNvPr id="26629" name="Rectangle 18">
            <a:extLst>
              <a:ext uri="{FF2B5EF4-FFF2-40B4-BE49-F238E27FC236}">
                <a16:creationId xmlns:a16="http://schemas.microsoft.com/office/drawing/2014/main" id="{F5210CBF-4755-4A29-8751-71E6ABDE22C1}"/>
              </a:ext>
            </a:extLst>
          </p:cNvPr>
          <p:cNvSpPr>
            <a:spLocks noChangeArrowheads="1"/>
          </p:cNvSpPr>
          <p:nvPr/>
        </p:nvSpPr>
        <p:spPr bwMode="auto">
          <a:xfrm>
            <a:off x="5925870" y="2250846"/>
            <a:ext cx="1754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dirty="0">
                <a:solidFill>
                  <a:schemeClr val="accent2"/>
                </a:solidFill>
                <a:latin typeface="微软雅黑" panose="020B0503020204020204" pitchFamily="34" charset="-122"/>
                <a:ea typeface="微软雅黑" panose="020B0503020204020204" pitchFamily="34" charset="-122"/>
              </a:rPr>
              <a:t>珠被</a:t>
            </a:r>
          </a:p>
        </p:txBody>
      </p:sp>
      <p:sp>
        <p:nvSpPr>
          <p:cNvPr id="26630" name="Rectangle 19">
            <a:extLst>
              <a:ext uri="{FF2B5EF4-FFF2-40B4-BE49-F238E27FC236}">
                <a16:creationId xmlns:a16="http://schemas.microsoft.com/office/drawing/2014/main" id="{B0D651BC-8301-4AE9-92F2-0271E1EB1C67}"/>
              </a:ext>
            </a:extLst>
          </p:cNvPr>
          <p:cNvSpPr>
            <a:spLocks noChangeArrowheads="1"/>
          </p:cNvSpPr>
          <p:nvPr/>
        </p:nvSpPr>
        <p:spPr bwMode="auto">
          <a:xfrm>
            <a:off x="6325650" y="2982724"/>
            <a:ext cx="327464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chemeClr val="accent2"/>
                </a:solidFill>
                <a:latin typeface="微软雅黑" panose="020B0503020204020204" pitchFamily="34" charset="-122"/>
                <a:ea typeface="微软雅黑" panose="020B0503020204020204" pitchFamily="34" charset="-122"/>
              </a:rPr>
              <a:t>珠心</a:t>
            </a:r>
            <a:r>
              <a:rPr kumimoji="1" lang="zh-CN" altLang="en-US" sz="2400" b="1" dirty="0">
                <a:solidFill>
                  <a:schemeClr val="accent2"/>
                </a:solidFill>
                <a:latin typeface="微软雅黑" panose="020B0503020204020204" pitchFamily="34" charset="-122"/>
                <a:ea typeface="微软雅黑" panose="020B0503020204020204" pitchFamily="34" charset="-122"/>
              </a:rPr>
              <a:t>（内有</a:t>
            </a:r>
            <a:r>
              <a:rPr kumimoji="1" lang="en-US" altLang="zh-CN" sz="2400" b="1" dirty="0">
                <a:solidFill>
                  <a:schemeClr val="accent2"/>
                </a:solidFill>
                <a:latin typeface="微软雅黑" panose="020B0503020204020204" pitchFamily="34" charset="-122"/>
                <a:ea typeface="微软雅黑" panose="020B0503020204020204" pitchFamily="34" charset="-122"/>
              </a:rPr>
              <a:t>1</a:t>
            </a:r>
            <a:r>
              <a:rPr kumimoji="1" lang="zh-CN" altLang="en-US" sz="2400" b="1" dirty="0">
                <a:solidFill>
                  <a:schemeClr val="accent2"/>
                </a:solidFill>
                <a:latin typeface="微软雅黑" panose="020B0503020204020204" pitchFamily="34" charset="-122"/>
                <a:ea typeface="微软雅黑" panose="020B0503020204020204" pitchFamily="34" charset="-122"/>
              </a:rPr>
              <a:t>个卵细胞和</a:t>
            </a:r>
            <a:r>
              <a:rPr kumimoji="1" lang="en-US" altLang="zh-CN" sz="2400" b="1" dirty="0">
                <a:solidFill>
                  <a:schemeClr val="accent2"/>
                </a:solidFill>
                <a:latin typeface="微软雅黑" panose="020B0503020204020204" pitchFamily="34" charset="-122"/>
                <a:ea typeface="微软雅黑" panose="020B0503020204020204" pitchFamily="34" charset="-122"/>
              </a:rPr>
              <a:t>2</a:t>
            </a:r>
            <a:r>
              <a:rPr kumimoji="1" lang="zh-CN" altLang="en-US" sz="2400" b="1" dirty="0">
                <a:solidFill>
                  <a:schemeClr val="accent2"/>
                </a:solidFill>
                <a:latin typeface="微软雅黑" panose="020B0503020204020204" pitchFamily="34" charset="-122"/>
                <a:ea typeface="微软雅黑" panose="020B0503020204020204" pitchFamily="34" charset="-122"/>
              </a:rPr>
              <a:t>个极核）</a:t>
            </a:r>
            <a:endParaRPr kumimoji="1" lang="zh-CN" altLang="en-US" sz="2000" dirty="0">
              <a:solidFill>
                <a:srgbClr val="6E6E6E"/>
              </a:solidFill>
              <a:latin typeface="微软雅黑" panose="020B0503020204020204" pitchFamily="34" charset="-122"/>
              <a:ea typeface="微软雅黑" panose="020B0503020204020204" pitchFamily="34" charset="-122"/>
            </a:endParaRPr>
          </a:p>
        </p:txBody>
      </p:sp>
      <p:sp>
        <p:nvSpPr>
          <p:cNvPr id="26631" name="Line 20">
            <a:extLst>
              <a:ext uri="{FF2B5EF4-FFF2-40B4-BE49-F238E27FC236}">
                <a16:creationId xmlns:a16="http://schemas.microsoft.com/office/drawing/2014/main" id="{8C2BF7F4-C264-4AC3-8778-4052B263A74A}"/>
              </a:ext>
            </a:extLst>
          </p:cNvPr>
          <p:cNvSpPr>
            <a:spLocks noChangeShapeType="1"/>
          </p:cNvSpPr>
          <p:nvPr/>
        </p:nvSpPr>
        <p:spPr bwMode="auto">
          <a:xfrm flipH="1">
            <a:off x="1469456" y="3940177"/>
            <a:ext cx="2003424" cy="14287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2" name="Line 21">
            <a:extLst>
              <a:ext uri="{FF2B5EF4-FFF2-40B4-BE49-F238E27FC236}">
                <a16:creationId xmlns:a16="http://schemas.microsoft.com/office/drawing/2014/main" id="{E59AC1F6-3549-44AF-A2DF-D5B33EF1BB6D}"/>
              </a:ext>
            </a:extLst>
          </p:cNvPr>
          <p:cNvSpPr>
            <a:spLocks noChangeShapeType="1"/>
          </p:cNvSpPr>
          <p:nvPr/>
        </p:nvSpPr>
        <p:spPr bwMode="auto">
          <a:xfrm flipH="1">
            <a:off x="1659955" y="4802189"/>
            <a:ext cx="1889126" cy="14287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3" name="Line 22">
            <a:extLst>
              <a:ext uri="{FF2B5EF4-FFF2-40B4-BE49-F238E27FC236}">
                <a16:creationId xmlns:a16="http://schemas.microsoft.com/office/drawing/2014/main" id="{E75FFB86-F6FD-4423-89AD-AD0106C90699}"/>
              </a:ext>
            </a:extLst>
          </p:cNvPr>
          <p:cNvSpPr>
            <a:spLocks noChangeShapeType="1"/>
          </p:cNvSpPr>
          <p:nvPr/>
        </p:nvSpPr>
        <p:spPr bwMode="auto">
          <a:xfrm flipV="1">
            <a:off x="4966718" y="1657351"/>
            <a:ext cx="1320799" cy="36195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4" name="Line 23">
            <a:extLst>
              <a:ext uri="{FF2B5EF4-FFF2-40B4-BE49-F238E27FC236}">
                <a16:creationId xmlns:a16="http://schemas.microsoft.com/office/drawing/2014/main" id="{81F53A2E-BDC7-4FA8-ACA0-6C5E8DCE9237}"/>
              </a:ext>
            </a:extLst>
          </p:cNvPr>
          <p:cNvSpPr>
            <a:spLocks noChangeShapeType="1"/>
          </p:cNvSpPr>
          <p:nvPr/>
        </p:nvSpPr>
        <p:spPr bwMode="auto">
          <a:xfrm flipV="1">
            <a:off x="4311080" y="2519363"/>
            <a:ext cx="2022475" cy="37782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5" name="Line 24">
            <a:extLst>
              <a:ext uri="{FF2B5EF4-FFF2-40B4-BE49-F238E27FC236}">
                <a16:creationId xmlns:a16="http://schemas.microsoft.com/office/drawing/2014/main" id="{BBFBE158-4A1E-4500-81D8-2ADDCF4DE1FC}"/>
              </a:ext>
            </a:extLst>
          </p:cNvPr>
          <p:cNvSpPr>
            <a:spLocks noChangeShapeType="1"/>
          </p:cNvSpPr>
          <p:nvPr/>
        </p:nvSpPr>
        <p:spPr bwMode="auto">
          <a:xfrm flipV="1">
            <a:off x="3803081" y="3243264"/>
            <a:ext cx="2484436" cy="17462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6" name="AutoShape 25">
            <a:extLst>
              <a:ext uri="{FF2B5EF4-FFF2-40B4-BE49-F238E27FC236}">
                <a16:creationId xmlns:a16="http://schemas.microsoft.com/office/drawing/2014/main" id="{C9AA8FCE-8791-478A-8D8E-946D1A6485F1}"/>
              </a:ext>
            </a:extLst>
          </p:cNvPr>
          <p:cNvSpPr>
            <a:spLocks/>
          </p:cNvSpPr>
          <p:nvPr/>
        </p:nvSpPr>
        <p:spPr bwMode="auto">
          <a:xfrm>
            <a:off x="9416480" y="2438902"/>
            <a:ext cx="441660" cy="1291724"/>
          </a:xfrm>
          <a:prstGeom prst="rightBrace">
            <a:avLst>
              <a:gd name="adj1" fmla="val 29093"/>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chemeClr val="accent2"/>
              </a:solidFill>
              <a:latin typeface="微软雅黑" panose="020B0503020204020204" pitchFamily="34" charset="-122"/>
              <a:ea typeface="微软雅黑" panose="020B0503020204020204" pitchFamily="34" charset="-122"/>
            </a:endParaRPr>
          </a:p>
        </p:txBody>
      </p:sp>
      <p:sp>
        <p:nvSpPr>
          <p:cNvPr id="26637" name="Text Box 26">
            <a:extLst>
              <a:ext uri="{FF2B5EF4-FFF2-40B4-BE49-F238E27FC236}">
                <a16:creationId xmlns:a16="http://schemas.microsoft.com/office/drawing/2014/main" id="{D63DC761-17C0-42B7-AC1D-C2DB5448C07B}"/>
              </a:ext>
            </a:extLst>
          </p:cNvPr>
          <p:cNvSpPr txBox="1">
            <a:spLocks noChangeArrowheads="1"/>
          </p:cNvSpPr>
          <p:nvPr/>
        </p:nvSpPr>
        <p:spPr bwMode="auto">
          <a:xfrm>
            <a:off x="9858140" y="2587626"/>
            <a:ext cx="67710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dirty="0">
                <a:solidFill>
                  <a:schemeClr val="accent2"/>
                </a:solidFill>
                <a:latin typeface="微软雅黑" panose="020B0503020204020204" pitchFamily="34" charset="-122"/>
                <a:ea typeface="微软雅黑" panose="020B0503020204020204" pitchFamily="34" charset="-122"/>
              </a:rPr>
              <a:t>胚珠</a:t>
            </a:r>
          </a:p>
        </p:txBody>
      </p:sp>
      <p:sp>
        <p:nvSpPr>
          <p:cNvPr id="26638" name="Text Box 27">
            <a:extLst>
              <a:ext uri="{FF2B5EF4-FFF2-40B4-BE49-F238E27FC236}">
                <a16:creationId xmlns:a16="http://schemas.microsoft.com/office/drawing/2014/main" id="{FA6C4C35-E7BD-40A0-AA9F-32A8D994B1FB}"/>
              </a:ext>
            </a:extLst>
          </p:cNvPr>
          <p:cNvSpPr txBox="1">
            <a:spLocks noChangeArrowheads="1"/>
          </p:cNvSpPr>
          <p:nvPr/>
        </p:nvSpPr>
        <p:spPr bwMode="auto">
          <a:xfrm>
            <a:off x="115317" y="4689475"/>
            <a:ext cx="190500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卵细胞</a:t>
            </a:r>
          </a:p>
        </p:txBody>
      </p:sp>
      <p:sp>
        <p:nvSpPr>
          <p:cNvPr id="26639" name="Rectangle 28">
            <a:extLst>
              <a:ext uri="{FF2B5EF4-FFF2-40B4-BE49-F238E27FC236}">
                <a16:creationId xmlns:a16="http://schemas.microsoft.com/office/drawing/2014/main" id="{96BA4527-95BA-4660-8D85-53F43237E06E}"/>
              </a:ext>
            </a:extLst>
          </p:cNvPr>
          <p:cNvSpPr>
            <a:spLocks noChangeArrowheads="1"/>
          </p:cNvSpPr>
          <p:nvPr/>
        </p:nvSpPr>
        <p:spPr bwMode="auto">
          <a:xfrm>
            <a:off x="566169" y="3759201"/>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0000"/>
                </a:solidFill>
                <a:latin typeface="微软雅黑" panose="020B0503020204020204" pitchFamily="34" charset="-122"/>
                <a:ea typeface="微软雅黑" panose="020B0503020204020204" pitchFamily="34" charset="-122"/>
              </a:rPr>
              <a:t>极核</a:t>
            </a:r>
          </a:p>
        </p:txBody>
      </p:sp>
      <p:sp>
        <p:nvSpPr>
          <p:cNvPr id="2" name="Line 20">
            <a:extLst>
              <a:ext uri="{FF2B5EF4-FFF2-40B4-BE49-F238E27FC236}">
                <a16:creationId xmlns:a16="http://schemas.microsoft.com/office/drawing/2014/main" id="{29D30A25-981B-441F-A514-D38EB558CF47}"/>
              </a:ext>
            </a:extLst>
          </p:cNvPr>
          <p:cNvSpPr>
            <a:spLocks noChangeShapeType="1"/>
          </p:cNvSpPr>
          <p:nvPr/>
        </p:nvSpPr>
        <p:spPr bwMode="auto">
          <a:xfrm flipH="1">
            <a:off x="1469456" y="3767139"/>
            <a:ext cx="1692274" cy="31273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663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4">
            <a:extLst>
              <a:ext uri="{FF2B5EF4-FFF2-40B4-BE49-F238E27FC236}">
                <a16:creationId xmlns:a16="http://schemas.microsoft.com/office/drawing/2014/main" id="{B64C29E0-6CAA-464A-BD37-F8C671DC5CBF}"/>
              </a:ext>
            </a:extLst>
          </p:cNvPr>
          <p:cNvSpPr>
            <a:spLocks noChangeArrowheads="1"/>
          </p:cNvSpPr>
          <p:nvPr/>
        </p:nvSpPr>
        <p:spPr bwMode="auto">
          <a:xfrm>
            <a:off x="623392" y="4955598"/>
            <a:ext cx="11233240" cy="584775"/>
          </a:xfrm>
          <a:prstGeom prst="rect">
            <a:avLst/>
          </a:prstGeom>
          <a:noFill/>
          <a:ln w="9525" algn="ctr">
            <a:noFill/>
            <a:miter lim="800000"/>
            <a:headEnd/>
            <a:tailEnd/>
          </a:ln>
          <a:effectLst/>
        </p:spPr>
        <p:txBody>
          <a:bodyPr wrap="square" anchor="ctr">
            <a:spAutoFit/>
          </a:bodyPr>
          <a:lstStyle/>
          <a:p>
            <a:pPr eaLnBrk="1" hangingPunct="1">
              <a:buFont typeface="Wingdings" pitchFamily="2" charset="2"/>
              <a:buChar char="Ø"/>
              <a:defRPr/>
            </a:pPr>
            <a:r>
              <a:rPr lang="zh-CN" altLang="en-US" sz="3200" b="1" dirty="0">
                <a:latin typeface="微软雅黑" panose="020B0503020204020204" pitchFamily="34" charset="-122"/>
                <a:ea typeface="微软雅黑" panose="020B0503020204020204" pitchFamily="34" charset="-122"/>
              </a:rPr>
              <a:t>用一定浓度的生长素类似物刺激</a:t>
            </a:r>
            <a:r>
              <a:rPr lang="zh-CN" altLang="en-US" sz="3200" b="1" dirty="0">
                <a:solidFill>
                  <a:srgbClr val="FF0000"/>
                </a:solidFill>
                <a:latin typeface="微软雅黑" panose="020B0503020204020204" pitchFamily="34" charset="-122"/>
                <a:ea typeface="微软雅黑" panose="020B0503020204020204" pitchFamily="34" charset="-122"/>
              </a:rPr>
              <a:t>未授粉</a:t>
            </a:r>
            <a:r>
              <a:rPr lang="zh-CN" altLang="en-US" sz="3200" b="1" dirty="0">
                <a:latin typeface="微软雅黑" panose="020B0503020204020204" pitchFamily="34" charset="-122"/>
                <a:ea typeface="微软雅黑" panose="020B0503020204020204" pitchFamily="34" charset="-122"/>
              </a:rPr>
              <a:t>的雌蕊柱头或子房</a:t>
            </a:r>
          </a:p>
        </p:txBody>
      </p:sp>
      <p:sp>
        <p:nvSpPr>
          <p:cNvPr id="154634" name="Text Box 10">
            <a:extLst>
              <a:ext uri="{FF2B5EF4-FFF2-40B4-BE49-F238E27FC236}">
                <a16:creationId xmlns:a16="http://schemas.microsoft.com/office/drawing/2014/main" id="{38B05B67-C424-46FE-A47A-234B5F0E6253}"/>
              </a:ext>
            </a:extLst>
          </p:cNvPr>
          <p:cNvSpPr txBox="1">
            <a:spLocks noChangeArrowheads="1"/>
          </p:cNvSpPr>
          <p:nvPr/>
        </p:nvSpPr>
        <p:spPr bwMode="auto">
          <a:xfrm>
            <a:off x="1343472" y="1056776"/>
            <a:ext cx="1933543" cy="707886"/>
          </a:xfrm>
          <a:prstGeom prst="rect">
            <a:avLst/>
          </a:prstGeom>
          <a:noFill/>
          <a:ln w="9525">
            <a:noFill/>
            <a:miter lim="800000"/>
            <a:headEnd/>
            <a:tailEnd/>
          </a:ln>
          <a:effectLst/>
        </p:spPr>
        <p:txBody>
          <a:bodyPr wrap="none">
            <a:spAutoFit/>
          </a:bodyPr>
          <a:lstStyle/>
          <a:p>
            <a:pPr marL="571500" indent="-571500" eaLnBrk="1" hangingPunct="1">
              <a:buFont typeface="Arial" panose="020B0604020202020204" pitchFamily="34" charset="0"/>
              <a:buChar char="•"/>
              <a:defRPr/>
            </a:pPr>
            <a:r>
              <a:rPr kumimoji="1" lang="zh-CN" altLang="en-US" sz="4000" b="1" dirty="0">
                <a:latin typeface="微软雅黑" panose="020B0503020204020204" pitchFamily="34" charset="-122"/>
                <a:ea typeface="微软雅黑" panose="020B0503020204020204" pitchFamily="34" charset="-122"/>
              </a:rPr>
              <a:t>原理</a:t>
            </a:r>
            <a:r>
              <a:rPr kumimoji="1" lang="en-US" altLang="zh-CN" sz="4000" b="1" dirty="0">
                <a:latin typeface="微软雅黑" panose="020B0503020204020204" pitchFamily="34" charset="-122"/>
                <a:ea typeface="微软雅黑" panose="020B0503020204020204" pitchFamily="34" charset="-122"/>
              </a:rPr>
              <a:t>:</a:t>
            </a:r>
          </a:p>
        </p:txBody>
      </p:sp>
      <p:sp>
        <p:nvSpPr>
          <p:cNvPr id="27653" name="Text Box 11">
            <a:extLst>
              <a:ext uri="{FF2B5EF4-FFF2-40B4-BE49-F238E27FC236}">
                <a16:creationId xmlns:a16="http://schemas.microsoft.com/office/drawing/2014/main" id="{E9F4A36B-0086-4F38-B701-426947A6FE09}"/>
              </a:ext>
            </a:extLst>
          </p:cNvPr>
          <p:cNvSpPr txBox="1">
            <a:spLocks noChangeArrowheads="1"/>
          </p:cNvSpPr>
          <p:nvPr/>
        </p:nvSpPr>
        <p:spPr bwMode="auto">
          <a:xfrm>
            <a:off x="3744914" y="1811339"/>
            <a:ext cx="1455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000" b="1" dirty="0">
                <a:latin typeface="微软雅黑" panose="020B0503020204020204" pitchFamily="34" charset="-122"/>
                <a:ea typeface="微软雅黑" panose="020B0503020204020204" pitchFamily="34" charset="-122"/>
              </a:rPr>
              <a:t>胚珠</a:t>
            </a:r>
          </a:p>
        </p:txBody>
      </p:sp>
      <p:sp>
        <p:nvSpPr>
          <p:cNvPr id="27654" name="Text Box 12">
            <a:extLst>
              <a:ext uri="{FF2B5EF4-FFF2-40B4-BE49-F238E27FC236}">
                <a16:creationId xmlns:a16="http://schemas.microsoft.com/office/drawing/2014/main" id="{95DD23BF-6A77-442C-83AB-8BE6B7116AA7}"/>
              </a:ext>
            </a:extLst>
          </p:cNvPr>
          <p:cNvSpPr txBox="1">
            <a:spLocks noChangeArrowheads="1"/>
          </p:cNvSpPr>
          <p:nvPr/>
        </p:nvSpPr>
        <p:spPr bwMode="auto">
          <a:xfrm>
            <a:off x="6188910" y="1770268"/>
            <a:ext cx="1243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000" b="1" dirty="0">
                <a:latin typeface="微软雅黑" panose="020B0503020204020204" pitchFamily="34" charset="-122"/>
                <a:ea typeface="微软雅黑" panose="020B0503020204020204" pitchFamily="34" charset="-122"/>
              </a:rPr>
              <a:t>种子</a:t>
            </a:r>
          </a:p>
        </p:txBody>
      </p:sp>
      <p:sp>
        <p:nvSpPr>
          <p:cNvPr id="27655" name="Line 13">
            <a:extLst>
              <a:ext uri="{FF2B5EF4-FFF2-40B4-BE49-F238E27FC236}">
                <a16:creationId xmlns:a16="http://schemas.microsoft.com/office/drawing/2014/main" id="{4DA1E6BE-3DF7-48BE-A990-0C26C272C397}"/>
              </a:ext>
            </a:extLst>
          </p:cNvPr>
          <p:cNvSpPr>
            <a:spLocks noChangeShapeType="1"/>
          </p:cNvSpPr>
          <p:nvPr/>
        </p:nvSpPr>
        <p:spPr bwMode="auto">
          <a:xfrm>
            <a:off x="4945063" y="2187575"/>
            <a:ext cx="11430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27656" name="Text Box 14">
            <a:extLst>
              <a:ext uri="{FF2B5EF4-FFF2-40B4-BE49-F238E27FC236}">
                <a16:creationId xmlns:a16="http://schemas.microsoft.com/office/drawing/2014/main" id="{972043A6-1B09-497F-9295-437EDEE22431}"/>
              </a:ext>
            </a:extLst>
          </p:cNvPr>
          <p:cNvSpPr txBox="1">
            <a:spLocks noChangeArrowheads="1"/>
          </p:cNvSpPr>
          <p:nvPr/>
        </p:nvSpPr>
        <p:spPr bwMode="auto">
          <a:xfrm>
            <a:off x="5648325" y="2586038"/>
            <a:ext cx="3094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600" b="1" dirty="0">
                <a:latin typeface="微软雅黑" panose="020B0503020204020204" pitchFamily="34" charset="-122"/>
                <a:ea typeface="微软雅黑" panose="020B0503020204020204" pitchFamily="34" charset="-122"/>
              </a:rPr>
              <a:t>产生生长素</a:t>
            </a:r>
          </a:p>
        </p:txBody>
      </p:sp>
      <p:sp>
        <p:nvSpPr>
          <p:cNvPr id="27657" name="Line 15">
            <a:extLst>
              <a:ext uri="{FF2B5EF4-FFF2-40B4-BE49-F238E27FC236}">
                <a16:creationId xmlns:a16="http://schemas.microsoft.com/office/drawing/2014/main" id="{28F65AB4-44EA-41D9-BB4E-CAA33F201948}"/>
              </a:ext>
            </a:extLst>
          </p:cNvPr>
          <p:cNvSpPr>
            <a:spLocks noChangeShapeType="1"/>
          </p:cNvSpPr>
          <p:nvPr/>
        </p:nvSpPr>
        <p:spPr bwMode="auto">
          <a:xfrm>
            <a:off x="4800601" y="3500438"/>
            <a:ext cx="173037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27658" name="Text Box 16">
            <a:extLst>
              <a:ext uri="{FF2B5EF4-FFF2-40B4-BE49-F238E27FC236}">
                <a16:creationId xmlns:a16="http://schemas.microsoft.com/office/drawing/2014/main" id="{DEC8999E-FBB5-48AA-BF2B-A1E548FF7097}"/>
              </a:ext>
            </a:extLst>
          </p:cNvPr>
          <p:cNvSpPr txBox="1">
            <a:spLocks noChangeArrowheads="1"/>
          </p:cNvSpPr>
          <p:nvPr/>
        </p:nvSpPr>
        <p:spPr bwMode="auto">
          <a:xfrm>
            <a:off x="6593682" y="3163514"/>
            <a:ext cx="32750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400" b="1" dirty="0">
                <a:latin typeface="微软雅黑" panose="020B0503020204020204" pitchFamily="34" charset="-122"/>
                <a:ea typeface="微软雅黑" panose="020B0503020204020204" pitchFamily="34" charset="-122"/>
              </a:rPr>
              <a:t>果实（有子）</a:t>
            </a:r>
          </a:p>
        </p:txBody>
      </p:sp>
      <p:sp>
        <p:nvSpPr>
          <p:cNvPr id="27659" name="Text Box 17">
            <a:extLst>
              <a:ext uri="{FF2B5EF4-FFF2-40B4-BE49-F238E27FC236}">
                <a16:creationId xmlns:a16="http://schemas.microsoft.com/office/drawing/2014/main" id="{CAEA4375-38E5-442C-8AFC-611A32CCC498}"/>
              </a:ext>
            </a:extLst>
          </p:cNvPr>
          <p:cNvSpPr txBox="1">
            <a:spLocks noChangeArrowheads="1"/>
          </p:cNvSpPr>
          <p:nvPr/>
        </p:nvSpPr>
        <p:spPr bwMode="auto">
          <a:xfrm>
            <a:off x="3434558" y="3189714"/>
            <a:ext cx="13033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4400" b="1" dirty="0">
                <a:latin typeface="微软雅黑" panose="020B0503020204020204" pitchFamily="34" charset="-122"/>
                <a:ea typeface="微软雅黑" panose="020B0503020204020204" pitchFamily="34" charset="-122"/>
              </a:rPr>
              <a:t>子房</a:t>
            </a:r>
          </a:p>
        </p:txBody>
      </p:sp>
      <p:sp>
        <p:nvSpPr>
          <p:cNvPr id="27660" name="Line 18">
            <a:extLst>
              <a:ext uri="{FF2B5EF4-FFF2-40B4-BE49-F238E27FC236}">
                <a16:creationId xmlns:a16="http://schemas.microsoft.com/office/drawing/2014/main" id="{6E0A021C-7201-413F-BA85-83F140AA00D5}"/>
              </a:ext>
            </a:extLst>
          </p:cNvPr>
          <p:cNvSpPr>
            <a:spLocks noChangeShapeType="1"/>
          </p:cNvSpPr>
          <p:nvPr/>
        </p:nvSpPr>
        <p:spPr bwMode="auto">
          <a:xfrm>
            <a:off x="5522913" y="2187576"/>
            <a:ext cx="0" cy="131286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154643" name="Text Box 19">
            <a:extLst>
              <a:ext uri="{FF2B5EF4-FFF2-40B4-BE49-F238E27FC236}">
                <a16:creationId xmlns:a16="http://schemas.microsoft.com/office/drawing/2014/main" id="{B2F456C2-847F-4EB2-9BE8-3902BF4DDB4F}"/>
              </a:ext>
            </a:extLst>
          </p:cNvPr>
          <p:cNvSpPr txBox="1">
            <a:spLocks noChangeArrowheads="1"/>
          </p:cNvSpPr>
          <p:nvPr/>
        </p:nvSpPr>
        <p:spPr bwMode="auto">
          <a:xfrm>
            <a:off x="5156829" y="1616280"/>
            <a:ext cx="86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6000" b="1" dirty="0">
                <a:solidFill>
                  <a:srgbClr val="FF0000"/>
                </a:solidFill>
                <a:latin typeface="微软雅黑" panose="020B0503020204020204" pitchFamily="34" charset="-122"/>
                <a:ea typeface="微软雅黑" panose="020B0503020204020204" pitchFamily="34" charset="-122"/>
              </a:rPr>
              <a:t>×</a:t>
            </a:r>
          </a:p>
        </p:txBody>
      </p:sp>
      <p:sp>
        <p:nvSpPr>
          <p:cNvPr id="154644" name="Text Box 20">
            <a:extLst>
              <a:ext uri="{FF2B5EF4-FFF2-40B4-BE49-F238E27FC236}">
                <a16:creationId xmlns:a16="http://schemas.microsoft.com/office/drawing/2014/main" id="{363BB68D-6F64-4F74-87CF-EBBB34625D10}"/>
              </a:ext>
            </a:extLst>
          </p:cNvPr>
          <p:cNvSpPr txBox="1">
            <a:spLocks noChangeArrowheads="1"/>
          </p:cNvSpPr>
          <p:nvPr/>
        </p:nvSpPr>
        <p:spPr bwMode="auto">
          <a:xfrm>
            <a:off x="8412677" y="2905611"/>
            <a:ext cx="14004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7200" b="1" dirty="0">
                <a:solidFill>
                  <a:srgbClr val="FF0000"/>
                </a:solidFill>
                <a:latin typeface="微软雅黑" panose="020B0503020204020204" pitchFamily="34" charset="-122"/>
                <a:ea typeface="微软雅黑" panose="020B0503020204020204" pitchFamily="34" charset="-122"/>
              </a:rPr>
              <a:t>×</a:t>
            </a:r>
          </a:p>
        </p:txBody>
      </p:sp>
      <p:sp>
        <p:nvSpPr>
          <p:cNvPr id="3" name="Rectangle 49">
            <a:extLst>
              <a:ext uri="{FF2B5EF4-FFF2-40B4-BE49-F238E27FC236}">
                <a16:creationId xmlns:a16="http://schemas.microsoft.com/office/drawing/2014/main" id="{0CBE1557-BDC8-4108-9F3A-518BC7A7397F}"/>
              </a:ext>
            </a:extLst>
          </p:cNvPr>
          <p:cNvSpPr>
            <a:spLocks noGrp="1" noChangeArrowheads="1"/>
          </p:cNvSpPr>
          <p:nvPr>
            <p:ph type="title"/>
          </p:nvPr>
        </p:nvSpPr>
        <p:spPr bwMode="auto">
          <a:xfrm>
            <a:off x="883832" y="163102"/>
            <a:ext cx="109728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tx2"/>
                </a:solidFill>
                <a:latin typeface="微软雅黑" panose="020B0503020204020204" pitchFamily="34" charset="-122"/>
                <a:ea typeface="微软雅黑" panose="020B0503020204020204" pitchFamily="34" charset="-122"/>
              </a:rPr>
              <a:t>生长素类似物的应用（无子蕃茄）</a:t>
            </a:r>
          </a:p>
        </p:txBody>
      </p:sp>
    </p:spTree>
    <p:extLst>
      <p:ext uri="{BB962C8B-B14F-4D97-AF65-F5344CB8AC3E}">
        <p14:creationId xmlns:p14="http://schemas.microsoft.com/office/powerpoint/2010/main" val="904804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43"/>
                                        </p:tgtEl>
                                        <p:attrNameLst>
                                          <p:attrName>style.visibility</p:attrName>
                                        </p:attrNameLst>
                                      </p:cBhvr>
                                      <p:to>
                                        <p:strVal val="visible"/>
                                      </p:to>
                                    </p:set>
                                    <p:animEffect transition="in" filter="blinds(horizontal)">
                                      <p:cBhvr>
                                        <p:cTn id="7" dur="500"/>
                                        <p:tgtEl>
                                          <p:spTgt spid="154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4628"/>
                                        </p:tgtEl>
                                        <p:attrNameLst>
                                          <p:attrName>style.visibility</p:attrName>
                                        </p:attrNameLst>
                                      </p:cBhvr>
                                      <p:to>
                                        <p:strVal val="visible"/>
                                      </p:to>
                                    </p:set>
                                    <p:anim calcmode="lin" valueType="num">
                                      <p:cBhvr additive="base">
                                        <p:cTn id="12" dur="500" fill="hold"/>
                                        <p:tgtEl>
                                          <p:spTgt spid="154628"/>
                                        </p:tgtEl>
                                        <p:attrNameLst>
                                          <p:attrName>ppt_x</p:attrName>
                                        </p:attrNameLst>
                                      </p:cBhvr>
                                      <p:tavLst>
                                        <p:tav tm="0">
                                          <p:val>
                                            <p:strVal val="#ppt_x"/>
                                          </p:val>
                                        </p:tav>
                                        <p:tav tm="100000">
                                          <p:val>
                                            <p:strVal val="#ppt_x"/>
                                          </p:val>
                                        </p:tav>
                                      </p:tavLst>
                                    </p:anim>
                                    <p:anim calcmode="lin" valueType="num">
                                      <p:cBhvr additive="base">
                                        <p:cTn id="13" dur="500" fill="hold"/>
                                        <p:tgtEl>
                                          <p:spTgt spid="1546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54644"/>
                                        </p:tgtEl>
                                        <p:attrNameLst>
                                          <p:attrName>style.visibility</p:attrName>
                                        </p:attrNameLst>
                                      </p:cBhvr>
                                      <p:to>
                                        <p:strVal val="visible"/>
                                      </p:to>
                                    </p:set>
                                    <p:animEffect transition="in" filter="blinds(horizontal)">
                                      <p:cBhvr>
                                        <p:cTn id="18" dur="500"/>
                                        <p:tgtEl>
                                          <p:spTgt spid="15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154643" grpId="0"/>
      <p:bldP spid="15464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a:extLst>
              <a:ext uri="{FF2B5EF4-FFF2-40B4-BE49-F238E27FC236}">
                <a16:creationId xmlns:a16="http://schemas.microsoft.com/office/drawing/2014/main" id="{FD3305B4-9937-48F5-83D5-74E4899039E5}"/>
              </a:ext>
            </a:extLst>
          </p:cNvPr>
          <p:cNvSpPr txBox="1">
            <a:spLocks noChangeArrowheads="1"/>
          </p:cNvSpPr>
          <p:nvPr/>
        </p:nvSpPr>
        <p:spPr bwMode="auto">
          <a:xfrm>
            <a:off x="767408" y="153579"/>
            <a:ext cx="9305753" cy="707886"/>
          </a:xfrm>
          <a:prstGeom prst="rect">
            <a:avLst/>
          </a:prstGeom>
          <a:noFill/>
          <a:ln w="9525">
            <a:noFill/>
            <a:miter lim="800000"/>
            <a:headEnd/>
            <a:tailEnd/>
          </a:ln>
          <a:effectLst/>
        </p:spPr>
        <p:txBody>
          <a:bodyPr wrap="none">
            <a:spAutoFit/>
          </a:bodyPr>
          <a:lstStyle/>
          <a:p>
            <a:pPr eaLnBrk="1" hangingPunct="1">
              <a:defRPr/>
            </a:pPr>
            <a:r>
              <a:rPr kumimoji="1" lang="zh-CN" altLang="en-US" sz="4000" b="1" dirty="0">
                <a:latin typeface="微软雅黑" panose="020B0503020204020204" pitchFamily="34" charset="-122"/>
                <a:ea typeface="微软雅黑" panose="020B0503020204020204" pitchFamily="34" charset="-122"/>
              </a:rPr>
              <a:t>培育无子果实</a:t>
            </a:r>
            <a:r>
              <a:rPr kumimoji="1" lang="en-US" altLang="zh-CN" sz="4000" b="1" dirty="0">
                <a:latin typeface="微软雅黑" panose="020B0503020204020204" pitchFamily="34" charset="-122"/>
                <a:ea typeface="微软雅黑" panose="020B0503020204020204" pitchFamily="34" charset="-122"/>
              </a:rPr>
              <a:t>(</a:t>
            </a:r>
            <a:r>
              <a:rPr kumimoji="1" lang="zh-CN" altLang="en-US" sz="4000" b="1" dirty="0">
                <a:latin typeface="微软雅黑" panose="020B0503020204020204" pitchFamily="34" charset="-122"/>
                <a:ea typeface="微软雅黑" panose="020B0503020204020204" pitchFamily="34" charset="-122"/>
              </a:rPr>
              <a:t>无子番茄、黄瓜、辣椒等</a:t>
            </a:r>
            <a:r>
              <a:rPr kumimoji="1" lang="en-US" altLang="zh-CN" sz="4000" b="1" dirty="0">
                <a:latin typeface="微软雅黑" panose="020B0503020204020204" pitchFamily="34" charset="-122"/>
                <a:ea typeface="微软雅黑" panose="020B0503020204020204" pitchFamily="34" charset="-122"/>
              </a:rPr>
              <a:t>)</a:t>
            </a:r>
          </a:p>
        </p:txBody>
      </p:sp>
      <p:sp>
        <p:nvSpPr>
          <p:cNvPr id="156682" name="Text Box 10">
            <a:extLst>
              <a:ext uri="{FF2B5EF4-FFF2-40B4-BE49-F238E27FC236}">
                <a16:creationId xmlns:a16="http://schemas.microsoft.com/office/drawing/2014/main" id="{E6A98AF1-3ECD-4593-842F-6B1F336E966B}"/>
              </a:ext>
            </a:extLst>
          </p:cNvPr>
          <p:cNvSpPr txBox="1">
            <a:spLocks noChangeArrowheads="1"/>
          </p:cNvSpPr>
          <p:nvPr/>
        </p:nvSpPr>
        <p:spPr bwMode="auto">
          <a:xfrm>
            <a:off x="5231743" y="1245851"/>
            <a:ext cx="1728514" cy="584775"/>
          </a:xfrm>
          <a:prstGeom prst="rect">
            <a:avLst/>
          </a:prstGeom>
          <a:noFill/>
          <a:ln w="9525">
            <a:noFill/>
            <a:miter lim="800000"/>
            <a:headEnd/>
            <a:tailEnd/>
          </a:ln>
          <a:effectLst/>
        </p:spPr>
        <p:txBody>
          <a:bodyPr wrap="square">
            <a:spAutoFit/>
          </a:bodyPr>
          <a:lstStyle/>
          <a:p>
            <a:pPr marL="457200" indent="-457200" eaLnBrk="1" hangingPunct="1">
              <a:buFont typeface="Wingdings" panose="05000000000000000000" pitchFamily="2" charset="2"/>
              <a:buChar char="Ø"/>
              <a:defRPr/>
            </a:pPr>
            <a:r>
              <a:rPr kumimoji="1" lang="zh-CN" altLang="en-US" sz="3200" b="1" dirty="0">
                <a:latin typeface="微软雅黑" panose="020B0503020204020204" pitchFamily="34" charset="-122"/>
                <a:ea typeface="微软雅黑" panose="020B0503020204020204" pitchFamily="34" charset="-122"/>
              </a:rPr>
              <a:t>方法</a:t>
            </a:r>
            <a:r>
              <a:rPr kumimoji="1" lang="en-US" altLang="zh-CN" sz="3200" b="1" dirty="0">
                <a:latin typeface="微软雅黑" panose="020B0503020204020204" pitchFamily="34" charset="-122"/>
                <a:ea typeface="微软雅黑" panose="020B0503020204020204" pitchFamily="34" charset="-122"/>
              </a:rPr>
              <a:t>:</a:t>
            </a:r>
          </a:p>
        </p:txBody>
      </p:sp>
      <p:sp>
        <p:nvSpPr>
          <p:cNvPr id="28676" name="Rectangle 11">
            <a:extLst>
              <a:ext uri="{FF2B5EF4-FFF2-40B4-BE49-F238E27FC236}">
                <a16:creationId xmlns:a16="http://schemas.microsoft.com/office/drawing/2014/main" id="{D5625549-8779-4B06-9E6C-25F55BEA3670}"/>
              </a:ext>
            </a:extLst>
          </p:cNvPr>
          <p:cNvSpPr>
            <a:spLocks noChangeArrowheads="1"/>
          </p:cNvSpPr>
          <p:nvPr/>
        </p:nvSpPr>
        <p:spPr bwMode="auto">
          <a:xfrm>
            <a:off x="5662241" y="1989137"/>
            <a:ext cx="59891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800"/>
              </a:lnSpc>
              <a:spcBef>
                <a:spcPts val="0"/>
              </a:spcBef>
            </a:pPr>
            <a:r>
              <a:rPr kumimoji="1" lang="zh-CN" altLang="en-US" sz="3200" b="1" dirty="0">
                <a:latin typeface="微软雅黑" panose="020B0503020204020204" pitchFamily="34" charset="-122"/>
                <a:ea typeface="微软雅黑" panose="020B0503020204020204" pitchFamily="34" charset="-122"/>
              </a:rPr>
              <a:t>花蕾期去雄，套袋，雌蕊柱头上涂抹一定浓度的生长素</a:t>
            </a:r>
            <a:endParaRPr kumimoji="1" lang="en-US" altLang="zh-CN" sz="2800" b="1" dirty="0">
              <a:solidFill>
                <a:schemeClr val="hlink"/>
              </a:solidFill>
              <a:latin typeface="微软雅黑" panose="020B0503020204020204" pitchFamily="34" charset="-122"/>
              <a:ea typeface="微软雅黑" panose="020B0503020204020204" pitchFamily="34" charset="-122"/>
            </a:endParaRPr>
          </a:p>
        </p:txBody>
      </p:sp>
      <p:pic>
        <p:nvPicPr>
          <p:cNvPr id="28677" name="Picture 17" descr="1068041731">
            <a:extLst>
              <a:ext uri="{FF2B5EF4-FFF2-40B4-BE49-F238E27FC236}">
                <a16:creationId xmlns:a16="http://schemas.microsoft.com/office/drawing/2014/main" id="{A5AB93F2-80BA-4AF1-BC7D-AFC40E661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268413"/>
            <a:ext cx="354171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0" name="Text Box 18">
            <a:extLst>
              <a:ext uri="{FF2B5EF4-FFF2-40B4-BE49-F238E27FC236}">
                <a16:creationId xmlns:a16="http://schemas.microsoft.com/office/drawing/2014/main" id="{8C76123F-1F47-4656-877F-855231121E77}"/>
              </a:ext>
            </a:extLst>
          </p:cNvPr>
          <p:cNvSpPr txBox="1">
            <a:spLocks noChangeArrowheads="1"/>
          </p:cNvSpPr>
          <p:nvPr/>
        </p:nvSpPr>
        <p:spPr bwMode="auto">
          <a:xfrm>
            <a:off x="5303912" y="3661413"/>
            <a:ext cx="64563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solidFill>
                  <a:srgbClr val="0000FF"/>
                </a:solidFill>
                <a:latin typeface="微软雅黑" panose="020B0503020204020204" pitchFamily="34" charset="-122"/>
                <a:ea typeface="微软雅黑" panose="020B0503020204020204" pitchFamily="34" charset="-122"/>
              </a:rPr>
              <a:t>其染色体数目与正常果实一样吗？</a:t>
            </a:r>
          </a:p>
        </p:txBody>
      </p:sp>
      <p:sp>
        <p:nvSpPr>
          <p:cNvPr id="156691" name="WordArt 19">
            <a:extLst>
              <a:ext uri="{FF2B5EF4-FFF2-40B4-BE49-F238E27FC236}">
                <a16:creationId xmlns:a16="http://schemas.microsoft.com/office/drawing/2014/main" id="{401D4DF6-D4DB-46C7-87E2-97C2C176A33E}"/>
              </a:ext>
            </a:extLst>
          </p:cNvPr>
          <p:cNvSpPr>
            <a:spLocks noChangeArrowheads="1" noChangeShapeType="1" noTextEdit="1"/>
          </p:cNvSpPr>
          <p:nvPr/>
        </p:nvSpPr>
        <p:spPr bwMode="auto">
          <a:xfrm>
            <a:off x="5519936" y="4653136"/>
            <a:ext cx="4824413" cy="1223962"/>
          </a:xfrm>
          <a:prstGeom prst="rect">
            <a:avLst/>
          </a:prstGeom>
        </p:spPr>
        <p:txBody>
          <a:bodyPr wrap="none" fromWordArt="1">
            <a:scene3d>
              <a:camera prst="orthographicFront"/>
              <a:lightRig rig="threePt" dir="t"/>
            </a:scene3d>
            <a:sp3d extrusionH="57150">
              <a:bevelT w="38100" h="38100"/>
            </a:sp3d>
          </a:bodyPr>
          <a:lstStyle/>
          <a:p>
            <a:pPr algn="ctr" eaLnBrk="1" hangingPunct="1">
              <a:defRPr/>
            </a:pPr>
            <a:r>
              <a:rPr lang="zh-CN" altLang="en-US" sz="4000" b="1" kern="10" dirty="0">
                <a:ln w="9525">
                  <a:solidFill>
                    <a:srgbClr val="CC99FF"/>
                  </a:solidFill>
                  <a:round/>
                  <a:headEnd/>
                  <a:tailEnd/>
                </a:ln>
                <a:gradFill rotWithShape="0">
                  <a:gsLst>
                    <a:gs pos="0">
                      <a:srgbClr val="6600CC"/>
                    </a:gs>
                    <a:gs pos="100000">
                      <a:srgbClr val="CC00CC"/>
                    </a:gs>
                  </a:gsLst>
                  <a:lin ang="5400000" scaled="1"/>
                </a:gradFill>
                <a:latin typeface="微软雅黑" panose="020B0503020204020204" pitchFamily="34" charset="-122"/>
                <a:ea typeface="微软雅黑" panose="020B0503020204020204" pitchFamily="34" charset="-122"/>
              </a:rPr>
              <a:t>无籽西瓜是怎么来的？</a:t>
            </a:r>
          </a:p>
        </p:txBody>
      </p:sp>
    </p:spTree>
    <p:extLst>
      <p:ext uri="{BB962C8B-B14F-4D97-AF65-F5344CB8AC3E}">
        <p14:creationId xmlns:p14="http://schemas.microsoft.com/office/powerpoint/2010/main" val="3236919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6690"/>
                                        </p:tgtEl>
                                        <p:attrNameLst>
                                          <p:attrName>style.visibility</p:attrName>
                                        </p:attrNameLst>
                                      </p:cBhvr>
                                      <p:to>
                                        <p:strVal val="visible"/>
                                      </p:to>
                                    </p:set>
                                    <p:anim calcmode="lin" valueType="num">
                                      <p:cBhvr additive="base">
                                        <p:cTn id="7" dur="500" fill="hold"/>
                                        <p:tgtEl>
                                          <p:spTgt spid="156690"/>
                                        </p:tgtEl>
                                        <p:attrNameLst>
                                          <p:attrName>ppt_x</p:attrName>
                                        </p:attrNameLst>
                                      </p:cBhvr>
                                      <p:tavLst>
                                        <p:tav tm="0">
                                          <p:val>
                                            <p:strVal val="#ppt_x"/>
                                          </p:val>
                                        </p:tav>
                                        <p:tav tm="100000">
                                          <p:val>
                                            <p:strVal val="#ppt_x"/>
                                          </p:val>
                                        </p:tav>
                                      </p:tavLst>
                                    </p:anim>
                                    <p:anim calcmode="lin" valueType="num">
                                      <p:cBhvr additive="base">
                                        <p:cTn id="8" dur="500" fill="hold"/>
                                        <p:tgtEl>
                                          <p:spTgt spid="1566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6691"/>
                                        </p:tgtEl>
                                        <p:attrNameLst>
                                          <p:attrName>style.visibility</p:attrName>
                                        </p:attrNameLst>
                                      </p:cBhvr>
                                      <p:to>
                                        <p:strVal val="visible"/>
                                      </p:to>
                                    </p:set>
                                    <p:anim calcmode="lin" valueType="num">
                                      <p:cBhvr additive="base">
                                        <p:cTn id="13" dur="500" fill="hold"/>
                                        <p:tgtEl>
                                          <p:spTgt spid="156691"/>
                                        </p:tgtEl>
                                        <p:attrNameLst>
                                          <p:attrName>ppt_x</p:attrName>
                                        </p:attrNameLst>
                                      </p:cBhvr>
                                      <p:tavLst>
                                        <p:tav tm="0">
                                          <p:val>
                                            <p:strVal val="#ppt_x"/>
                                          </p:val>
                                        </p:tav>
                                        <p:tav tm="100000">
                                          <p:val>
                                            <p:strVal val="#ppt_x"/>
                                          </p:val>
                                        </p:tav>
                                      </p:tavLst>
                                    </p:anim>
                                    <p:anim calcmode="lin" valueType="num">
                                      <p:cBhvr additive="base">
                                        <p:cTn id="14" dur="500" fill="hold"/>
                                        <p:tgtEl>
                                          <p:spTgt spid="156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9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a:extLst>
              <a:ext uri="{FF2B5EF4-FFF2-40B4-BE49-F238E27FC236}">
                <a16:creationId xmlns:a16="http://schemas.microsoft.com/office/drawing/2014/main" id="{8AE370B2-00A7-49AA-94BF-FC610BE948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9151" y="0"/>
            <a:ext cx="59086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标注 2">
            <a:extLst>
              <a:ext uri="{FF2B5EF4-FFF2-40B4-BE49-F238E27FC236}">
                <a16:creationId xmlns:a16="http://schemas.microsoft.com/office/drawing/2014/main" id="{378EAA42-533F-42B4-9F83-8A9C023BA747}"/>
              </a:ext>
            </a:extLst>
          </p:cNvPr>
          <p:cNvSpPr/>
          <p:nvPr/>
        </p:nvSpPr>
        <p:spPr>
          <a:xfrm>
            <a:off x="2495600" y="260648"/>
            <a:ext cx="1512168" cy="576064"/>
          </a:xfrm>
          <a:prstGeom prst="wedgeRoundRectCallout">
            <a:avLst>
              <a:gd name="adj1" fmla="val 83700"/>
              <a:gd name="adj2" fmla="val 36819"/>
              <a:gd name="adj3" fmla="val 16667"/>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zh-CN" altLang="en-US" sz="2400" b="1" dirty="0">
                <a:solidFill>
                  <a:schemeClr val="tx1"/>
                </a:solidFill>
                <a:latin typeface="微软雅黑" panose="020B0503020204020204" pitchFamily="34" charset="-122"/>
                <a:ea typeface="微软雅黑" panose="020B0503020204020204" pitchFamily="34" charset="-122"/>
              </a:rPr>
              <a:t>秋水仙素</a:t>
            </a:r>
          </a:p>
        </p:txBody>
      </p:sp>
    </p:spTree>
    <p:extLst>
      <p:ext uri="{BB962C8B-B14F-4D97-AF65-F5344CB8AC3E}">
        <p14:creationId xmlns:p14="http://schemas.microsoft.com/office/powerpoint/2010/main" val="3943216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ic_140020">
            <a:extLst>
              <a:ext uri="{FF2B5EF4-FFF2-40B4-BE49-F238E27FC236}">
                <a16:creationId xmlns:a16="http://schemas.microsoft.com/office/drawing/2014/main" id="{8AC6FAD7-C3C2-4877-85A8-6E8438737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78" t="42551" r="5086" b="5075"/>
          <a:stretch>
            <a:fillRect/>
          </a:stretch>
        </p:blipFill>
        <p:spPr bwMode="auto">
          <a:xfrm>
            <a:off x="6023992" y="1088777"/>
            <a:ext cx="5691116" cy="468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3">
            <a:extLst>
              <a:ext uri="{FF2B5EF4-FFF2-40B4-BE49-F238E27FC236}">
                <a16:creationId xmlns:a16="http://schemas.microsoft.com/office/drawing/2014/main" id="{896E9269-5BE2-402E-95BD-5667A38CDEFB}"/>
              </a:ext>
            </a:extLst>
          </p:cNvPr>
          <p:cNvSpPr>
            <a:spLocks noGrp="1" noChangeArrowheads="1"/>
          </p:cNvSpPr>
          <p:nvPr>
            <p:ph type="title"/>
          </p:nvPr>
        </p:nvSpPr>
        <p:spPr bwMode="auto">
          <a:xfrm>
            <a:off x="911424" y="216941"/>
            <a:ext cx="8229600" cy="79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600" b="1" dirty="0"/>
              <a:t>探究：促进扦插枝条生根的最适浓度</a:t>
            </a:r>
          </a:p>
        </p:txBody>
      </p:sp>
      <p:sp>
        <p:nvSpPr>
          <p:cNvPr id="30724" name="Rectangle 4">
            <a:extLst>
              <a:ext uri="{FF2B5EF4-FFF2-40B4-BE49-F238E27FC236}">
                <a16:creationId xmlns:a16="http://schemas.microsoft.com/office/drawing/2014/main" id="{E97AF8E5-C24E-48A8-8F5A-6370325D50E2}"/>
              </a:ext>
            </a:extLst>
          </p:cNvPr>
          <p:cNvSpPr>
            <a:spLocks noGrp="1" noChangeArrowheads="1"/>
          </p:cNvSpPr>
          <p:nvPr>
            <p:ph type="body" idx="1"/>
          </p:nvPr>
        </p:nvSpPr>
        <p:spPr bwMode="auto">
          <a:xfrm>
            <a:off x="623392" y="2097087"/>
            <a:ext cx="5832475" cy="266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Arial" panose="020B0604020202020204" pitchFamily="34" charset="0"/>
              <a:buChar char="•"/>
            </a:pPr>
            <a:r>
              <a:rPr lang="zh-CN" altLang="en-US" sz="2800" dirty="0"/>
              <a:t>如何设计实验</a:t>
            </a:r>
            <a:r>
              <a:rPr lang="en-US" altLang="zh-CN" sz="2800" dirty="0"/>
              <a:t>?</a:t>
            </a:r>
          </a:p>
          <a:p>
            <a:pPr eaLnBrk="1" hangingPunct="1">
              <a:lnSpc>
                <a:spcPct val="150000"/>
              </a:lnSpc>
              <a:buFont typeface="Arial" panose="020B0604020202020204" pitchFamily="34" charset="0"/>
              <a:buChar char="•"/>
            </a:pPr>
            <a:r>
              <a:rPr lang="zh-CN" altLang="en-US" sz="2800" dirty="0"/>
              <a:t>要设置哪些浓度</a:t>
            </a:r>
            <a:r>
              <a:rPr lang="en-US" altLang="zh-CN" sz="2800" dirty="0"/>
              <a:t>?</a:t>
            </a:r>
          </a:p>
          <a:p>
            <a:pPr eaLnBrk="1" hangingPunct="1">
              <a:lnSpc>
                <a:spcPct val="150000"/>
              </a:lnSpc>
              <a:buFont typeface="Arial" panose="020B0604020202020204" pitchFamily="34" charset="0"/>
              <a:buChar char="•"/>
            </a:pPr>
            <a:r>
              <a:rPr lang="zh-CN" altLang="en-US" sz="2800" dirty="0"/>
              <a:t>如何才能得出</a:t>
            </a:r>
            <a:r>
              <a:rPr lang="zh-CN" altLang="en-US" sz="2800" dirty="0">
                <a:solidFill>
                  <a:srgbClr val="FF3300"/>
                </a:solidFill>
              </a:rPr>
              <a:t>准确</a:t>
            </a:r>
            <a:r>
              <a:rPr lang="zh-CN" altLang="en-US" sz="2800" dirty="0"/>
              <a:t>的最适浓度</a:t>
            </a:r>
            <a:r>
              <a:rPr lang="en-US" altLang="zh-CN" sz="2800" dirty="0"/>
              <a:t>?</a:t>
            </a:r>
          </a:p>
          <a:p>
            <a:pPr eaLnBrk="1" hangingPunct="1">
              <a:lnSpc>
                <a:spcPct val="150000"/>
              </a:lnSpc>
              <a:buFont typeface="Arial" panose="020B0604020202020204" pitchFamily="34" charset="0"/>
              <a:buChar char="•"/>
            </a:pPr>
            <a:r>
              <a:rPr lang="zh-CN" altLang="en-US" sz="2800" dirty="0"/>
              <a:t>设计表格记录结果，转换成图</a:t>
            </a:r>
          </a:p>
        </p:txBody>
      </p:sp>
    </p:spTree>
    <p:extLst>
      <p:ext uri="{BB962C8B-B14F-4D97-AF65-F5344CB8AC3E}">
        <p14:creationId xmlns:p14="http://schemas.microsoft.com/office/powerpoint/2010/main" val="149805247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8">
            <a:extLst>
              <a:ext uri="{FF2B5EF4-FFF2-40B4-BE49-F238E27FC236}">
                <a16:creationId xmlns:a16="http://schemas.microsoft.com/office/drawing/2014/main" id="{7C2B0D78-6EE4-46CA-8093-3FDDAA257DA9}"/>
              </a:ext>
            </a:extLst>
          </p:cNvPr>
          <p:cNvSpPr txBox="1">
            <a:spLocks noChangeArrowheads="1"/>
          </p:cNvSpPr>
          <p:nvPr>
            <p:custDataLst>
              <p:tags r:id="rId2"/>
            </p:custDataLst>
          </p:nvPr>
        </p:nvSpPr>
        <p:spPr bwMode="auto">
          <a:xfrm>
            <a:off x="1403185" y="1124744"/>
            <a:ext cx="7362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吲哚乙酸促进植物生长的主要原因是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1" name="文本框 9">
            <a:extLst>
              <a:ext uri="{FF2B5EF4-FFF2-40B4-BE49-F238E27FC236}">
                <a16:creationId xmlns:a16="http://schemas.microsoft.com/office/drawing/2014/main" id="{A92E9D61-15E7-4E49-99FC-D5EBF4349680}"/>
              </a:ext>
            </a:extLst>
          </p:cNvPr>
          <p:cNvSpPr txBox="1">
            <a:spLocks noChangeArrowheads="1"/>
          </p:cNvSpPr>
          <p:nvPr>
            <p:custDataLst>
              <p:tags r:id="rId3"/>
            </p:custDataLst>
          </p:nvPr>
        </p:nvSpPr>
        <p:spPr bwMode="auto">
          <a:xfrm>
            <a:off x="3143672" y="2204864"/>
            <a:ext cx="3463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促进光合作用</a:t>
            </a:r>
          </a:p>
        </p:txBody>
      </p:sp>
      <p:sp>
        <p:nvSpPr>
          <p:cNvPr id="11" name="椭圆 10">
            <a:extLst>
              <a:ext uri="{FF2B5EF4-FFF2-40B4-BE49-F238E27FC236}">
                <a16:creationId xmlns:a16="http://schemas.microsoft.com/office/drawing/2014/main" id="{C48A908C-FE91-4E8D-BADC-45238EAF8690}"/>
              </a:ext>
            </a:extLst>
          </p:cNvPr>
          <p:cNvSpPr>
            <a:spLocks noChangeAspect="1"/>
          </p:cNvSpPr>
          <p:nvPr>
            <p:custDataLst>
              <p:tags r:id="rId4"/>
            </p:custDataLst>
          </p:nvPr>
        </p:nvSpPr>
        <p:spPr>
          <a:xfrm>
            <a:off x="2429297" y="220850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3" name="文本框 11">
            <a:extLst>
              <a:ext uri="{FF2B5EF4-FFF2-40B4-BE49-F238E27FC236}">
                <a16:creationId xmlns:a16="http://schemas.microsoft.com/office/drawing/2014/main" id="{1814C599-3758-4208-AB2A-181482DE41FA}"/>
              </a:ext>
            </a:extLst>
          </p:cNvPr>
          <p:cNvSpPr txBox="1">
            <a:spLocks noChangeArrowheads="1"/>
          </p:cNvSpPr>
          <p:nvPr>
            <p:custDataLst>
              <p:tags r:id="rId5"/>
            </p:custDataLst>
          </p:nvPr>
        </p:nvSpPr>
        <p:spPr bwMode="auto">
          <a:xfrm>
            <a:off x="3143672" y="3062114"/>
            <a:ext cx="3463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促进呼吸作用</a:t>
            </a:r>
          </a:p>
        </p:txBody>
      </p:sp>
      <p:sp>
        <p:nvSpPr>
          <p:cNvPr id="13" name="椭圆 12">
            <a:extLst>
              <a:ext uri="{FF2B5EF4-FFF2-40B4-BE49-F238E27FC236}">
                <a16:creationId xmlns:a16="http://schemas.microsoft.com/office/drawing/2014/main" id="{7759DD17-2401-409A-BCB2-D99C957CBEFB}"/>
              </a:ext>
            </a:extLst>
          </p:cNvPr>
          <p:cNvSpPr>
            <a:spLocks noChangeAspect="1"/>
          </p:cNvSpPr>
          <p:nvPr>
            <p:custDataLst>
              <p:tags r:id="rId6"/>
            </p:custDataLst>
          </p:nvPr>
        </p:nvSpPr>
        <p:spPr>
          <a:xfrm>
            <a:off x="2429297" y="306575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5" name="文本框 13">
            <a:extLst>
              <a:ext uri="{FF2B5EF4-FFF2-40B4-BE49-F238E27FC236}">
                <a16:creationId xmlns:a16="http://schemas.microsoft.com/office/drawing/2014/main" id="{C315C1E0-8906-4332-833A-682510AB8FE5}"/>
              </a:ext>
            </a:extLst>
          </p:cNvPr>
          <p:cNvSpPr txBox="1">
            <a:spLocks noChangeArrowheads="1"/>
          </p:cNvSpPr>
          <p:nvPr>
            <p:custDataLst>
              <p:tags r:id="rId7"/>
            </p:custDataLst>
          </p:nvPr>
        </p:nvSpPr>
        <p:spPr bwMode="auto">
          <a:xfrm>
            <a:off x="3143672" y="3919364"/>
            <a:ext cx="3463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促进蒸腾作用</a:t>
            </a:r>
          </a:p>
        </p:txBody>
      </p:sp>
      <p:sp>
        <p:nvSpPr>
          <p:cNvPr id="15" name="椭圆 14">
            <a:extLst>
              <a:ext uri="{FF2B5EF4-FFF2-40B4-BE49-F238E27FC236}">
                <a16:creationId xmlns:a16="http://schemas.microsoft.com/office/drawing/2014/main" id="{03228266-07E3-4124-901A-AC54A46A20FD}"/>
              </a:ext>
            </a:extLst>
          </p:cNvPr>
          <p:cNvSpPr>
            <a:spLocks noChangeAspect="1"/>
          </p:cNvSpPr>
          <p:nvPr>
            <p:custDataLst>
              <p:tags r:id="rId8"/>
            </p:custDataLst>
          </p:nvPr>
        </p:nvSpPr>
        <p:spPr>
          <a:xfrm>
            <a:off x="2429297" y="392300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897" name="文本框 15">
            <a:extLst>
              <a:ext uri="{FF2B5EF4-FFF2-40B4-BE49-F238E27FC236}">
                <a16:creationId xmlns:a16="http://schemas.microsoft.com/office/drawing/2014/main" id="{708B120C-C71D-488C-ACC4-E21235CD54AF}"/>
              </a:ext>
            </a:extLst>
          </p:cNvPr>
          <p:cNvSpPr txBox="1">
            <a:spLocks noChangeArrowheads="1"/>
          </p:cNvSpPr>
          <p:nvPr>
            <p:custDataLst>
              <p:tags r:id="rId9"/>
            </p:custDataLst>
          </p:nvPr>
        </p:nvSpPr>
        <p:spPr bwMode="auto">
          <a:xfrm>
            <a:off x="3143672" y="4776614"/>
            <a:ext cx="3463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促进细胞伸长</a:t>
            </a:r>
          </a:p>
        </p:txBody>
      </p:sp>
      <p:sp>
        <p:nvSpPr>
          <p:cNvPr id="17" name="椭圆 16">
            <a:extLst>
              <a:ext uri="{FF2B5EF4-FFF2-40B4-BE49-F238E27FC236}">
                <a16:creationId xmlns:a16="http://schemas.microsoft.com/office/drawing/2014/main" id="{486F0340-0D97-45CD-97F3-2BF02AB8FB6B}"/>
              </a:ext>
            </a:extLst>
          </p:cNvPr>
          <p:cNvSpPr>
            <a:spLocks noChangeAspect="1"/>
          </p:cNvSpPr>
          <p:nvPr>
            <p:custDataLst>
              <p:tags r:id="rId10"/>
            </p:custDataLst>
          </p:nvPr>
        </p:nvSpPr>
        <p:spPr>
          <a:xfrm>
            <a:off x="2429297" y="478025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05CFA45E-7954-40FD-B65F-7CAB6DF78880}"/>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7900" name="组合 7">
            <a:extLst>
              <a:ext uri="{FF2B5EF4-FFF2-40B4-BE49-F238E27FC236}">
                <a16:creationId xmlns:a16="http://schemas.microsoft.com/office/drawing/2014/main" id="{FCF9F8D1-752D-42C7-968B-191146756DC4}"/>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1E91B785-5282-452F-A9C0-D3943FC7EDF3}"/>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4D36A755-5665-4857-8F77-FCC89ECD7ACE}"/>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7904" name="TypeText">
              <a:extLst>
                <a:ext uri="{FF2B5EF4-FFF2-40B4-BE49-F238E27FC236}">
                  <a16:creationId xmlns:a16="http://schemas.microsoft.com/office/drawing/2014/main" id="{A7F71364-A524-4855-882D-BCEFDDCA8D89}"/>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7905" name="TipText">
              <a:extLst>
                <a:ext uri="{FF2B5EF4-FFF2-40B4-BE49-F238E27FC236}">
                  <a16:creationId xmlns:a16="http://schemas.microsoft.com/office/drawing/2014/main" id="{652CC727-63FA-4D38-945B-4289B67EC7E6}"/>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7901" name="图片 2">
            <a:extLst>
              <a:ext uri="{FF2B5EF4-FFF2-40B4-BE49-F238E27FC236}">
                <a16:creationId xmlns:a16="http://schemas.microsoft.com/office/drawing/2014/main" id="{AA6B6FF9-61CB-4C52-8076-11BB19576569}"/>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89244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8">
            <a:extLst>
              <a:ext uri="{FF2B5EF4-FFF2-40B4-BE49-F238E27FC236}">
                <a16:creationId xmlns:a16="http://schemas.microsoft.com/office/drawing/2014/main" id="{23127A8C-FAB5-4CD0-A962-09A1AF0787BA}"/>
              </a:ext>
            </a:extLst>
          </p:cNvPr>
          <p:cNvSpPr txBox="1">
            <a:spLocks noChangeArrowheads="1"/>
          </p:cNvSpPr>
          <p:nvPr>
            <p:custDataLst>
              <p:tags r:id="rId2"/>
            </p:custDataLst>
          </p:nvPr>
        </p:nvSpPr>
        <p:spPr bwMode="auto">
          <a:xfrm>
            <a:off x="1271464" y="1444953"/>
            <a:ext cx="88567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下列各组激素中，与棉花落花、落叶无关的是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915" name="文本框 9">
            <a:extLst>
              <a:ext uri="{FF2B5EF4-FFF2-40B4-BE49-F238E27FC236}">
                <a16:creationId xmlns:a16="http://schemas.microsoft.com/office/drawing/2014/main" id="{E016D7F2-A204-433C-B874-4E76FCC7EACA}"/>
              </a:ext>
            </a:extLst>
          </p:cNvPr>
          <p:cNvSpPr txBox="1">
            <a:spLocks noChangeArrowheads="1"/>
          </p:cNvSpPr>
          <p:nvPr>
            <p:custDataLst>
              <p:tags r:id="rId3"/>
            </p:custDataLst>
          </p:nvPr>
        </p:nvSpPr>
        <p:spPr bwMode="auto">
          <a:xfrm>
            <a:off x="3287688" y="2420888"/>
            <a:ext cx="3678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生长素和赤霉素</a:t>
            </a:r>
          </a:p>
        </p:txBody>
      </p:sp>
      <p:sp>
        <p:nvSpPr>
          <p:cNvPr id="11" name="椭圆 10">
            <a:extLst>
              <a:ext uri="{FF2B5EF4-FFF2-40B4-BE49-F238E27FC236}">
                <a16:creationId xmlns:a16="http://schemas.microsoft.com/office/drawing/2014/main" id="{1861EB10-E6CD-45DB-AC52-4E70728B5256}"/>
              </a:ext>
            </a:extLst>
          </p:cNvPr>
          <p:cNvSpPr>
            <a:spLocks noChangeAspect="1"/>
          </p:cNvSpPr>
          <p:nvPr>
            <p:custDataLst>
              <p:tags r:id="rId4"/>
            </p:custDataLst>
          </p:nvPr>
        </p:nvSpPr>
        <p:spPr>
          <a:xfrm>
            <a:off x="2573314" y="242452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917" name="文本框 11">
            <a:extLst>
              <a:ext uri="{FF2B5EF4-FFF2-40B4-BE49-F238E27FC236}">
                <a16:creationId xmlns:a16="http://schemas.microsoft.com/office/drawing/2014/main" id="{5952ADCB-E22C-4DE2-B5CD-B207649C97AD}"/>
              </a:ext>
            </a:extLst>
          </p:cNvPr>
          <p:cNvSpPr txBox="1">
            <a:spLocks noChangeArrowheads="1"/>
          </p:cNvSpPr>
          <p:nvPr>
            <p:custDataLst>
              <p:tags r:id="rId5"/>
            </p:custDataLst>
          </p:nvPr>
        </p:nvSpPr>
        <p:spPr bwMode="auto">
          <a:xfrm>
            <a:off x="3287689" y="3278138"/>
            <a:ext cx="46154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赤霉素和细胞分裂素</a:t>
            </a:r>
          </a:p>
        </p:txBody>
      </p:sp>
      <p:sp>
        <p:nvSpPr>
          <p:cNvPr id="13" name="椭圆 12">
            <a:extLst>
              <a:ext uri="{FF2B5EF4-FFF2-40B4-BE49-F238E27FC236}">
                <a16:creationId xmlns:a16="http://schemas.microsoft.com/office/drawing/2014/main" id="{CD86E656-B8A6-43FB-9DD2-66C37D0E558A}"/>
              </a:ext>
            </a:extLst>
          </p:cNvPr>
          <p:cNvSpPr>
            <a:spLocks noChangeAspect="1"/>
          </p:cNvSpPr>
          <p:nvPr>
            <p:custDataLst>
              <p:tags r:id="rId6"/>
            </p:custDataLst>
          </p:nvPr>
        </p:nvSpPr>
        <p:spPr>
          <a:xfrm>
            <a:off x="2573314" y="328177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919" name="文本框 13">
            <a:extLst>
              <a:ext uri="{FF2B5EF4-FFF2-40B4-BE49-F238E27FC236}">
                <a16:creationId xmlns:a16="http://schemas.microsoft.com/office/drawing/2014/main" id="{41E2765F-2A3B-495C-B4E8-862771B3C08B}"/>
              </a:ext>
            </a:extLst>
          </p:cNvPr>
          <p:cNvSpPr txBox="1">
            <a:spLocks noChangeArrowheads="1"/>
          </p:cNvSpPr>
          <p:nvPr>
            <p:custDataLst>
              <p:tags r:id="rId7"/>
            </p:custDataLst>
          </p:nvPr>
        </p:nvSpPr>
        <p:spPr bwMode="auto">
          <a:xfrm>
            <a:off x="3287688" y="4135388"/>
            <a:ext cx="36783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生长素和脱落酸</a:t>
            </a:r>
          </a:p>
        </p:txBody>
      </p:sp>
      <p:sp>
        <p:nvSpPr>
          <p:cNvPr id="15" name="椭圆 14">
            <a:extLst>
              <a:ext uri="{FF2B5EF4-FFF2-40B4-BE49-F238E27FC236}">
                <a16:creationId xmlns:a16="http://schemas.microsoft.com/office/drawing/2014/main" id="{3D063542-EAC4-425E-8A6F-63D7FFB563D6}"/>
              </a:ext>
            </a:extLst>
          </p:cNvPr>
          <p:cNvSpPr>
            <a:spLocks noChangeAspect="1"/>
          </p:cNvSpPr>
          <p:nvPr>
            <p:custDataLst>
              <p:tags r:id="rId8"/>
            </p:custDataLst>
          </p:nvPr>
        </p:nvSpPr>
        <p:spPr>
          <a:xfrm>
            <a:off x="2573314" y="413902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921" name="文本框 15">
            <a:extLst>
              <a:ext uri="{FF2B5EF4-FFF2-40B4-BE49-F238E27FC236}">
                <a16:creationId xmlns:a16="http://schemas.microsoft.com/office/drawing/2014/main" id="{5C40169D-8612-49D5-8AC0-834239F5C51C}"/>
              </a:ext>
            </a:extLst>
          </p:cNvPr>
          <p:cNvSpPr txBox="1">
            <a:spLocks noChangeArrowheads="1"/>
          </p:cNvSpPr>
          <p:nvPr>
            <p:custDataLst>
              <p:tags r:id="rId9"/>
            </p:custDataLst>
          </p:nvPr>
        </p:nvSpPr>
        <p:spPr bwMode="auto">
          <a:xfrm>
            <a:off x="3287688" y="4992638"/>
            <a:ext cx="3209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赤霉素和乙烯</a:t>
            </a:r>
          </a:p>
        </p:txBody>
      </p:sp>
      <p:sp>
        <p:nvSpPr>
          <p:cNvPr id="17" name="椭圆 16">
            <a:extLst>
              <a:ext uri="{FF2B5EF4-FFF2-40B4-BE49-F238E27FC236}">
                <a16:creationId xmlns:a16="http://schemas.microsoft.com/office/drawing/2014/main" id="{85D2FE28-709E-4849-BCE0-BCD3BC0C12EC}"/>
              </a:ext>
            </a:extLst>
          </p:cNvPr>
          <p:cNvSpPr>
            <a:spLocks noChangeAspect="1"/>
          </p:cNvSpPr>
          <p:nvPr>
            <p:custDataLst>
              <p:tags r:id="rId10"/>
            </p:custDataLst>
          </p:nvPr>
        </p:nvSpPr>
        <p:spPr>
          <a:xfrm>
            <a:off x="2573314" y="499627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44B20B1A-6678-4C2A-B831-1605020FB996}"/>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8924" name="组合 7">
            <a:extLst>
              <a:ext uri="{FF2B5EF4-FFF2-40B4-BE49-F238E27FC236}">
                <a16:creationId xmlns:a16="http://schemas.microsoft.com/office/drawing/2014/main" id="{10D1C8EC-95EC-4D1B-85B6-A0F807ABD480}"/>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ADE5E9AF-BE1D-4B6C-972D-E1B1DD80D476}"/>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A57D9AA4-559F-43FC-A988-94F6A45E70D9}"/>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8928" name="TypeText">
              <a:extLst>
                <a:ext uri="{FF2B5EF4-FFF2-40B4-BE49-F238E27FC236}">
                  <a16:creationId xmlns:a16="http://schemas.microsoft.com/office/drawing/2014/main" id="{6DA096B2-6103-4069-B9FF-F6E691043EBE}"/>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8929" name="TipText">
              <a:extLst>
                <a:ext uri="{FF2B5EF4-FFF2-40B4-BE49-F238E27FC236}">
                  <a16:creationId xmlns:a16="http://schemas.microsoft.com/office/drawing/2014/main" id="{F14D7229-0793-467E-829F-78B665D5BF03}"/>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8925" name="图片 2">
            <a:extLst>
              <a:ext uri="{FF2B5EF4-FFF2-40B4-BE49-F238E27FC236}">
                <a16:creationId xmlns:a16="http://schemas.microsoft.com/office/drawing/2014/main" id="{2428C992-20CE-4196-8380-DB8D5663E273}"/>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52629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8">
            <a:extLst>
              <a:ext uri="{FF2B5EF4-FFF2-40B4-BE49-F238E27FC236}">
                <a16:creationId xmlns:a16="http://schemas.microsoft.com/office/drawing/2014/main" id="{B55985C3-CD54-4AC2-94CB-C090ED8B7193}"/>
              </a:ext>
            </a:extLst>
          </p:cNvPr>
          <p:cNvSpPr txBox="1">
            <a:spLocks noChangeArrowheads="1"/>
          </p:cNvSpPr>
          <p:nvPr>
            <p:custDataLst>
              <p:tags r:id="rId2"/>
            </p:custDataLst>
          </p:nvPr>
        </p:nvSpPr>
        <p:spPr bwMode="auto">
          <a:xfrm>
            <a:off x="1271464" y="941399"/>
            <a:ext cx="8913936"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生长素类似物</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2,4-D</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等在农业生产上的应用较广泛，但不可用于</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939" name="文本框 9">
            <a:extLst>
              <a:ext uri="{FF2B5EF4-FFF2-40B4-BE49-F238E27FC236}">
                <a16:creationId xmlns:a16="http://schemas.microsoft.com/office/drawing/2014/main" id="{0928C521-4A37-4428-9359-E869E4CC3497}"/>
              </a:ext>
            </a:extLst>
          </p:cNvPr>
          <p:cNvSpPr txBox="1">
            <a:spLocks noChangeArrowheads="1"/>
          </p:cNvSpPr>
          <p:nvPr>
            <p:custDataLst>
              <p:tags r:id="rId3"/>
            </p:custDataLst>
          </p:nvPr>
        </p:nvSpPr>
        <p:spPr bwMode="auto">
          <a:xfrm>
            <a:off x="3359696" y="2566526"/>
            <a:ext cx="23111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单性结实</a:t>
            </a:r>
          </a:p>
        </p:txBody>
      </p:sp>
      <p:sp>
        <p:nvSpPr>
          <p:cNvPr id="11" name="椭圆 10">
            <a:extLst>
              <a:ext uri="{FF2B5EF4-FFF2-40B4-BE49-F238E27FC236}">
                <a16:creationId xmlns:a16="http://schemas.microsoft.com/office/drawing/2014/main" id="{311FB0EE-C8B1-455A-86BD-5FBFE0DD679E}"/>
              </a:ext>
            </a:extLst>
          </p:cNvPr>
          <p:cNvSpPr>
            <a:spLocks noChangeAspect="1"/>
          </p:cNvSpPr>
          <p:nvPr>
            <p:custDataLst>
              <p:tags r:id="rId4"/>
            </p:custDataLst>
          </p:nvPr>
        </p:nvSpPr>
        <p:spPr>
          <a:xfrm>
            <a:off x="2645321" y="257016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941" name="文本框 11">
            <a:extLst>
              <a:ext uri="{FF2B5EF4-FFF2-40B4-BE49-F238E27FC236}">
                <a16:creationId xmlns:a16="http://schemas.microsoft.com/office/drawing/2014/main" id="{2352A863-3AAA-4EE2-BB23-D9DD37EBACCA}"/>
              </a:ext>
            </a:extLst>
          </p:cNvPr>
          <p:cNvSpPr txBox="1">
            <a:spLocks noChangeArrowheads="1"/>
          </p:cNvSpPr>
          <p:nvPr>
            <p:custDataLst>
              <p:tags r:id="rId5"/>
            </p:custDataLst>
          </p:nvPr>
        </p:nvSpPr>
        <p:spPr bwMode="auto">
          <a:xfrm>
            <a:off x="3359696" y="3423776"/>
            <a:ext cx="23111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作除草剂</a:t>
            </a:r>
          </a:p>
        </p:txBody>
      </p:sp>
      <p:sp>
        <p:nvSpPr>
          <p:cNvPr id="13" name="椭圆 12">
            <a:extLst>
              <a:ext uri="{FF2B5EF4-FFF2-40B4-BE49-F238E27FC236}">
                <a16:creationId xmlns:a16="http://schemas.microsoft.com/office/drawing/2014/main" id="{D257CCF8-C7D7-4E1A-805C-3895AEC78C6A}"/>
              </a:ext>
            </a:extLst>
          </p:cNvPr>
          <p:cNvSpPr>
            <a:spLocks noChangeAspect="1"/>
          </p:cNvSpPr>
          <p:nvPr>
            <p:custDataLst>
              <p:tags r:id="rId6"/>
            </p:custDataLst>
          </p:nvPr>
        </p:nvSpPr>
        <p:spPr>
          <a:xfrm>
            <a:off x="2645321" y="342741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943" name="文本框 13">
            <a:extLst>
              <a:ext uri="{FF2B5EF4-FFF2-40B4-BE49-F238E27FC236}">
                <a16:creationId xmlns:a16="http://schemas.microsoft.com/office/drawing/2014/main" id="{4F300211-6125-4E89-8BB8-07006C90B997}"/>
              </a:ext>
            </a:extLst>
          </p:cNvPr>
          <p:cNvSpPr txBox="1">
            <a:spLocks noChangeArrowheads="1"/>
          </p:cNvSpPr>
          <p:nvPr>
            <p:custDataLst>
              <p:tags r:id="rId7"/>
            </p:custDataLst>
          </p:nvPr>
        </p:nvSpPr>
        <p:spPr bwMode="auto">
          <a:xfrm>
            <a:off x="3359696" y="4281026"/>
            <a:ext cx="42168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促进扦插枝条生根</a:t>
            </a:r>
          </a:p>
        </p:txBody>
      </p:sp>
      <p:sp>
        <p:nvSpPr>
          <p:cNvPr id="15" name="椭圆 14">
            <a:extLst>
              <a:ext uri="{FF2B5EF4-FFF2-40B4-BE49-F238E27FC236}">
                <a16:creationId xmlns:a16="http://schemas.microsoft.com/office/drawing/2014/main" id="{B0341CDD-0C42-4FF0-BC4D-04B303E3D860}"/>
              </a:ext>
            </a:extLst>
          </p:cNvPr>
          <p:cNvSpPr>
            <a:spLocks noChangeAspect="1"/>
          </p:cNvSpPr>
          <p:nvPr>
            <p:custDataLst>
              <p:tags r:id="rId8"/>
            </p:custDataLst>
          </p:nvPr>
        </p:nvSpPr>
        <p:spPr>
          <a:xfrm>
            <a:off x="2645321" y="4284667"/>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945" name="文本框 15">
            <a:extLst>
              <a:ext uri="{FF2B5EF4-FFF2-40B4-BE49-F238E27FC236}">
                <a16:creationId xmlns:a16="http://schemas.microsoft.com/office/drawing/2014/main" id="{39E508B3-76DB-4950-953C-10CE50E902C6}"/>
              </a:ext>
            </a:extLst>
          </p:cNvPr>
          <p:cNvSpPr txBox="1">
            <a:spLocks noChangeArrowheads="1"/>
          </p:cNvSpPr>
          <p:nvPr>
            <p:custDataLst>
              <p:tags r:id="rId9"/>
            </p:custDataLst>
          </p:nvPr>
        </p:nvSpPr>
        <p:spPr bwMode="auto">
          <a:xfrm>
            <a:off x="3359695" y="5138276"/>
            <a:ext cx="3264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解除顶端优势</a:t>
            </a:r>
          </a:p>
        </p:txBody>
      </p:sp>
      <p:sp>
        <p:nvSpPr>
          <p:cNvPr id="17" name="椭圆 16">
            <a:extLst>
              <a:ext uri="{FF2B5EF4-FFF2-40B4-BE49-F238E27FC236}">
                <a16:creationId xmlns:a16="http://schemas.microsoft.com/office/drawing/2014/main" id="{672B1203-6433-4BA6-8C53-41081FAD3F78}"/>
              </a:ext>
            </a:extLst>
          </p:cNvPr>
          <p:cNvSpPr>
            <a:spLocks noChangeAspect="1"/>
          </p:cNvSpPr>
          <p:nvPr>
            <p:custDataLst>
              <p:tags r:id="rId10"/>
            </p:custDataLst>
          </p:nvPr>
        </p:nvSpPr>
        <p:spPr>
          <a:xfrm>
            <a:off x="2645321" y="5141917"/>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54B2A5CF-74F0-464C-9816-C460E6E68874}"/>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39948" name="组合 7">
            <a:extLst>
              <a:ext uri="{FF2B5EF4-FFF2-40B4-BE49-F238E27FC236}">
                <a16:creationId xmlns:a16="http://schemas.microsoft.com/office/drawing/2014/main" id="{E6EC7212-D0F9-4220-80BE-1F087F17CF2A}"/>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B2BD08CA-FC45-4B51-AB66-D3782A342D57}"/>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097FD964-76FD-4708-9C5F-4639D577DECB}"/>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9952" name="TypeText">
              <a:extLst>
                <a:ext uri="{FF2B5EF4-FFF2-40B4-BE49-F238E27FC236}">
                  <a16:creationId xmlns:a16="http://schemas.microsoft.com/office/drawing/2014/main" id="{9EA79DDF-54FB-486C-BA86-0F21EBCC7852}"/>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39953" name="TipText">
              <a:extLst>
                <a:ext uri="{FF2B5EF4-FFF2-40B4-BE49-F238E27FC236}">
                  <a16:creationId xmlns:a16="http://schemas.microsoft.com/office/drawing/2014/main" id="{6E74E15F-33C9-4EE8-977A-075C687CC18A}"/>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9949" name="图片 2">
            <a:extLst>
              <a:ext uri="{FF2B5EF4-FFF2-40B4-BE49-F238E27FC236}">
                <a16:creationId xmlns:a16="http://schemas.microsoft.com/office/drawing/2014/main" id="{28694DC2-1B02-4578-9023-0CCA5AF3DE01}"/>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94933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文本框 8">
            <a:extLst>
              <a:ext uri="{FF2B5EF4-FFF2-40B4-BE49-F238E27FC236}">
                <a16:creationId xmlns:a16="http://schemas.microsoft.com/office/drawing/2014/main" id="{B1DBF734-301C-47FD-B7A9-632291F058AF}"/>
              </a:ext>
            </a:extLst>
          </p:cNvPr>
          <p:cNvSpPr txBox="1">
            <a:spLocks noChangeArrowheads="1"/>
          </p:cNvSpPr>
          <p:nvPr>
            <p:custDataLst>
              <p:tags r:id="rId2"/>
            </p:custDataLst>
          </p:nvPr>
        </p:nvSpPr>
        <p:spPr bwMode="auto">
          <a:xfrm>
            <a:off x="1091444" y="1061171"/>
            <a:ext cx="10009112"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50000"/>
              </a:lnSpc>
              <a:spcBef>
                <a:spcPts val="60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温室栽培的茄果类蔬菜</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因花粉发育不良，影响传粉受精，如果要保证产量，可采用的补救方法是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 </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提示：要得到果实</a:t>
            </a:r>
          </a:p>
        </p:txBody>
      </p:sp>
      <p:sp>
        <p:nvSpPr>
          <p:cNvPr id="40963" name="文本框 9">
            <a:extLst>
              <a:ext uri="{FF2B5EF4-FFF2-40B4-BE49-F238E27FC236}">
                <a16:creationId xmlns:a16="http://schemas.microsoft.com/office/drawing/2014/main" id="{1C9982B3-C6BF-4F20-89B6-632F1067F381}"/>
              </a:ext>
            </a:extLst>
          </p:cNvPr>
          <p:cNvSpPr txBox="1">
            <a:spLocks noChangeArrowheads="1"/>
          </p:cNvSpPr>
          <p:nvPr>
            <p:custDataLst>
              <p:tags r:id="rId3"/>
            </p:custDataLst>
          </p:nvPr>
        </p:nvSpPr>
        <p:spPr bwMode="auto">
          <a:xfrm>
            <a:off x="3380855" y="2726178"/>
            <a:ext cx="2386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喷洒</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N</a:t>
            </a: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肥</a:t>
            </a:r>
          </a:p>
        </p:txBody>
      </p:sp>
      <p:sp>
        <p:nvSpPr>
          <p:cNvPr id="11" name="椭圆 10">
            <a:extLst>
              <a:ext uri="{FF2B5EF4-FFF2-40B4-BE49-F238E27FC236}">
                <a16:creationId xmlns:a16="http://schemas.microsoft.com/office/drawing/2014/main" id="{48B04DD6-8466-4D0D-BAF2-8D7831B15624}"/>
              </a:ext>
            </a:extLst>
          </p:cNvPr>
          <p:cNvSpPr>
            <a:spLocks noChangeAspect="1"/>
          </p:cNvSpPr>
          <p:nvPr>
            <p:custDataLst>
              <p:tags r:id="rId4"/>
            </p:custDataLst>
          </p:nvPr>
        </p:nvSpPr>
        <p:spPr>
          <a:xfrm>
            <a:off x="2666479" y="272981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965" name="文本框 11">
            <a:extLst>
              <a:ext uri="{FF2B5EF4-FFF2-40B4-BE49-F238E27FC236}">
                <a16:creationId xmlns:a16="http://schemas.microsoft.com/office/drawing/2014/main" id="{925E1BAB-5F35-41EF-B461-FDA034C01D7E}"/>
              </a:ext>
            </a:extLst>
          </p:cNvPr>
          <p:cNvSpPr txBox="1">
            <a:spLocks noChangeArrowheads="1"/>
          </p:cNvSpPr>
          <p:nvPr>
            <p:custDataLst>
              <p:tags r:id="rId5"/>
            </p:custDataLst>
          </p:nvPr>
        </p:nvSpPr>
        <p:spPr bwMode="auto">
          <a:xfrm>
            <a:off x="3380854" y="3583428"/>
            <a:ext cx="3535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提高</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CO</a:t>
            </a:r>
            <a:r>
              <a:rPr kumimoji="0" lang="en-US" altLang="zh-CN" sz="2800" b="1" i="0" u="none" strike="noStrike" kern="120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浓度</a:t>
            </a:r>
          </a:p>
        </p:txBody>
      </p:sp>
      <p:sp>
        <p:nvSpPr>
          <p:cNvPr id="13" name="椭圆 12">
            <a:extLst>
              <a:ext uri="{FF2B5EF4-FFF2-40B4-BE49-F238E27FC236}">
                <a16:creationId xmlns:a16="http://schemas.microsoft.com/office/drawing/2014/main" id="{3900ED58-C961-4BE9-AAB1-BFD4DE7D95C5}"/>
              </a:ext>
            </a:extLst>
          </p:cNvPr>
          <p:cNvSpPr>
            <a:spLocks noChangeAspect="1"/>
          </p:cNvSpPr>
          <p:nvPr>
            <p:custDataLst>
              <p:tags r:id="rId6"/>
            </p:custDataLst>
          </p:nvPr>
        </p:nvSpPr>
        <p:spPr>
          <a:xfrm>
            <a:off x="2666479" y="358706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967" name="文本框 13">
            <a:extLst>
              <a:ext uri="{FF2B5EF4-FFF2-40B4-BE49-F238E27FC236}">
                <a16:creationId xmlns:a16="http://schemas.microsoft.com/office/drawing/2014/main" id="{1B293452-9503-4352-8413-2B95EC978DDC}"/>
              </a:ext>
            </a:extLst>
          </p:cNvPr>
          <p:cNvSpPr txBox="1">
            <a:spLocks noChangeArrowheads="1"/>
          </p:cNvSpPr>
          <p:nvPr>
            <p:custDataLst>
              <p:tags r:id="rId7"/>
            </p:custDataLst>
          </p:nvPr>
        </p:nvSpPr>
        <p:spPr bwMode="auto">
          <a:xfrm>
            <a:off x="3380853" y="4440678"/>
            <a:ext cx="2283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喷洒</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a:t>
            </a: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肥</a:t>
            </a:r>
          </a:p>
        </p:txBody>
      </p:sp>
      <p:sp>
        <p:nvSpPr>
          <p:cNvPr id="15" name="椭圆 14">
            <a:extLst>
              <a:ext uri="{FF2B5EF4-FFF2-40B4-BE49-F238E27FC236}">
                <a16:creationId xmlns:a16="http://schemas.microsoft.com/office/drawing/2014/main" id="{124D4B90-AED1-43AF-94BD-53C888A87B8E}"/>
              </a:ext>
            </a:extLst>
          </p:cNvPr>
          <p:cNvSpPr>
            <a:spLocks noChangeAspect="1"/>
          </p:cNvSpPr>
          <p:nvPr>
            <p:custDataLst>
              <p:tags r:id="rId8"/>
            </p:custDataLst>
          </p:nvPr>
        </p:nvSpPr>
        <p:spPr>
          <a:xfrm>
            <a:off x="2666479" y="444431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969" name="文本框 15">
            <a:extLst>
              <a:ext uri="{FF2B5EF4-FFF2-40B4-BE49-F238E27FC236}">
                <a16:creationId xmlns:a16="http://schemas.microsoft.com/office/drawing/2014/main" id="{5EBC6FB4-37BA-4408-BEE6-613F77DB122C}"/>
              </a:ext>
            </a:extLst>
          </p:cNvPr>
          <p:cNvSpPr txBox="1">
            <a:spLocks noChangeArrowheads="1"/>
          </p:cNvSpPr>
          <p:nvPr>
            <p:custDataLst>
              <p:tags r:id="rId9"/>
            </p:custDataLst>
          </p:nvPr>
        </p:nvSpPr>
        <p:spPr bwMode="auto">
          <a:xfrm>
            <a:off x="3380854" y="5297927"/>
            <a:ext cx="40174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喷洒生长素似物</a:t>
            </a:r>
          </a:p>
        </p:txBody>
      </p:sp>
      <p:sp>
        <p:nvSpPr>
          <p:cNvPr id="17" name="椭圆 16">
            <a:extLst>
              <a:ext uri="{FF2B5EF4-FFF2-40B4-BE49-F238E27FC236}">
                <a16:creationId xmlns:a16="http://schemas.microsoft.com/office/drawing/2014/main" id="{5248E1D0-1779-49A3-8A27-2600338E81E8}"/>
              </a:ext>
            </a:extLst>
          </p:cNvPr>
          <p:cNvSpPr>
            <a:spLocks noChangeAspect="1"/>
          </p:cNvSpPr>
          <p:nvPr>
            <p:custDataLst>
              <p:tags r:id="rId10"/>
            </p:custDataLst>
          </p:nvPr>
        </p:nvSpPr>
        <p:spPr>
          <a:xfrm>
            <a:off x="2666479" y="5301568"/>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3C80570F-AE9E-4456-8D71-C8B2A0344098}"/>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40972" name="组合 7">
            <a:extLst>
              <a:ext uri="{FF2B5EF4-FFF2-40B4-BE49-F238E27FC236}">
                <a16:creationId xmlns:a16="http://schemas.microsoft.com/office/drawing/2014/main" id="{4330E603-0E10-4E35-B6EB-CC13359FFE7C}"/>
              </a:ext>
            </a:extLst>
          </p:cNvPr>
          <p:cNvGrpSpPr>
            <a:grpSpLocks/>
          </p:cNvGrpSpPr>
          <p:nvPr>
            <p:custDataLst>
              <p:tags r:id="rId12"/>
            </p:custDataLst>
          </p:nvPr>
        </p:nvGrpSpPr>
        <p:grpSpPr bwMode="auto">
          <a:xfrm>
            <a:off x="0" y="0"/>
            <a:ext cx="9144000" cy="635000"/>
            <a:chOff x="-1524000" y="0"/>
            <a:chExt cx="9144000" cy="635000"/>
          </a:xfrm>
        </p:grpSpPr>
        <p:sp>
          <p:nvSpPr>
            <p:cNvPr id="4" name="TitleBackground">
              <a:extLst>
                <a:ext uri="{FF2B5EF4-FFF2-40B4-BE49-F238E27FC236}">
                  <a16:creationId xmlns:a16="http://schemas.microsoft.com/office/drawing/2014/main" id="{7A59CE6E-C7B3-4361-BA69-F437E34D0E7A}"/>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C53F55ED-3664-4896-9DEF-C8B836F484B5}"/>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0976" name="TypeText">
              <a:extLst>
                <a:ext uri="{FF2B5EF4-FFF2-40B4-BE49-F238E27FC236}">
                  <a16:creationId xmlns:a16="http://schemas.microsoft.com/office/drawing/2014/main" id="{4A79F2CE-ACB0-405F-8B4C-3FCBFEAFA27E}"/>
                </a:ext>
              </a:extLst>
            </p:cNvPr>
            <p:cNvSpPr txBox="1">
              <a:spLocks noChangeArrowheads="1"/>
            </p:cNvSpPr>
            <p:nvPr>
              <p:custDataLst>
                <p:tags r:id="rId16"/>
              </p:custDataLst>
            </p:nvPr>
          </p:nvSpPr>
          <p:spPr bwMode="auto">
            <a:xfrm>
              <a:off x="-1270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40977" name="TipText">
              <a:extLst>
                <a:ext uri="{FF2B5EF4-FFF2-40B4-BE49-F238E27FC236}">
                  <a16:creationId xmlns:a16="http://schemas.microsoft.com/office/drawing/2014/main" id="{AB293E03-41E4-444E-A868-A8D3B5D71FC0}"/>
                </a:ext>
              </a:extLst>
            </p:cNvPr>
            <p:cNvSpPr txBox="1">
              <a:spLocks noChangeArrowheads="1"/>
            </p:cNvSpPr>
            <p:nvPr>
              <p:custDataLst>
                <p:tags r:id="rId17"/>
              </p:custDataLst>
            </p:nvPr>
          </p:nvSpPr>
          <p:spPr bwMode="auto">
            <a:xfrm>
              <a:off x="1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40973" name="图片 2">
            <a:extLst>
              <a:ext uri="{FF2B5EF4-FFF2-40B4-BE49-F238E27FC236}">
                <a16:creationId xmlns:a16="http://schemas.microsoft.com/office/drawing/2014/main" id="{18540EA7-7DC5-498D-A592-DCF4E1AE6C58}"/>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06326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8">
            <a:extLst>
              <a:ext uri="{FF2B5EF4-FFF2-40B4-BE49-F238E27FC236}">
                <a16:creationId xmlns:a16="http://schemas.microsoft.com/office/drawing/2014/main" id="{F1ABB3D1-8919-49F2-9CFC-1A8F2BF87975}"/>
              </a:ext>
            </a:extLst>
          </p:cNvPr>
          <p:cNvSpPr txBox="1">
            <a:spLocks noChangeArrowheads="1"/>
          </p:cNvSpPr>
          <p:nvPr>
            <p:custDataLst>
              <p:tags r:id="rId2"/>
            </p:custDataLst>
          </p:nvPr>
        </p:nvSpPr>
        <p:spPr bwMode="auto">
          <a:xfrm>
            <a:off x="1199456" y="1081490"/>
            <a:ext cx="10153128"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50000"/>
              </a:lnSpc>
              <a:spcBef>
                <a:spcPts val="60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 </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大田里的油菜在盛花期由于几场大雨影响了正常授粉，为了防止减产，可采取的补救措施是</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    </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提示：要得到种子</a:t>
            </a:r>
          </a:p>
        </p:txBody>
      </p:sp>
      <p:sp>
        <p:nvSpPr>
          <p:cNvPr id="41987" name="文本框 9">
            <a:extLst>
              <a:ext uri="{FF2B5EF4-FFF2-40B4-BE49-F238E27FC236}">
                <a16:creationId xmlns:a16="http://schemas.microsoft.com/office/drawing/2014/main" id="{28D57608-5E6C-46B8-A571-68CD29D43FD7}"/>
              </a:ext>
            </a:extLst>
          </p:cNvPr>
          <p:cNvSpPr txBox="1">
            <a:spLocks noChangeArrowheads="1"/>
          </p:cNvSpPr>
          <p:nvPr>
            <p:custDataLst>
              <p:tags r:id="rId3"/>
            </p:custDataLst>
          </p:nvPr>
        </p:nvSpPr>
        <p:spPr bwMode="auto">
          <a:xfrm>
            <a:off x="3352800" y="2845922"/>
            <a:ext cx="21277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喷施硼肥</a:t>
            </a:r>
          </a:p>
        </p:txBody>
      </p:sp>
      <p:sp>
        <p:nvSpPr>
          <p:cNvPr id="11" name="椭圆 10">
            <a:extLst>
              <a:ext uri="{FF2B5EF4-FFF2-40B4-BE49-F238E27FC236}">
                <a16:creationId xmlns:a16="http://schemas.microsoft.com/office/drawing/2014/main" id="{6C799473-C53A-4369-BFA0-79696B40D6EC}"/>
              </a:ext>
            </a:extLst>
          </p:cNvPr>
          <p:cNvSpPr>
            <a:spLocks noChangeAspect="1"/>
          </p:cNvSpPr>
          <p:nvPr>
            <p:custDataLst>
              <p:tags r:id="rId4"/>
            </p:custDataLst>
          </p:nvPr>
        </p:nvSpPr>
        <p:spPr>
          <a:xfrm>
            <a:off x="2638425" y="28495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989" name="文本框 11">
            <a:extLst>
              <a:ext uri="{FF2B5EF4-FFF2-40B4-BE49-F238E27FC236}">
                <a16:creationId xmlns:a16="http://schemas.microsoft.com/office/drawing/2014/main" id="{EFC968AC-08A6-49CF-9479-2DEB49AEB49E}"/>
              </a:ext>
            </a:extLst>
          </p:cNvPr>
          <p:cNvSpPr txBox="1">
            <a:spLocks noChangeArrowheads="1"/>
          </p:cNvSpPr>
          <p:nvPr>
            <p:custDataLst>
              <p:tags r:id="rId5"/>
            </p:custDataLst>
          </p:nvPr>
        </p:nvSpPr>
        <p:spPr bwMode="auto">
          <a:xfrm>
            <a:off x="3352800" y="3703172"/>
            <a:ext cx="21277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多施氮肥</a:t>
            </a:r>
          </a:p>
        </p:txBody>
      </p:sp>
      <p:sp>
        <p:nvSpPr>
          <p:cNvPr id="13" name="椭圆 12">
            <a:extLst>
              <a:ext uri="{FF2B5EF4-FFF2-40B4-BE49-F238E27FC236}">
                <a16:creationId xmlns:a16="http://schemas.microsoft.com/office/drawing/2014/main" id="{29860388-E603-4AF8-A315-1D18D5A93801}"/>
              </a:ext>
            </a:extLst>
          </p:cNvPr>
          <p:cNvSpPr>
            <a:spLocks noChangeAspect="1"/>
          </p:cNvSpPr>
          <p:nvPr>
            <p:custDataLst>
              <p:tags r:id="rId6"/>
            </p:custDataLst>
          </p:nvPr>
        </p:nvSpPr>
        <p:spPr>
          <a:xfrm>
            <a:off x="2638425" y="37068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991" name="文本框 13">
            <a:extLst>
              <a:ext uri="{FF2B5EF4-FFF2-40B4-BE49-F238E27FC236}">
                <a16:creationId xmlns:a16="http://schemas.microsoft.com/office/drawing/2014/main" id="{A6320970-C6E5-4E12-8491-7E681941F529}"/>
              </a:ext>
            </a:extLst>
          </p:cNvPr>
          <p:cNvSpPr txBox="1">
            <a:spLocks noChangeArrowheads="1"/>
          </p:cNvSpPr>
          <p:nvPr>
            <p:custDataLst>
              <p:tags r:id="rId7"/>
            </p:custDataLst>
          </p:nvPr>
        </p:nvSpPr>
        <p:spPr bwMode="auto">
          <a:xfrm>
            <a:off x="3352800" y="4560422"/>
            <a:ext cx="4759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喷洒一定浓度的生长素</a:t>
            </a:r>
          </a:p>
        </p:txBody>
      </p:sp>
      <p:sp>
        <p:nvSpPr>
          <p:cNvPr id="15" name="椭圆 14">
            <a:extLst>
              <a:ext uri="{FF2B5EF4-FFF2-40B4-BE49-F238E27FC236}">
                <a16:creationId xmlns:a16="http://schemas.microsoft.com/office/drawing/2014/main" id="{7D850810-A4D3-4B49-A7CC-24C1EFB4EC85}"/>
              </a:ext>
            </a:extLst>
          </p:cNvPr>
          <p:cNvSpPr>
            <a:spLocks noChangeAspect="1"/>
          </p:cNvSpPr>
          <p:nvPr>
            <p:custDataLst>
              <p:tags r:id="rId8"/>
            </p:custDataLst>
          </p:nvPr>
        </p:nvSpPr>
        <p:spPr>
          <a:xfrm>
            <a:off x="2638425" y="45640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993" name="文本框 15">
            <a:extLst>
              <a:ext uri="{FF2B5EF4-FFF2-40B4-BE49-F238E27FC236}">
                <a16:creationId xmlns:a16="http://schemas.microsoft.com/office/drawing/2014/main" id="{F4B830A0-44DC-4E01-B9C7-F87DED179375}"/>
              </a:ext>
            </a:extLst>
          </p:cNvPr>
          <p:cNvSpPr txBox="1">
            <a:spLocks noChangeArrowheads="1"/>
          </p:cNvSpPr>
          <p:nvPr>
            <p:custDataLst>
              <p:tags r:id="rId9"/>
            </p:custDataLst>
          </p:nvPr>
        </p:nvSpPr>
        <p:spPr bwMode="auto">
          <a:xfrm>
            <a:off x="3352800" y="5417672"/>
            <a:ext cx="25663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无补救措施</a:t>
            </a:r>
          </a:p>
        </p:txBody>
      </p:sp>
      <p:sp>
        <p:nvSpPr>
          <p:cNvPr id="17" name="椭圆 16">
            <a:extLst>
              <a:ext uri="{FF2B5EF4-FFF2-40B4-BE49-F238E27FC236}">
                <a16:creationId xmlns:a16="http://schemas.microsoft.com/office/drawing/2014/main" id="{AD937464-5503-49EA-8865-30144A1F687B}"/>
              </a:ext>
            </a:extLst>
          </p:cNvPr>
          <p:cNvSpPr>
            <a:spLocks noChangeAspect="1"/>
          </p:cNvSpPr>
          <p:nvPr>
            <p:custDataLst>
              <p:tags r:id="rId10"/>
            </p:custDataLst>
          </p:nvPr>
        </p:nvSpPr>
        <p:spPr>
          <a:xfrm>
            <a:off x="2638425" y="542131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a:extLst>
              <a:ext uri="{FF2B5EF4-FFF2-40B4-BE49-F238E27FC236}">
                <a16:creationId xmlns:a16="http://schemas.microsoft.com/office/drawing/2014/main" id="{4817B89F-3AF2-45BA-8134-5E7C49BEE9E3}"/>
              </a:ext>
            </a:extLst>
          </p:cNvPr>
          <p:cNvSpPr/>
          <p:nvPr>
            <p:custDataLst>
              <p:tags r:id="rId11"/>
            </p:custDataLst>
          </p:nvPr>
        </p:nvSpPr>
        <p:spPr>
          <a:xfrm>
            <a:off x="7696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41996" name="组合 7">
            <a:extLst>
              <a:ext uri="{FF2B5EF4-FFF2-40B4-BE49-F238E27FC236}">
                <a16:creationId xmlns:a16="http://schemas.microsoft.com/office/drawing/2014/main" id="{7AAF88C4-7A6D-4BF9-A85E-73196C12F47C}"/>
              </a:ext>
            </a:extLst>
          </p:cNvPr>
          <p:cNvGrpSpPr>
            <a:grpSpLocks/>
          </p:cNvGrpSpPr>
          <p:nvPr>
            <p:custDataLst>
              <p:tags r:id="rId12"/>
            </p:custDataLst>
          </p:nvPr>
        </p:nvGrpSpPr>
        <p:grpSpPr bwMode="auto">
          <a:xfrm>
            <a:off x="0" y="0"/>
            <a:ext cx="9144000" cy="635000"/>
            <a:chOff x="-1534411" y="-81365"/>
            <a:chExt cx="9144000" cy="635000"/>
          </a:xfrm>
        </p:grpSpPr>
        <p:sp>
          <p:nvSpPr>
            <p:cNvPr id="4" name="TitleBackground">
              <a:extLst>
                <a:ext uri="{FF2B5EF4-FFF2-40B4-BE49-F238E27FC236}">
                  <a16:creationId xmlns:a16="http://schemas.microsoft.com/office/drawing/2014/main" id="{DFC8FB73-C267-4EA4-8F60-F19AD4D4934F}"/>
                </a:ext>
              </a:extLst>
            </p:cNvPr>
            <p:cNvSpPr/>
            <p:nvPr>
              <p:custDataLst>
                <p:tags r:id="rId14"/>
              </p:custDataLst>
            </p:nvPr>
          </p:nvSpPr>
          <p:spPr>
            <a:xfrm>
              <a:off x="-1534411" y="-81365"/>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ColorBlock">
              <a:extLst>
                <a:ext uri="{FF2B5EF4-FFF2-40B4-BE49-F238E27FC236}">
                  <a16:creationId xmlns:a16="http://schemas.microsoft.com/office/drawing/2014/main" id="{494DCE36-F67D-40AC-B1BA-76052CA17125}"/>
                </a:ext>
              </a:extLst>
            </p:cNvPr>
            <p:cNvSpPr/>
            <p:nvPr>
              <p:custDataLst>
                <p:tags r:id="rId15"/>
              </p:custDataLst>
            </p:nvPr>
          </p:nvSpPr>
          <p:spPr>
            <a:xfrm>
              <a:off x="-1534411" y="-81365"/>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2000" name="TypeText">
              <a:extLst>
                <a:ext uri="{FF2B5EF4-FFF2-40B4-BE49-F238E27FC236}">
                  <a16:creationId xmlns:a16="http://schemas.microsoft.com/office/drawing/2014/main" id="{9400DD1D-63AF-42EC-8FAC-EB8D06BCF5D6}"/>
                </a:ext>
              </a:extLst>
            </p:cNvPr>
            <p:cNvSpPr txBox="1">
              <a:spLocks noChangeArrowheads="1"/>
            </p:cNvSpPr>
            <p:nvPr>
              <p:custDataLst>
                <p:tags r:id="rId16"/>
              </p:custDataLst>
            </p:nvPr>
          </p:nvSpPr>
          <p:spPr bwMode="auto">
            <a:xfrm>
              <a:off x="-1280411" y="-81365"/>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42001" name="TipText">
              <a:extLst>
                <a:ext uri="{FF2B5EF4-FFF2-40B4-BE49-F238E27FC236}">
                  <a16:creationId xmlns:a16="http://schemas.microsoft.com/office/drawing/2014/main" id="{803491F8-93AF-44F5-A650-937459AD421E}"/>
                </a:ext>
              </a:extLst>
            </p:cNvPr>
            <p:cNvSpPr txBox="1">
              <a:spLocks noChangeArrowheads="1"/>
            </p:cNvSpPr>
            <p:nvPr>
              <p:custDataLst>
                <p:tags r:id="rId17"/>
              </p:custDataLst>
            </p:nvPr>
          </p:nvSpPr>
          <p:spPr bwMode="auto">
            <a:xfrm>
              <a:off x="-8506" y="27855"/>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41997" name="图片 2">
            <a:extLst>
              <a:ext uri="{FF2B5EF4-FFF2-40B4-BE49-F238E27FC236}">
                <a16:creationId xmlns:a16="http://schemas.microsoft.com/office/drawing/2014/main" id="{891D8686-511A-4A3A-8B14-E52D67AF603F}"/>
              </a:ext>
            </a:extLst>
          </p:cNvPr>
          <p:cNvPicPr>
            <a:picLocks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107763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B. 由于根系受伤，剪去部分叶片减少水分蒸发，利于成活。"/>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2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2747</TotalTime>
  <Words>8589</Words>
  <Application>Microsoft Office PowerPoint</Application>
  <PresentationFormat>宽屏</PresentationFormat>
  <Paragraphs>1049</Paragraphs>
  <Slides>107</Slides>
  <Notes>55</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1</vt:i4>
      </vt:variant>
      <vt:variant>
        <vt:lpstr>幻灯片标题</vt:lpstr>
      </vt:variant>
      <vt:variant>
        <vt:i4>107</vt:i4>
      </vt:variant>
    </vt:vector>
  </HeadingPairs>
  <TitlesOfParts>
    <vt:vector size="127" baseType="lpstr">
      <vt:lpstr>PingFang SC</vt:lpstr>
      <vt:lpstr>黑体</vt:lpstr>
      <vt:lpstr>华文行楷</vt:lpstr>
      <vt:lpstr>华文新魏</vt:lpstr>
      <vt:lpstr>楷体_GB2312</vt:lpstr>
      <vt:lpstr>宋体</vt:lpstr>
      <vt:lpstr>微软雅黑</vt:lpstr>
      <vt:lpstr>微软雅黑</vt:lpstr>
      <vt:lpstr>微软雅黑</vt:lpstr>
      <vt:lpstr>Arial</vt:lpstr>
      <vt:lpstr>Arial</vt:lpstr>
      <vt:lpstr>Calibri</vt:lpstr>
      <vt:lpstr>Tahoma</vt:lpstr>
      <vt:lpstr>Times</vt:lpstr>
      <vt:lpstr>Times New Roman</vt:lpstr>
      <vt:lpstr>Wingdings</vt:lpstr>
      <vt:lpstr>默认设计模板</vt:lpstr>
      <vt:lpstr>自定义设计方案</vt:lpstr>
      <vt:lpstr>1_自定义设计方案</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1880年  达尔文向光性实验</vt:lpstr>
      <vt:lpstr>PowerPoint 演示文稿</vt:lpstr>
      <vt:lpstr>PowerPoint 演示文稿</vt:lpstr>
      <vt:lpstr>PowerPoint 演示文稿</vt:lpstr>
      <vt:lpstr>鲍森∙詹森的实验（1910）</vt:lpstr>
      <vt:lpstr>PowerPoint 演示文稿</vt:lpstr>
      <vt:lpstr>PowerPoint 演示文稿</vt:lpstr>
      <vt:lpstr>拜尔的实验（1914）</vt:lpstr>
      <vt:lpstr>温特的实验（1928）</vt:lpstr>
      <vt:lpstr>生长素是什么（1931）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生长素所发挥的生理作用，因浓度、植物细胞的成熟情况和器官的种类不同而有差异。表现为：</vt:lpstr>
      <vt:lpstr>PowerPoint 演示文稿</vt:lpstr>
      <vt:lpstr>PowerPoint 演示文稿</vt:lpstr>
      <vt:lpstr>生长素的生理作用的特点</vt:lpstr>
      <vt:lpstr>1. 顶端优势</vt:lpstr>
      <vt:lpstr>1. 顶端优势</vt:lpstr>
      <vt:lpstr>顶端优势及其解除</vt:lpstr>
      <vt:lpstr>PowerPoint 演示文稿</vt:lpstr>
      <vt:lpstr>PowerPoint 演示文稿</vt:lpstr>
      <vt:lpstr>PowerPoint 演示文稿</vt:lpstr>
      <vt:lpstr>PowerPoint 演示文稿</vt:lpstr>
      <vt:lpstr>PowerPoint 演示文稿</vt:lpstr>
      <vt:lpstr>2. 茎的背地性和根的向地性生长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赤霉素</vt:lpstr>
      <vt:lpstr>PowerPoint 演示文稿</vt:lpstr>
      <vt:lpstr>PowerPoint 演示文稿</vt:lpstr>
      <vt:lpstr>PowerPoint 演示文稿</vt:lpstr>
      <vt:lpstr>PowerPoint 演示文稿</vt:lpstr>
      <vt:lpstr>PowerPoint 演示文稿</vt:lpstr>
      <vt:lpstr>PowerPoint 演示文稿</vt:lpstr>
      <vt:lpstr>细胞分裂素</vt:lpstr>
      <vt:lpstr>细胞分裂素</vt:lpstr>
      <vt:lpstr>PowerPoint 演示文稿</vt:lpstr>
      <vt:lpstr>细胞分裂素</vt:lpstr>
      <vt:lpstr>生长素、细胞分裂素、赤霉素</vt:lpstr>
      <vt:lpstr>PowerPoint 演示文稿</vt:lpstr>
      <vt:lpstr>生长素、细胞分裂素、赤霉素</vt:lpstr>
      <vt:lpstr>植物组织培养</vt:lpstr>
      <vt:lpstr>生长素、细胞分裂素、赤霉素</vt:lpstr>
      <vt:lpstr>脱落酸</vt:lpstr>
      <vt:lpstr>乙烯</vt:lpstr>
      <vt:lpstr>PowerPoint 演示文稿</vt:lpstr>
      <vt:lpstr>PowerPoint 演示文稿</vt:lpstr>
      <vt:lpstr>植物激素应用在园艺上效果显著。回答下列问题：</vt:lpstr>
      <vt:lpstr>植物激素间的相互作用</vt:lpstr>
      <vt:lpstr>PowerPoint 演示文稿</vt:lpstr>
      <vt:lpstr>PowerPoint 演示文稿</vt:lpstr>
      <vt:lpstr>PowerPoint 演示文稿</vt:lpstr>
      <vt:lpstr>PowerPoint 演示文稿</vt:lpstr>
      <vt:lpstr>植物生长调节剂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生长素类似物的应用（无子蕃茄）</vt:lpstr>
      <vt:lpstr>PowerPoint 演示文稿</vt:lpstr>
      <vt:lpstr>PowerPoint 演示文稿</vt:lpstr>
      <vt:lpstr>探究：促进扦插枝条生根的最适浓度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小结</vt:lpstr>
    </vt:vector>
  </TitlesOfParts>
  <Company>jhyx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wen</dc:creator>
  <cp:lastModifiedBy>iamyanhan@126.com</cp:lastModifiedBy>
  <cp:revision>173</cp:revision>
  <dcterms:created xsi:type="dcterms:W3CDTF">2008-04-03T14:48:13Z</dcterms:created>
  <dcterms:modified xsi:type="dcterms:W3CDTF">2022-10-20T06:00:06Z</dcterms:modified>
</cp:coreProperties>
</file>